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79" r:id="rId6"/>
    <p:sldId id="259" r:id="rId7"/>
    <p:sldId id="280" r:id="rId8"/>
    <p:sldId id="260" r:id="rId9"/>
    <p:sldId id="28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2" r:id="rId20"/>
    <p:sldId id="264" r:id="rId21"/>
    <p:sldId id="261" r:id="rId22"/>
    <p:sldId id="263" r:id="rId2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672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121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79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618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29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19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966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651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453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149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536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F49DA-960E-413B-8769-AF7FE06C574E}" type="datetimeFigureOut">
              <a:rPr lang="lv-LV" smtClean="0"/>
              <a:t>13.12.2023.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485B1-71D5-4AF9-B206-7CDC32A773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085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/url?sa=i&amp;url=http://rezekneszinas.lv/lv/AKTUALI/1/6946/%E2%80%9ERezeknes-namsaimnieks%E2%80%9D-Spics-atkapies-no-amata&amp;psig=AOvVaw2OKMXJ_oy0BrOaOzVe5u7x&amp;ust=1582807887272000&amp;source=images&amp;cd=vfe&amp;ved=0CAIQjRxqFwoTCNjSvYWh7-cCFQAAAAAdAAAAABA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://etalon-kms.ru/articles/pochemy-plachyt-okna/&amp;psig=AOvVaw00ycCU_VRvk1j6qIbnZQJA&amp;ust=1582874128349000&amp;source=images&amp;cd=vfe&amp;ved=0CAIQjRxqFwoTCPiAruiX8ecCFQAAAAAdAAAAABAV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s://www.google.com/url?sa=i&amp;url=http://www.sieviesuklubs.lv/majas-lietas/lai-no-majas-izdzitu-pelejumu-jadabu-prom-mitrums-256821/&amp;psig=AOvVaw3rTzinzjdF6gRUkwxSzK8b&amp;ust=1582874233624000&amp;source=images&amp;cd=vfe&amp;ved=0CAIQjRxqFwoTCMDlv5qY8ecCFQAAAAAdAAAAABB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r="13844"/>
          <a:stretch/>
        </p:blipFill>
        <p:spPr>
          <a:xfrm>
            <a:off x="-230779" y="-439635"/>
            <a:ext cx="13759381" cy="7297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4461210" y="4914282"/>
            <a:ext cx="8641354" cy="966686"/>
          </a:xfrm>
          <a:prstGeom prst="rect">
            <a:avLst/>
          </a:prstGeom>
          <a:solidFill>
            <a:schemeClr val="bg1">
              <a:alpha val="59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4603855" y="4913836"/>
            <a:ext cx="831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spc="300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ESI GUDRS – NEPĀRMAKSĀ!</a:t>
            </a:r>
            <a:endParaRPr lang="lv-LV" sz="3600" b="1" spc="300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92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49928" cy="6858000"/>
          </a:xfrm>
        </p:spPr>
      </p:pic>
      <p:sp>
        <p:nvSpPr>
          <p:cNvPr id="6" name="Flowchart: Merge 5"/>
          <p:cNvSpPr/>
          <p:nvPr/>
        </p:nvSpPr>
        <p:spPr>
          <a:xfrm>
            <a:off x="3632433" y="130628"/>
            <a:ext cx="11430430" cy="8904315"/>
          </a:xfrm>
          <a:prstGeom prst="flowChartMerge">
            <a:avLst/>
          </a:prstGeom>
          <a:solidFill>
            <a:schemeClr val="bg1">
              <a:lumMod val="95000"/>
              <a:alpha val="54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/>
          <p:cNvSpPr txBox="1"/>
          <p:nvPr/>
        </p:nvSpPr>
        <p:spPr>
          <a:xfrm>
            <a:off x="8107320" y="11182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Dārzu iela </a:t>
            </a:r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8 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694" y="708294"/>
            <a:ext cx="546962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137,61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78,17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 2 gadā.</a:t>
            </a:r>
            <a:endParaRPr lang="lv-LV" sz="22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188 078,35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</a:t>
            </a: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94 039,17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1,7780/m2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09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72719" cy="6858000"/>
          </a:xfrm>
        </p:spPr>
      </p:pic>
      <p:sp>
        <p:nvSpPr>
          <p:cNvPr id="5" name="Flowchart: Stored Data 4"/>
          <p:cNvSpPr/>
          <p:nvPr/>
        </p:nvSpPr>
        <p:spPr>
          <a:xfrm>
            <a:off x="-327171" y="0"/>
            <a:ext cx="6336085" cy="6979640"/>
          </a:xfrm>
          <a:prstGeom prst="flowChartOnlineStorage">
            <a:avLst/>
          </a:prstGeom>
          <a:solidFill>
            <a:schemeClr val="bg1">
              <a:alpha val="4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354072" y="189160"/>
            <a:ext cx="527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Atbrīvošanas aleja 145</a:t>
            </a:r>
            <a:endParaRPr lang="lv-LV" sz="3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12" y="1011456"/>
            <a:ext cx="539412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</a:p>
          <a:p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107,73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51,34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  <a:endParaRPr lang="lv-LV" sz="22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230 739,07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115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369,53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1,4446/m2.</a:t>
            </a:r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60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49928" cy="6858000"/>
          </a:xfrm>
        </p:spPr>
      </p:pic>
      <p:sp>
        <p:nvSpPr>
          <p:cNvPr id="5" name="Diamond 4"/>
          <p:cNvSpPr/>
          <p:nvPr/>
        </p:nvSpPr>
        <p:spPr>
          <a:xfrm>
            <a:off x="2876550" y="83977"/>
            <a:ext cx="10545835" cy="7919120"/>
          </a:xfrm>
          <a:prstGeom prst="diamond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6096000" y="350798"/>
            <a:ext cx="49638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8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Br</a:t>
            </a:r>
            <a:r>
              <a:rPr lang="lv-LV" sz="38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lv-LV" sz="38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Skrindu</a:t>
            </a:r>
            <a:r>
              <a:rPr lang="lv-LV" sz="38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iela 19a </a:t>
            </a:r>
            <a:endParaRPr lang="lv-LV" sz="38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3285" y="663335"/>
            <a:ext cx="700480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28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126,85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80,47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 2 gadā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157 435,10 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78 717,55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1,4449/m2</a:t>
            </a:r>
            <a:r>
              <a:rPr lang="lv-LV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12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4726687" cy="6783355"/>
          </a:xfrm>
        </p:spPr>
      </p:pic>
      <p:sp>
        <p:nvSpPr>
          <p:cNvPr id="5" name="Diagonal Stripe 4"/>
          <p:cNvSpPr/>
          <p:nvPr/>
        </p:nvSpPr>
        <p:spPr>
          <a:xfrm rot="20436700">
            <a:off x="-1113299" y="-2431214"/>
            <a:ext cx="12544035" cy="13025172"/>
          </a:xfrm>
          <a:prstGeom prst="diagStripe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1" y="272421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Stacijas iela 18 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25" y="0"/>
            <a:ext cx="504524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66,68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52,79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  <a:endParaRPr lang="lv-LV" sz="22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831 924.09 6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415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962.04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1,1929/m2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91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7" b="28521"/>
          <a:stretch/>
        </p:blipFill>
        <p:spPr>
          <a:xfrm>
            <a:off x="1" y="0"/>
            <a:ext cx="5688556" cy="6857999"/>
          </a:xfrm>
        </p:spPr>
      </p:pic>
      <p:sp>
        <p:nvSpPr>
          <p:cNvPr id="8" name="Oval 7"/>
          <p:cNvSpPr/>
          <p:nvPr/>
        </p:nvSpPr>
        <p:spPr>
          <a:xfrm>
            <a:off x="3897085" y="-251928"/>
            <a:ext cx="8294915" cy="7361853"/>
          </a:xfrm>
          <a:prstGeom prst="ellipse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6619374" y="365125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Dārzu iela </a:t>
            </a:r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40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441" y="1170696"/>
            <a:ext cx="45720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116 531,81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58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265,90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1,5875/m2.</a:t>
            </a:r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17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25" y="0"/>
            <a:ext cx="5178490" cy="6904654"/>
          </a:xfrm>
        </p:spPr>
      </p:pic>
      <p:sp>
        <p:nvSpPr>
          <p:cNvPr id="5" name="Snip Diagonal Corner Rectangle 4"/>
          <p:cNvSpPr/>
          <p:nvPr/>
        </p:nvSpPr>
        <p:spPr>
          <a:xfrm>
            <a:off x="4584196" y="365125"/>
            <a:ext cx="7358743" cy="4935894"/>
          </a:xfrm>
          <a:prstGeom prst="snip2DiagRect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5132165" y="675503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Dārzu iela </a:t>
            </a:r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81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1624" y="1351886"/>
            <a:ext cx="66579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117,61 </a:t>
            </a:r>
            <a:r>
              <a:rPr lang="lv-LV" sz="20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78,66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</a:p>
          <a:p>
            <a:endParaRPr lang="lv-LV" sz="26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172 552,66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86 276,33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1,32/m2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70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975"/>
            <a:ext cx="9255967" cy="6941975"/>
          </a:xfrm>
        </p:spPr>
      </p:pic>
      <p:sp>
        <p:nvSpPr>
          <p:cNvPr id="5" name="Flowchart: Terminator 4"/>
          <p:cNvSpPr/>
          <p:nvPr/>
        </p:nvSpPr>
        <p:spPr>
          <a:xfrm>
            <a:off x="7259216" y="-83975"/>
            <a:ext cx="5977812" cy="6923313"/>
          </a:xfrm>
          <a:prstGeom prst="flowChartTerminator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8096925" y="505392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Lubānas iela 59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2121" y="1213278"/>
            <a:ext cx="4572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114 262,44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57 131,23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1,01/m2.</a:t>
            </a:r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8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040155" cy="8978123"/>
          </a:xfrm>
        </p:spPr>
      </p:pic>
      <p:sp>
        <p:nvSpPr>
          <p:cNvPr id="6" name="Flowchart: Data 5"/>
          <p:cNvSpPr/>
          <p:nvPr/>
        </p:nvSpPr>
        <p:spPr>
          <a:xfrm>
            <a:off x="3284376" y="435429"/>
            <a:ext cx="8907624" cy="5677988"/>
          </a:xfrm>
          <a:prstGeom prst="flowChartInputOutput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/>
          <p:cNvSpPr txBox="1"/>
          <p:nvPr/>
        </p:nvSpPr>
        <p:spPr>
          <a:xfrm>
            <a:off x="5118388" y="405707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Dārzu iela </a:t>
            </a:r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43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046" y="1502688"/>
            <a:ext cx="734495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137,41 </a:t>
            </a:r>
            <a:r>
              <a:rPr lang="lv-LV" sz="20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86,88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157 918.36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57 131,23</a:t>
            </a: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1,8053/m2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4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75" y="0"/>
            <a:ext cx="9167025" cy="6875269"/>
          </a:xfrm>
        </p:spPr>
      </p:pic>
      <p:sp>
        <p:nvSpPr>
          <p:cNvPr id="5" name="Chevron 4"/>
          <p:cNvSpPr/>
          <p:nvPr/>
        </p:nvSpPr>
        <p:spPr>
          <a:xfrm>
            <a:off x="-793103" y="0"/>
            <a:ext cx="8251177" cy="6875269"/>
          </a:xfrm>
          <a:prstGeom prst="chevron">
            <a:avLst/>
          </a:prstGeom>
          <a:solidFill>
            <a:schemeClr val="bg1">
              <a:alpha val="57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7" y="137458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9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Brīvības iela 3B</a:t>
            </a:r>
            <a:endParaRPr lang="lv-LV" sz="39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857" y="723900"/>
            <a:ext cx="521009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apkurei 103,53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apkurei  69,58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 2 gadā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6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157 153,09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</a:t>
            </a: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78 576,54</a:t>
            </a:r>
          </a:p>
          <a:p>
            <a:pPr lvl="0"/>
            <a:endParaRPr lang="lv-LV" sz="2000" b="1" dirty="0" smtClean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lvl="0"/>
            <a:r>
              <a:rPr lang="lv-LV" sz="2000" b="1" dirty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rgbClr val="70AD47">
                    <a:lumMod val="50000"/>
                  </a:srgb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1,6148/m2.</a:t>
            </a:r>
            <a:endParaRPr lang="lv-LV" sz="2000" b="1" dirty="0">
              <a:solidFill>
                <a:srgbClr val="70AD47">
                  <a:lumMod val="50000"/>
                </a:srgb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18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 descr="Attēlu rezultāti vaicājumam “rēzeknes namsaimnieks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556"/>
            <a:ext cx="9224211" cy="69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ck Arc 5"/>
          <p:cNvSpPr/>
          <p:nvPr/>
        </p:nvSpPr>
        <p:spPr>
          <a:xfrm rot="16200000">
            <a:off x="7316774" y="-2299606"/>
            <a:ext cx="9902852" cy="11229476"/>
          </a:xfrm>
          <a:prstGeom prst="blockArc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4358" y="365125"/>
            <a:ext cx="4957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4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Sadarbība energoefektivitātes projektos</a:t>
            </a:r>
            <a:endParaRPr lang="lv-LV" sz="4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9137" y="2413464"/>
            <a:ext cx="56628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×"/>
            </a:pP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Iedzīvotāju izglītošana</a:t>
            </a:r>
          </a:p>
          <a:p>
            <a:pPr marL="457200" indent="-457200">
              <a:buFont typeface="Wingdings" panose="05000000000000000000" pitchFamily="2" charset="2"/>
              <a:buChar char="×"/>
            </a:pP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Pārrunas ar iedzīvotājiem</a:t>
            </a:r>
          </a:p>
          <a:p>
            <a:pPr marL="457200" indent="-457200">
              <a:buFont typeface="Wingdings" panose="05000000000000000000" pitchFamily="2" charset="2"/>
              <a:buChar char="×"/>
            </a:pP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Konsultāciju sniegšana</a:t>
            </a:r>
          </a:p>
          <a:p>
            <a:pPr marL="457200" indent="-457200">
              <a:buFont typeface="Wingdings" panose="05000000000000000000" pitchFamily="2" charset="2"/>
              <a:buChar char="×"/>
            </a:pPr>
            <a:r>
              <a:rPr lang="lv-LV" sz="3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«Labās» prakses piemēri</a:t>
            </a:r>
            <a:endParaRPr lang="lv-LV" sz="3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2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80454" cy="7040606"/>
          </a:xfrm>
        </p:spPr>
      </p:pic>
      <p:sp>
        <p:nvSpPr>
          <p:cNvPr id="7" name="Flowchart: Display 6"/>
          <p:cNvSpPr/>
          <p:nvPr/>
        </p:nvSpPr>
        <p:spPr>
          <a:xfrm>
            <a:off x="3921212" y="-1"/>
            <a:ext cx="10209458" cy="6858001"/>
          </a:xfrm>
          <a:prstGeom prst="flowChartDisplay">
            <a:avLst/>
          </a:prstGeom>
          <a:solidFill>
            <a:schemeClr val="bg1"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5985029" y="0"/>
            <a:ext cx="6081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54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Baznīcas iela 26a </a:t>
            </a:r>
            <a:endParaRPr lang="lv-LV" sz="5400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0082" y="1027906"/>
            <a:ext cx="53570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115,11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patēriņu- 82,25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 gadā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8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  EUR 128 781.93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finansējums EUR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62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195.96.</a:t>
            </a:r>
            <a:endParaRPr lang="lv-LV" sz="28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0,8973/m2.</a:t>
            </a:r>
          </a:p>
        </p:txBody>
      </p:sp>
    </p:spTree>
    <p:extLst>
      <p:ext uri="{BB962C8B-B14F-4D97-AF65-F5344CB8AC3E}">
        <p14:creationId xmlns:p14="http://schemas.microsoft.com/office/powerpoint/2010/main" val="13630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0"/>
          <a:stretch/>
        </p:blipFill>
        <p:spPr>
          <a:xfrm>
            <a:off x="530491" y="153855"/>
            <a:ext cx="4862603" cy="5915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68" y="2736551"/>
            <a:ext cx="5884506" cy="319771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8"/>
          <a:stretch/>
        </p:blipFill>
        <p:spPr>
          <a:xfrm>
            <a:off x="5673012" y="143761"/>
            <a:ext cx="5262465" cy="29931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0" y="4814597"/>
            <a:ext cx="12191999" cy="2761860"/>
          </a:xfrm>
          <a:prstGeom prst="ellipse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39" y="5497396"/>
            <a:ext cx="11434118" cy="1325563"/>
          </a:xfrm>
        </p:spPr>
        <p:txBody>
          <a:bodyPr>
            <a:normAutofit/>
          </a:bodyPr>
          <a:lstStyle/>
          <a:p>
            <a:r>
              <a:rPr lang="lv-LV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Ekonomē 1 dzīvoklis – ekonomē visa 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māja</a:t>
            </a:r>
            <a:endParaRPr lang="lv-LV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41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5" b="10193"/>
          <a:stretch/>
        </p:blipFill>
        <p:spPr>
          <a:xfrm>
            <a:off x="7963130" y="3135087"/>
            <a:ext cx="3638939" cy="32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085" y="149291"/>
            <a:ext cx="4320073" cy="2985796"/>
          </a:xfrm>
        </p:spPr>
        <p:txBody>
          <a:bodyPr>
            <a:normAutofit fontScale="90000"/>
          </a:bodyPr>
          <a:lstStyle/>
          <a:p>
            <a:r>
              <a:rPr lang="lv-LV" sz="6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Pareizas dzīvokļa ventilācijas nozīme</a:t>
            </a:r>
            <a:endParaRPr lang="lv-LV" sz="6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0" y="77452"/>
            <a:ext cx="7547949" cy="5810164"/>
          </a:xfrm>
          <a:effectLst>
            <a:reflection stA="63000" endPos="65000" dist="50800" dir="5400000" sy="-100000" algn="bl" rotWithShape="0"/>
          </a:effectLst>
        </p:spPr>
      </p:pic>
      <p:pic>
        <p:nvPicPr>
          <p:cNvPr id="1028" name="Picture 4" descr="Attēlu rezultāti vaicājumam “pēlējums dzīvoklī”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875" y="4606083"/>
            <a:ext cx="3401125" cy="22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tēlu rezultāti vaicājumam “окна плачут”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96" y="4551110"/>
            <a:ext cx="3290049" cy="23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8154078">
            <a:off x="7779798" y="4639989"/>
            <a:ext cx="3097762" cy="727788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 rot="2644176">
            <a:off x="7780213" y="4640425"/>
            <a:ext cx="3097762" cy="727788"/>
          </a:xfrm>
          <a:prstGeom prst="rect">
            <a:avLst/>
          </a:prstGeom>
          <a:solidFill>
            <a:srgbClr val="FF0000">
              <a:alpha val="4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53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Oval 4"/>
          <p:cNvSpPr/>
          <p:nvPr/>
        </p:nvSpPr>
        <p:spPr>
          <a:xfrm>
            <a:off x="-88232" y="-3481136"/>
            <a:ext cx="12368463" cy="709061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1459832" y="655429"/>
            <a:ext cx="90317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88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PALDIES PAR UZMANĪBU!</a:t>
            </a:r>
            <a:endParaRPr lang="lv-LV" sz="8800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t="6381" r="19868"/>
          <a:stretch/>
        </p:blipFill>
        <p:spPr>
          <a:xfrm>
            <a:off x="10965966" y="5878367"/>
            <a:ext cx="1270150" cy="9796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823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5" t="21079" r="58644" b="38414"/>
          <a:stretch/>
        </p:blipFill>
        <p:spPr>
          <a:xfrm>
            <a:off x="0" y="1312817"/>
            <a:ext cx="5850360" cy="332667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2" t="22888" r="58218" b="30079"/>
          <a:stretch/>
        </p:blipFill>
        <p:spPr>
          <a:xfrm>
            <a:off x="5850360" y="796517"/>
            <a:ext cx="6184886" cy="40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Oval 4"/>
          <p:cNvSpPr/>
          <p:nvPr/>
        </p:nvSpPr>
        <p:spPr>
          <a:xfrm>
            <a:off x="-3272404" y="-1638720"/>
            <a:ext cx="9625078" cy="9229060"/>
          </a:xfrm>
          <a:prstGeom prst="ellipse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/>
          <p:cNvSpPr txBox="1"/>
          <p:nvPr/>
        </p:nvSpPr>
        <p:spPr>
          <a:xfrm>
            <a:off x="0" y="192505"/>
            <a:ext cx="575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Atbrīvošanas aleja 145A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590" y="777280"/>
            <a:ext cx="553452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ietaupījumu 104,34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 92,94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</a:p>
          <a:p>
            <a:endParaRPr lang="lv-LV" sz="3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attiecināmās izmaksas sastāda </a:t>
            </a:r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117 541.92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“Attīstības finanšu institūciju ALTUM” finansējums EUR 58 770.96.</a:t>
            </a:r>
          </a:p>
          <a:p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izmaksas: EUR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0,9092/m2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95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 rotWithShape="1">
          <a:blip r:embed="rId2"/>
          <a:srcRect l="1255" t="21087" r="58556" b="38886"/>
          <a:stretch/>
        </p:blipFill>
        <p:spPr>
          <a:xfrm>
            <a:off x="0" y="1332626"/>
            <a:ext cx="5432137" cy="304321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15" t="19810" r="58428" b="33206"/>
          <a:stretch/>
        </p:blipFill>
        <p:spPr>
          <a:xfrm>
            <a:off x="5432137" y="857596"/>
            <a:ext cx="66446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 rot="1043794">
            <a:off x="-726704" y="-1899939"/>
            <a:ext cx="6538754" cy="86684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ardrop 8"/>
          <p:cNvSpPr/>
          <p:nvPr/>
        </p:nvSpPr>
        <p:spPr>
          <a:xfrm>
            <a:off x="1" y="0"/>
            <a:ext cx="5498430" cy="5446076"/>
          </a:xfrm>
          <a:prstGeom prst="teardrop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87193" y="145831"/>
            <a:ext cx="6121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Atbrīvošanas aleja 147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758" y="843996"/>
            <a:ext cx="492492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116,91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patēriņu- 92,65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gadā.</a:t>
            </a:r>
          </a:p>
          <a:p>
            <a:endParaRPr lang="lv-LV" sz="28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135 905.86 (t.sk.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būvdarbi, būvuzraudzība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EUR 67 952.93.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0,99/m2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17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0" t="24167" r="45312" b="39722"/>
          <a:stretch/>
        </p:blipFill>
        <p:spPr>
          <a:xfrm>
            <a:off x="0" y="1915171"/>
            <a:ext cx="5763905" cy="219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85" t="19048" r="45000" b="44127"/>
          <a:stretch/>
        </p:blipFill>
        <p:spPr>
          <a:xfrm>
            <a:off x="5763905" y="1690688"/>
            <a:ext cx="6477925" cy="24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Flowchart: Stored Data 7"/>
          <p:cNvSpPr/>
          <p:nvPr/>
        </p:nvSpPr>
        <p:spPr>
          <a:xfrm>
            <a:off x="-172995" y="0"/>
            <a:ext cx="5771689" cy="6885779"/>
          </a:xfrm>
          <a:prstGeom prst="flowChartOnlineStorage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577516" y="11181"/>
            <a:ext cx="399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Dārzu iela 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756" y="730248"/>
            <a:ext cx="51070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Veiktie energoefektivitātes paaugstināšanas pasākumi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nodrošina:</a:t>
            </a:r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ietaupījumu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119,84 </a:t>
            </a:r>
            <a:r>
              <a:rPr lang="lv-LV" sz="2200" b="1" dirty="0" err="1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siltumenerģijas 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patēriņu- 91,49 </a:t>
            </a:r>
            <a:r>
              <a:rPr lang="lv-LV" sz="2200" b="1" dirty="0" err="1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kWh</a:t>
            </a:r>
            <a:r>
              <a:rPr lang="lv-LV" sz="22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/m2 </a:t>
            </a:r>
            <a:r>
              <a:rPr lang="lv-LV" sz="2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gadā</a:t>
            </a:r>
            <a:endParaRPr lang="lv-LV" sz="26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Kopējās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projekta izmaksas sastāda EUR 157 918.36 (t.sk. būvdarbi, būvuzraudzība, autoruzraudzība, projekta vadība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“Attīstības finanšu institūciju ALTUM” finansējums </a:t>
            </a:r>
            <a:endParaRPr lang="lv-LV" sz="2000" b="1" dirty="0" smtClean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EUR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78 959.18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Renovācijas izmaksas: EUR </a:t>
            </a:r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1,1617/m2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endParaRPr lang="lv-LV" sz="20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9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" t="20414" r="58218" b="24749"/>
          <a:stretch/>
        </p:blipFill>
        <p:spPr>
          <a:xfrm>
            <a:off x="5788306" y="1001488"/>
            <a:ext cx="6046642" cy="458941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>
          <a:xfrm>
            <a:off x="0" y="1471750"/>
            <a:ext cx="5788306" cy="32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710</Words>
  <Application>Microsoft Office PowerPoint</Application>
  <PresentationFormat>Widescreen</PresentationFormat>
  <Paragraphs>159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Ekonomē 1 dzīvoklis – ekonomē visa māja</vt:lpstr>
      <vt:lpstr>Pareizas dzīvokļa ventilācijas nozīme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48</cp:revision>
  <dcterms:created xsi:type="dcterms:W3CDTF">2020-02-26T09:42:43Z</dcterms:created>
  <dcterms:modified xsi:type="dcterms:W3CDTF">2023-12-13T12:07:18Z</dcterms:modified>
</cp:coreProperties>
</file>