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7" r:id="rId2"/>
  </p:sldMasterIdLst>
  <p:notesMasterIdLst>
    <p:notesMasterId r:id="rId44"/>
  </p:notesMasterIdLst>
  <p:sldIdLst>
    <p:sldId id="256" r:id="rId3"/>
    <p:sldId id="325" r:id="rId4"/>
    <p:sldId id="307" r:id="rId5"/>
    <p:sldId id="762" r:id="rId6"/>
    <p:sldId id="761" r:id="rId7"/>
    <p:sldId id="764" r:id="rId8"/>
    <p:sldId id="765" r:id="rId9"/>
    <p:sldId id="760" r:id="rId10"/>
    <p:sldId id="763" r:id="rId11"/>
    <p:sldId id="784" r:id="rId12"/>
    <p:sldId id="771" r:id="rId13"/>
    <p:sldId id="772" r:id="rId14"/>
    <p:sldId id="778" r:id="rId15"/>
    <p:sldId id="779" r:id="rId16"/>
    <p:sldId id="782" r:id="rId17"/>
    <p:sldId id="773" r:id="rId18"/>
    <p:sldId id="260" r:id="rId19"/>
    <p:sldId id="770" r:id="rId20"/>
    <p:sldId id="777" r:id="rId21"/>
    <p:sldId id="774" r:id="rId22"/>
    <p:sldId id="775" r:id="rId23"/>
    <p:sldId id="776" r:id="rId24"/>
    <p:sldId id="780" r:id="rId25"/>
    <p:sldId id="781" r:id="rId26"/>
    <p:sldId id="792" r:id="rId27"/>
    <p:sldId id="793" r:id="rId28"/>
    <p:sldId id="794" r:id="rId29"/>
    <p:sldId id="795" r:id="rId30"/>
    <p:sldId id="796" r:id="rId31"/>
    <p:sldId id="767" r:id="rId32"/>
    <p:sldId id="756" r:id="rId33"/>
    <p:sldId id="757" r:id="rId34"/>
    <p:sldId id="786" r:id="rId35"/>
    <p:sldId id="783" r:id="rId36"/>
    <p:sldId id="788" r:id="rId37"/>
    <p:sldId id="785" r:id="rId38"/>
    <p:sldId id="787" r:id="rId39"/>
    <p:sldId id="790" r:id="rId40"/>
    <p:sldId id="791" r:id="rId41"/>
    <p:sldId id="789" r:id="rId42"/>
    <p:sldId id="34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DDD473A-472C-4273-A378-50D06A95ECCF}">
          <p14:sldIdLst/>
        </p14:section>
        <p14:section name="Default Section" id="{4CE56B86-C71A-4BB1-8DC8-B071D70BD455}">
          <p14:sldIdLst>
            <p14:sldId id="256"/>
            <p14:sldId id="325"/>
            <p14:sldId id="307"/>
            <p14:sldId id="762"/>
            <p14:sldId id="761"/>
            <p14:sldId id="764"/>
            <p14:sldId id="765"/>
            <p14:sldId id="760"/>
            <p14:sldId id="763"/>
            <p14:sldId id="784"/>
            <p14:sldId id="771"/>
            <p14:sldId id="772"/>
            <p14:sldId id="778"/>
            <p14:sldId id="779"/>
            <p14:sldId id="782"/>
            <p14:sldId id="773"/>
            <p14:sldId id="260"/>
            <p14:sldId id="770"/>
            <p14:sldId id="777"/>
            <p14:sldId id="774"/>
            <p14:sldId id="775"/>
            <p14:sldId id="776"/>
            <p14:sldId id="780"/>
            <p14:sldId id="781"/>
            <p14:sldId id="792"/>
            <p14:sldId id="793"/>
            <p14:sldId id="794"/>
            <p14:sldId id="795"/>
            <p14:sldId id="796"/>
            <p14:sldId id="767"/>
            <p14:sldId id="756"/>
            <p14:sldId id="757"/>
            <p14:sldId id="786"/>
            <p14:sldId id="783"/>
            <p14:sldId id="788"/>
            <p14:sldId id="785"/>
            <p14:sldId id="787"/>
            <p14:sldId id="790"/>
            <p14:sldId id="791"/>
            <p14:sldId id="789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80702" autoAdjust="0"/>
  </p:normalViewPr>
  <p:slideViewPr>
    <p:cSldViewPr>
      <p:cViewPr varScale="1">
        <p:scale>
          <a:sx n="114" d="100"/>
          <a:sy n="114" d="100"/>
        </p:scale>
        <p:origin x="319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756E1-CB22-41CA-9747-1C7C210F233F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2E766D-379C-4F39-A728-44FAE9485ED1}" type="pres">
      <dgm:prSet presAssocID="{5A1756E1-CB22-41CA-9747-1C7C210F233F}" presName="diagram" presStyleCnt="0">
        <dgm:presLayoutVars>
          <dgm:dir/>
          <dgm:resizeHandles val="exact"/>
        </dgm:presLayoutVars>
      </dgm:prSet>
      <dgm:spPr/>
    </dgm:pt>
  </dgm:ptLst>
  <dgm:cxnLst>
    <dgm:cxn modelId="{327AAA63-72A6-4766-82E5-0811AD9BAB95}" type="presOf" srcId="{5A1756E1-CB22-41CA-9747-1C7C210F233F}" destId="{CE2E766D-379C-4F39-A728-44FAE9485ED1}" srcOrd="0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4470AC-7E48-4C2D-826D-9BE6C6BB8C84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4E3F24-EBA2-4D94-B71E-CE4E5227CE17}">
      <dgm:prSet phldrT="[Text]" custT="1"/>
      <dgm:spPr/>
      <dgm:t>
        <a:bodyPr vert="vert"/>
        <a:lstStyle/>
        <a:p>
          <a:r>
            <a:rPr lang="lv-LV" sz="1800" dirty="0"/>
            <a:t>Globalizācija</a:t>
          </a:r>
          <a:endParaRPr lang="en-US" sz="1800" dirty="0"/>
        </a:p>
      </dgm:t>
    </dgm:pt>
    <dgm:pt modelId="{1C4BD0B7-333E-4698-9A5F-44A8CD83F622}" type="parTrans" cxnId="{9D33F791-09B7-44AF-A850-5B48454C619B}">
      <dgm:prSet/>
      <dgm:spPr/>
      <dgm:t>
        <a:bodyPr/>
        <a:lstStyle/>
        <a:p>
          <a:endParaRPr lang="en-US"/>
        </a:p>
      </dgm:t>
    </dgm:pt>
    <dgm:pt modelId="{4EBB5C66-0E7F-413C-B9BA-B30712A97128}" type="sibTrans" cxnId="{9D33F791-09B7-44AF-A850-5B48454C619B}">
      <dgm:prSet/>
      <dgm:spPr/>
      <dgm:t>
        <a:bodyPr/>
        <a:lstStyle/>
        <a:p>
          <a:endParaRPr lang="en-US"/>
        </a:p>
      </dgm:t>
    </dgm:pt>
    <dgm:pt modelId="{AE3DAC02-B24A-4006-9F2B-B7282B3D2877}">
      <dgm:prSet phldrT="[Text]" custT="1"/>
      <dgm:spPr/>
      <dgm:t>
        <a:bodyPr vert="vert"/>
        <a:lstStyle/>
        <a:p>
          <a:r>
            <a:rPr lang="lv-LV" sz="1800" dirty="0"/>
            <a:t>Klimata izmaiņas</a:t>
          </a:r>
          <a:endParaRPr lang="en-US" sz="1800" dirty="0"/>
        </a:p>
      </dgm:t>
    </dgm:pt>
    <dgm:pt modelId="{F18A0371-307E-49BE-AE2F-E4D260C4D001}" type="parTrans" cxnId="{4733037E-304E-4578-97B5-F7471B8DA996}">
      <dgm:prSet/>
      <dgm:spPr/>
      <dgm:t>
        <a:bodyPr/>
        <a:lstStyle/>
        <a:p>
          <a:endParaRPr lang="en-US"/>
        </a:p>
      </dgm:t>
    </dgm:pt>
    <dgm:pt modelId="{9E644F2A-A5F3-495B-8FF6-E8E46E636573}" type="sibTrans" cxnId="{4733037E-304E-4578-97B5-F7471B8DA996}">
      <dgm:prSet/>
      <dgm:spPr/>
      <dgm:t>
        <a:bodyPr/>
        <a:lstStyle/>
        <a:p>
          <a:endParaRPr lang="en-US"/>
        </a:p>
      </dgm:t>
    </dgm:pt>
    <dgm:pt modelId="{B5AF88A8-72DC-468A-B0B0-9106A5EECE87}">
      <dgm:prSet phldrT="[Text]" custT="1"/>
      <dgm:spPr/>
      <dgm:t>
        <a:bodyPr/>
        <a:lstStyle/>
        <a:p>
          <a:r>
            <a:rPr lang="lv-LV" sz="1800" dirty="0"/>
            <a:t>Iedzīvotāju skaita pieaugums</a:t>
          </a:r>
          <a:endParaRPr lang="en-US" sz="1800" dirty="0"/>
        </a:p>
      </dgm:t>
    </dgm:pt>
    <dgm:pt modelId="{5E2D0819-2D78-4E50-A0B7-C38FA49C4B92}" type="parTrans" cxnId="{6F85A298-C58C-4C8D-8B0C-477C04B26457}">
      <dgm:prSet/>
      <dgm:spPr/>
      <dgm:t>
        <a:bodyPr/>
        <a:lstStyle/>
        <a:p>
          <a:endParaRPr lang="en-US"/>
        </a:p>
      </dgm:t>
    </dgm:pt>
    <dgm:pt modelId="{A1072251-D4B3-4291-9877-01BE7FA50C13}" type="sibTrans" cxnId="{6F85A298-C58C-4C8D-8B0C-477C04B26457}">
      <dgm:prSet/>
      <dgm:spPr/>
      <dgm:t>
        <a:bodyPr/>
        <a:lstStyle/>
        <a:p>
          <a:endParaRPr lang="en-US"/>
        </a:p>
      </dgm:t>
    </dgm:pt>
    <dgm:pt modelId="{1114A4ED-B36A-469A-A04B-A770BDFBC3AB}">
      <dgm:prSet phldrT="[Text]" custT="1"/>
      <dgm:spPr/>
      <dgm:t>
        <a:bodyPr vert="vert270"/>
        <a:lstStyle/>
        <a:p>
          <a:r>
            <a:rPr lang="lv-LV" sz="1800" dirty="0"/>
            <a:t>Tehnoloģiju straujš pieaugums</a:t>
          </a:r>
          <a:endParaRPr lang="en-US" sz="1800" dirty="0"/>
        </a:p>
      </dgm:t>
    </dgm:pt>
    <dgm:pt modelId="{D75F0471-151B-43E9-87E5-DC8D83053C46}" type="parTrans" cxnId="{31D7A898-E0AE-4AD8-9133-AB2571391E46}">
      <dgm:prSet/>
      <dgm:spPr/>
      <dgm:t>
        <a:bodyPr/>
        <a:lstStyle/>
        <a:p>
          <a:endParaRPr lang="en-US"/>
        </a:p>
      </dgm:t>
    </dgm:pt>
    <dgm:pt modelId="{DF96B69D-5AF5-4406-BE18-448CB74E947D}" type="sibTrans" cxnId="{31D7A898-E0AE-4AD8-9133-AB2571391E46}">
      <dgm:prSet/>
      <dgm:spPr/>
      <dgm:t>
        <a:bodyPr/>
        <a:lstStyle/>
        <a:p>
          <a:endParaRPr lang="en-US"/>
        </a:p>
      </dgm:t>
    </dgm:pt>
    <dgm:pt modelId="{41AA97CC-405F-4873-98C8-2EAEACAFD1CC}">
      <dgm:prSet phldrT="[Text]" custT="1"/>
      <dgm:spPr/>
      <dgm:t>
        <a:bodyPr/>
        <a:lstStyle/>
        <a:p>
          <a:r>
            <a:rPr lang="lv-LV" sz="1800" dirty="0"/>
            <a:t>Dabas resursu patēriņš</a:t>
          </a:r>
          <a:endParaRPr lang="en-US" sz="1800" dirty="0"/>
        </a:p>
      </dgm:t>
    </dgm:pt>
    <dgm:pt modelId="{9DC397AC-B1E1-4A32-B0DD-5FD0565CA5C5}" type="parTrans" cxnId="{1E0005A9-DFF2-4464-8A98-0338F0464420}">
      <dgm:prSet/>
      <dgm:spPr/>
      <dgm:t>
        <a:bodyPr/>
        <a:lstStyle/>
        <a:p>
          <a:endParaRPr lang="en-US"/>
        </a:p>
      </dgm:t>
    </dgm:pt>
    <dgm:pt modelId="{D8AF1116-41A6-4B76-9E56-848CA5E36319}" type="sibTrans" cxnId="{1E0005A9-DFF2-4464-8A98-0338F0464420}">
      <dgm:prSet/>
      <dgm:spPr/>
      <dgm:t>
        <a:bodyPr/>
        <a:lstStyle/>
        <a:p>
          <a:endParaRPr lang="en-US"/>
        </a:p>
      </dgm:t>
    </dgm:pt>
    <dgm:pt modelId="{D9C04D2B-F1EF-496B-8C25-A2D3EF3840DC}" type="pres">
      <dgm:prSet presAssocID="{C24470AC-7E48-4C2D-826D-9BE6C6BB8C84}" presName="diagram" presStyleCnt="0">
        <dgm:presLayoutVars>
          <dgm:dir/>
          <dgm:resizeHandles val="exact"/>
        </dgm:presLayoutVars>
      </dgm:prSet>
      <dgm:spPr/>
    </dgm:pt>
    <dgm:pt modelId="{F1F437D6-0658-4C12-8C04-5A40B27392CF}" type="pres">
      <dgm:prSet presAssocID="{514E3F24-EBA2-4D94-B71E-CE4E5227CE17}" presName="arrow" presStyleLbl="node1" presStyleIdx="0" presStyleCnt="5" custScaleY="155942" custRadScaleRad="128004" custRadScaleInc="12272">
        <dgm:presLayoutVars>
          <dgm:bulletEnabled val="1"/>
        </dgm:presLayoutVars>
      </dgm:prSet>
      <dgm:spPr/>
    </dgm:pt>
    <dgm:pt modelId="{39C08A3D-20C7-4619-A0D7-5620BE58565A}" type="pres">
      <dgm:prSet presAssocID="{B5AF88A8-72DC-468A-B0B0-9106A5EECE87}" presName="arrow" presStyleLbl="node1" presStyleIdx="1" presStyleCnt="5" custScaleY="159182" custRadScaleRad="146458" custRadScaleInc="19418">
        <dgm:presLayoutVars>
          <dgm:bulletEnabled val="1"/>
        </dgm:presLayoutVars>
      </dgm:prSet>
      <dgm:spPr/>
    </dgm:pt>
    <dgm:pt modelId="{802A8A17-7772-4AB5-8585-04AE667D7003}" type="pres">
      <dgm:prSet presAssocID="{AE3DAC02-B24A-4006-9F2B-B7282B3D2877}" presName="arrow" presStyleLbl="node1" presStyleIdx="2" presStyleCnt="5" custScaleY="138694" custRadScaleRad="143877" custRadScaleInc="-2533">
        <dgm:presLayoutVars>
          <dgm:bulletEnabled val="1"/>
        </dgm:presLayoutVars>
      </dgm:prSet>
      <dgm:spPr/>
    </dgm:pt>
    <dgm:pt modelId="{3C109E9E-6BC4-48C2-A433-D38F7B71049F}" type="pres">
      <dgm:prSet presAssocID="{1114A4ED-B36A-469A-A04B-A770BDFBC3AB}" presName="arrow" presStyleLbl="node1" presStyleIdx="3" presStyleCnt="5" custScaleY="155430" custRadScaleRad="135998" custRadScaleInc="5655">
        <dgm:presLayoutVars>
          <dgm:bulletEnabled val="1"/>
        </dgm:presLayoutVars>
      </dgm:prSet>
      <dgm:spPr/>
    </dgm:pt>
    <dgm:pt modelId="{821BF11E-A439-4739-A44E-FB0F65962C05}" type="pres">
      <dgm:prSet presAssocID="{41AA97CC-405F-4873-98C8-2EAEACAFD1CC}" presName="arrow" presStyleLbl="node1" presStyleIdx="4" presStyleCnt="5" custScaleY="170563" custRadScaleRad="153540" custRadScaleInc="5914">
        <dgm:presLayoutVars>
          <dgm:bulletEnabled val="1"/>
        </dgm:presLayoutVars>
      </dgm:prSet>
      <dgm:spPr/>
    </dgm:pt>
  </dgm:ptLst>
  <dgm:cxnLst>
    <dgm:cxn modelId="{9C43C000-F0F9-4BDB-B769-FE54D5F727B9}" type="presOf" srcId="{41AA97CC-405F-4873-98C8-2EAEACAFD1CC}" destId="{821BF11E-A439-4739-A44E-FB0F65962C05}" srcOrd="0" destOrd="0" presId="urn:microsoft.com/office/officeart/2005/8/layout/arrow5"/>
    <dgm:cxn modelId="{2F03E619-D6F4-4BC5-9AFD-B656E0E2A76C}" type="presOf" srcId="{1114A4ED-B36A-469A-A04B-A770BDFBC3AB}" destId="{3C109E9E-6BC4-48C2-A433-D38F7B71049F}" srcOrd="0" destOrd="0" presId="urn:microsoft.com/office/officeart/2005/8/layout/arrow5"/>
    <dgm:cxn modelId="{00379B1D-EF4F-4B6D-A43D-EFFF5C9DCB1A}" type="presOf" srcId="{B5AF88A8-72DC-468A-B0B0-9106A5EECE87}" destId="{39C08A3D-20C7-4619-A0D7-5620BE58565A}" srcOrd="0" destOrd="0" presId="urn:microsoft.com/office/officeart/2005/8/layout/arrow5"/>
    <dgm:cxn modelId="{9ABEDC3F-BDAC-4220-A189-53D9FB2D5593}" type="presOf" srcId="{C24470AC-7E48-4C2D-826D-9BE6C6BB8C84}" destId="{D9C04D2B-F1EF-496B-8C25-A2D3EF3840DC}" srcOrd="0" destOrd="0" presId="urn:microsoft.com/office/officeart/2005/8/layout/arrow5"/>
    <dgm:cxn modelId="{8DCBCC78-F4D0-44A3-A16B-8217C87FFF89}" type="presOf" srcId="{AE3DAC02-B24A-4006-9F2B-B7282B3D2877}" destId="{802A8A17-7772-4AB5-8585-04AE667D7003}" srcOrd="0" destOrd="0" presId="urn:microsoft.com/office/officeart/2005/8/layout/arrow5"/>
    <dgm:cxn modelId="{4733037E-304E-4578-97B5-F7471B8DA996}" srcId="{C24470AC-7E48-4C2D-826D-9BE6C6BB8C84}" destId="{AE3DAC02-B24A-4006-9F2B-B7282B3D2877}" srcOrd="2" destOrd="0" parTransId="{F18A0371-307E-49BE-AE2F-E4D260C4D001}" sibTransId="{9E644F2A-A5F3-495B-8FF6-E8E46E636573}"/>
    <dgm:cxn modelId="{9D33F791-09B7-44AF-A850-5B48454C619B}" srcId="{C24470AC-7E48-4C2D-826D-9BE6C6BB8C84}" destId="{514E3F24-EBA2-4D94-B71E-CE4E5227CE17}" srcOrd="0" destOrd="0" parTransId="{1C4BD0B7-333E-4698-9A5F-44A8CD83F622}" sibTransId="{4EBB5C66-0E7F-413C-B9BA-B30712A97128}"/>
    <dgm:cxn modelId="{6F85A298-C58C-4C8D-8B0C-477C04B26457}" srcId="{C24470AC-7E48-4C2D-826D-9BE6C6BB8C84}" destId="{B5AF88A8-72DC-468A-B0B0-9106A5EECE87}" srcOrd="1" destOrd="0" parTransId="{5E2D0819-2D78-4E50-A0B7-C38FA49C4B92}" sibTransId="{A1072251-D4B3-4291-9877-01BE7FA50C13}"/>
    <dgm:cxn modelId="{31D7A898-E0AE-4AD8-9133-AB2571391E46}" srcId="{C24470AC-7E48-4C2D-826D-9BE6C6BB8C84}" destId="{1114A4ED-B36A-469A-A04B-A770BDFBC3AB}" srcOrd="3" destOrd="0" parTransId="{D75F0471-151B-43E9-87E5-DC8D83053C46}" sibTransId="{DF96B69D-5AF5-4406-BE18-448CB74E947D}"/>
    <dgm:cxn modelId="{1E0005A9-DFF2-4464-8A98-0338F0464420}" srcId="{C24470AC-7E48-4C2D-826D-9BE6C6BB8C84}" destId="{41AA97CC-405F-4873-98C8-2EAEACAFD1CC}" srcOrd="4" destOrd="0" parTransId="{9DC397AC-B1E1-4A32-B0DD-5FD0565CA5C5}" sibTransId="{D8AF1116-41A6-4B76-9E56-848CA5E36319}"/>
    <dgm:cxn modelId="{E58D8ECD-6168-46F7-A461-0FD0377E8C49}" type="presOf" srcId="{514E3F24-EBA2-4D94-B71E-CE4E5227CE17}" destId="{F1F437D6-0658-4C12-8C04-5A40B27392CF}" srcOrd="0" destOrd="0" presId="urn:microsoft.com/office/officeart/2005/8/layout/arrow5"/>
    <dgm:cxn modelId="{3ABF24FA-9D6C-4956-99CF-20F802BE4720}" type="presParOf" srcId="{D9C04D2B-F1EF-496B-8C25-A2D3EF3840DC}" destId="{F1F437D6-0658-4C12-8C04-5A40B27392CF}" srcOrd="0" destOrd="0" presId="urn:microsoft.com/office/officeart/2005/8/layout/arrow5"/>
    <dgm:cxn modelId="{2F803DE3-2616-4F71-A39D-F93AE2FC486B}" type="presParOf" srcId="{D9C04D2B-F1EF-496B-8C25-A2D3EF3840DC}" destId="{39C08A3D-20C7-4619-A0D7-5620BE58565A}" srcOrd="1" destOrd="0" presId="urn:microsoft.com/office/officeart/2005/8/layout/arrow5"/>
    <dgm:cxn modelId="{BA9DA8F8-DF81-4872-A27B-AF2141507F23}" type="presParOf" srcId="{D9C04D2B-F1EF-496B-8C25-A2D3EF3840DC}" destId="{802A8A17-7772-4AB5-8585-04AE667D7003}" srcOrd="2" destOrd="0" presId="urn:microsoft.com/office/officeart/2005/8/layout/arrow5"/>
    <dgm:cxn modelId="{D7A0D308-5ED4-447E-B9EE-8800D3EB6F5D}" type="presParOf" srcId="{D9C04D2B-F1EF-496B-8C25-A2D3EF3840DC}" destId="{3C109E9E-6BC4-48C2-A433-D38F7B71049F}" srcOrd="3" destOrd="0" presId="urn:microsoft.com/office/officeart/2005/8/layout/arrow5"/>
    <dgm:cxn modelId="{58903410-07AB-4F5A-9339-E4BC288673BD}" type="presParOf" srcId="{D9C04D2B-F1EF-496B-8C25-A2D3EF3840DC}" destId="{821BF11E-A439-4739-A44E-FB0F65962C05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161FC9-CB5C-4966-A581-76E33728A1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512F273-7DEA-4652-B89C-540016B916B4}">
      <dgm:prSet/>
      <dgm:spPr/>
      <dgm:t>
        <a:bodyPr/>
        <a:lstStyle/>
        <a:p>
          <a:r>
            <a:rPr lang="lv-LV"/>
            <a:t>Uzņēmuma misija</a:t>
          </a:r>
          <a:endParaRPr lang="en-US"/>
        </a:p>
      </dgm:t>
    </dgm:pt>
    <dgm:pt modelId="{DD3D5BB5-4D10-4325-BD51-49EAFB17F8F9}" type="parTrans" cxnId="{662ADF14-DB09-4021-9C67-3397D0C7597B}">
      <dgm:prSet/>
      <dgm:spPr/>
      <dgm:t>
        <a:bodyPr/>
        <a:lstStyle/>
        <a:p>
          <a:endParaRPr lang="en-US"/>
        </a:p>
      </dgm:t>
    </dgm:pt>
    <dgm:pt modelId="{2F804957-4F27-4E82-ADCE-E500011A5770}" type="sibTrans" cxnId="{662ADF14-DB09-4021-9C67-3397D0C7597B}">
      <dgm:prSet/>
      <dgm:spPr/>
      <dgm:t>
        <a:bodyPr/>
        <a:lstStyle/>
        <a:p>
          <a:endParaRPr lang="en-US"/>
        </a:p>
      </dgm:t>
    </dgm:pt>
    <dgm:pt modelId="{FB4F2F47-5738-4934-B679-63EDBCE53E5C}">
      <dgm:prSet/>
      <dgm:spPr/>
      <dgm:t>
        <a:bodyPr/>
        <a:lstStyle/>
        <a:p>
          <a:r>
            <a:rPr lang="lv-LV"/>
            <a:t>Uzņēmuma vīzija</a:t>
          </a:r>
          <a:endParaRPr lang="en-US"/>
        </a:p>
      </dgm:t>
    </dgm:pt>
    <dgm:pt modelId="{85B31C07-8F1B-49D3-B5F6-79455EB264F4}" type="parTrans" cxnId="{8E06C030-5A95-4925-A031-5A55CE8A577D}">
      <dgm:prSet/>
      <dgm:spPr/>
      <dgm:t>
        <a:bodyPr/>
        <a:lstStyle/>
        <a:p>
          <a:endParaRPr lang="en-US"/>
        </a:p>
      </dgm:t>
    </dgm:pt>
    <dgm:pt modelId="{8D1621DC-F725-47C7-8872-033D540DF6E6}" type="sibTrans" cxnId="{8E06C030-5A95-4925-A031-5A55CE8A577D}">
      <dgm:prSet/>
      <dgm:spPr/>
      <dgm:t>
        <a:bodyPr/>
        <a:lstStyle/>
        <a:p>
          <a:endParaRPr lang="en-US"/>
        </a:p>
      </dgm:t>
    </dgm:pt>
    <dgm:pt modelId="{56430767-03DA-414F-BD17-8AC019F0A34F}">
      <dgm:prSet/>
      <dgm:spPr/>
      <dgm:t>
        <a:bodyPr/>
        <a:lstStyle/>
        <a:p>
          <a:r>
            <a:rPr lang="lv-LV"/>
            <a:t>Uzņēmuma uzdevumi</a:t>
          </a:r>
          <a:endParaRPr lang="en-US"/>
        </a:p>
      </dgm:t>
    </dgm:pt>
    <dgm:pt modelId="{3BDA67FB-2CAB-4BE6-88E0-A73A2DA9CD85}" type="parTrans" cxnId="{6E35F26C-776C-4FF2-8647-FC84EA5D99E3}">
      <dgm:prSet/>
      <dgm:spPr/>
      <dgm:t>
        <a:bodyPr/>
        <a:lstStyle/>
        <a:p>
          <a:endParaRPr lang="en-US"/>
        </a:p>
      </dgm:t>
    </dgm:pt>
    <dgm:pt modelId="{EDC8BEDD-B5E3-4BA1-8A31-5D7E66F6B09A}" type="sibTrans" cxnId="{6E35F26C-776C-4FF2-8647-FC84EA5D99E3}">
      <dgm:prSet/>
      <dgm:spPr/>
      <dgm:t>
        <a:bodyPr/>
        <a:lstStyle/>
        <a:p>
          <a:endParaRPr lang="en-US"/>
        </a:p>
      </dgm:t>
    </dgm:pt>
    <dgm:pt modelId="{F872838C-F4CE-4AEF-8ABD-55A4D0C4AF8F}" type="pres">
      <dgm:prSet presAssocID="{68161FC9-CB5C-4966-A581-76E33728A169}" presName="linear" presStyleCnt="0">
        <dgm:presLayoutVars>
          <dgm:animLvl val="lvl"/>
          <dgm:resizeHandles val="exact"/>
        </dgm:presLayoutVars>
      </dgm:prSet>
      <dgm:spPr/>
    </dgm:pt>
    <dgm:pt modelId="{8D1B4E48-4B00-4943-8C7D-7A1450C61200}" type="pres">
      <dgm:prSet presAssocID="{5512F273-7DEA-4652-B89C-540016B916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DCC899-C751-469F-A1DA-CD7900FE5192}" type="pres">
      <dgm:prSet presAssocID="{2F804957-4F27-4E82-ADCE-E500011A5770}" presName="spacer" presStyleCnt="0"/>
      <dgm:spPr/>
    </dgm:pt>
    <dgm:pt modelId="{8FB4F06C-F5B2-4B0A-AA3B-FFDF15B40374}" type="pres">
      <dgm:prSet presAssocID="{FB4F2F47-5738-4934-B679-63EDBCE53E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84C8A7-B2E6-4BF1-9B05-A007A9E42C52}" type="pres">
      <dgm:prSet presAssocID="{8D1621DC-F725-47C7-8872-033D540DF6E6}" presName="spacer" presStyleCnt="0"/>
      <dgm:spPr/>
    </dgm:pt>
    <dgm:pt modelId="{DE14CE63-93C6-4C1F-9452-8CC16D31E55D}" type="pres">
      <dgm:prSet presAssocID="{56430767-03DA-414F-BD17-8AC019F0A34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303F312-A3C5-41D8-A385-5743B0E31288}" type="presOf" srcId="{FB4F2F47-5738-4934-B679-63EDBCE53E5C}" destId="{8FB4F06C-F5B2-4B0A-AA3B-FFDF15B40374}" srcOrd="0" destOrd="0" presId="urn:microsoft.com/office/officeart/2005/8/layout/vList2"/>
    <dgm:cxn modelId="{662ADF14-DB09-4021-9C67-3397D0C7597B}" srcId="{68161FC9-CB5C-4966-A581-76E33728A169}" destId="{5512F273-7DEA-4652-B89C-540016B916B4}" srcOrd="0" destOrd="0" parTransId="{DD3D5BB5-4D10-4325-BD51-49EAFB17F8F9}" sibTransId="{2F804957-4F27-4E82-ADCE-E500011A5770}"/>
    <dgm:cxn modelId="{8E06C030-5A95-4925-A031-5A55CE8A577D}" srcId="{68161FC9-CB5C-4966-A581-76E33728A169}" destId="{FB4F2F47-5738-4934-B679-63EDBCE53E5C}" srcOrd="1" destOrd="0" parTransId="{85B31C07-8F1B-49D3-B5F6-79455EB264F4}" sibTransId="{8D1621DC-F725-47C7-8872-033D540DF6E6}"/>
    <dgm:cxn modelId="{D6E76145-6893-4382-8A7F-8B4CF0DCA34B}" type="presOf" srcId="{68161FC9-CB5C-4966-A581-76E33728A169}" destId="{F872838C-F4CE-4AEF-8ABD-55A4D0C4AF8F}" srcOrd="0" destOrd="0" presId="urn:microsoft.com/office/officeart/2005/8/layout/vList2"/>
    <dgm:cxn modelId="{6E35F26C-776C-4FF2-8647-FC84EA5D99E3}" srcId="{68161FC9-CB5C-4966-A581-76E33728A169}" destId="{56430767-03DA-414F-BD17-8AC019F0A34F}" srcOrd="2" destOrd="0" parTransId="{3BDA67FB-2CAB-4BE6-88E0-A73A2DA9CD85}" sibTransId="{EDC8BEDD-B5E3-4BA1-8A31-5D7E66F6B09A}"/>
    <dgm:cxn modelId="{D0B841C1-2445-49D3-95B5-0B1A970C8667}" type="presOf" srcId="{5512F273-7DEA-4652-B89C-540016B916B4}" destId="{8D1B4E48-4B00-4943-8C7D-7A1450C61200}" srcOrd="0" destOrd="0" presId="urn:microsoft.com/office/officeart/2005/8/layout/vList2"/>
    <dgm:cxn modelId="{0523F7D3-C47A-4CAC-9B0C-14B224565454}" type="presOf" srcId="{56430767-03DA-414F-BD17-8AC019F0A34F}" destId="{DE14CE63-93C6-4C1F-9452-8CC16D31E55D}" srcOrd="0" destOrd="0" presId="urn:microsoft.com/office/officeart/2005/8/layout/vList2"/>
    <dgm:cxn modelId="{B1BFA2E5-8803-4662-8A89-ADEDAB865B2D}" type="presParOf" srcId="{F872838C-F4CE-4AEF-8ABD-55A4D0C4AF8F}" destId="{8D1B4E48-4B00-4943-8C7D-7A1450C61200}" srcOrd="0" destOrd="0" presId="urn:microsoft.com/office/officeart/2005/8/layout/vList2"/>
    <dgm:cxn modelId="{642D54AC-2DC1-45FF-AF9A-83E6486D38E1}" type="presParOf" srcId="{F872838C-F4CE-4AEF-8ABD-55A4D0C4AF8F}" destId="{49DCC899-C751-469F-A1DA-CD7900FE5192}" srcOrd="1" destOrd="0" presId="urn:microsoft.com/office/officeart/2005/8/layout/vList2"/>
    <dgm:cxn modelId="{D34BD315-1085-4DAB-97C4-BB37FF48B90E}" type="presParOf" srcId="{F872838C-F4CE-4AEF-8ABD-55A4D0C4AF8F}" destId="{8FB4F06C-F5B2-4B0A-AA3B-FFDF15B40374}" srcOrd="2" destOrd="0" presId="urn:microsoft.com/office/officeart/2005/8/layout/vList2"/>
    <dgm:cxn modelId="{FAA9B27C-D3F3-435D-A364-C496BA889FC3}" type="presParOf" srcId="{F872838C-F4CE-4AEF-8ABD-55A4D0C4AF8F}" destId="{DB84C8A7-B2E6-4BF1-9B05-A007A9E42C52}" srcOrd="3" destOrd="0" presId="urn:microsoft.com/office/officeart/2005/8/layout/vList2"/>
    <dgm:cxn modelId="{E64CC1E4-29EB-420F-B441-86B4B6283EEE}" type="presParOf" srcId="{F872838C-F4CE-4AEF-8ABD-55A4D0C4AF8F}" destId="{DE14CE63-93C6-4C1F-9452-8CC16D31E5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437D6-0658-4C12-8C04-5A40B27392CF}">
      <dsp:nvSpPr>
        <dsp:cNvPr id="0" name=""/>
        <dsp:cNvSpPr/>
      </dsp:nvSpPr>
      <dsp:spPr>
        <a:xfrm>
          <a:off x="1872209" y="-454411"/>
          <a:ext cx="1635394" cy="25502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Globalizācija</a:t>
          </a:r>
          <a:endParaRPr lang="en-US" sz="1800" kern="1200" dirty="0"/>
        </a:p>
      </dsp:txBody>
      <dsp:txXfrm>
        <a:off x="2281058" y="-454411"/>
        <a:ext cx="817697" cy="2264073"/>
      </dsp:txXfrm>
    </dsp:sp>
    <dsp:sp modelId="{39C08A3D-20C7-4619-A0D7-5620BE58565A}">
      <dsp:nvSpPr>
        <dsp:cNvPr id="0" name=""/>
        <dsp:cNvSpPr/>
      </dsp:nvSpPr>
      <dsp:spPr>
        <a:xfrm rot="4320000">
          <a:off x="3009260" y="814370"/>
          <a:ext cx="1635394" cy="260325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Iedzīvotāju skaita pieaugums</a:t>
          </a:r>
          <a:endParaRPr lang="en-US" sz="1800" kern="1200" dirty="0"/>
        </a:p>
      </dsp:txBody>
      <dsp:txXfrm rot="-5400000">
        <a:off x="2804521" y="1662929"/>
        <a:ext cx="2317060" cy="817697"/>
      </dsp:txXfrm>
    </dsp:sp>
    <dsp:sp modelId="{802A8A17-7772-4AB5-8585-04AE667D7003}">
      <dsp:nvSpPr>
        <dsp:cNvPr id="0" name=""/>
        <dsp:cNvSpPr/>
      </dsp:nvSpPr>
      <dsp:spPr>
        <a:xfrm rot="8640000">
          <a:off x="2666361" y="2677501"/>
          <a:ext cx="1635394" cy="22681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Klimata izmaiņas</a:t>
          </a:r>
          <a:endParaRPr lang="en-US" sz="1800" kern="1200" dirty="0"/>
        </a:p>
      </dsp:txBody>
      <dsp:txXfrm rot="10800000">
        <a:off x="3159319" y="2936366"/>
        <a:ext cx="817697" cy="1982000"/>
      </dsp:txXfrm>
    </dsp:sp>
    <dsp:sp modelId="{3C109E9E-6BC4-48C2-A433-D38F7B71049F}">
      <dsp:nvSpPr>
        <dsp:cNvPr id="0" name=""/>
        <dsp:cNvSpPr/>
      </dsp:nvSpPr>
      <dsp:spPr>
        <a:xfrm rot="12960000">
          <a:off x="324694" y="2160989"/>
          <a:ext cx="1635394" cy="25418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Tehnoloģiju straujš pieaugums</a:t>
          </a:r>
          <a:endParaRPr lang="en-US" sz="1800" kern="1200" dirty="0"/>
        </a:p>
      </dsp:txBody>
      <dsp:txXfrm rot="10800000">
        <a:off x="649432" y="2419854"/>
        <a:ext cx="817697" cy="2255700"/>
      </dsp:txXfrm>
    </dsp:sp>
    <dsp:sp modelId="{821BF11E-A439-4739-A44E-FB0F65962C05}">
      <dsp:nvSpPr>
        <dsp:cNvPr id="0" name=""/>
        <dsp:cNvSpPr/>
      </dsp:nvSpPr>
      <dsp:spPr>
        <a:xfrm rot="17280000">
          <a:off x="215603" y="30002"/>
          <a:ext cx="1635394" cy="278937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/>
            <a:t>Dabas resursu patēriņš</a:t>
          </a:r>
          <a:endParaRPr lang="en-US" sz="1800" kern="1200" dirty="0"/>
        </a:p>
      </dsp:txBody>
      <dsp:txXfrm rot="5400000">
        <a:off x="-354385" y="971622"/>
        <a:ext cx="2503184" cy="8176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B4E48-4B00-4943-8C7D-7A1450C61200}">
      <dsp:nvSpPr>
        <dsp:cNvPr id="0" name=""/>
        <dsp:cNvSpPr/>
      </dsp:nvSpPr>
      <dsp:spPr>
        <a:xfrm>
          <a:off x="0" y="33172"/>
          <a:ext cx="4971603" cy="15590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4100" kern="1200"/>
            <a:t>Uzņēmuma misija</a:t>
          </a:r>
          <a:endParaRPr lang="en-US" sz="4100" kern="1200"/>
        </a:p>
      </dsp:txBody>
      <dsp:txXfrm>
        <a:off x="76105" y="109277"/>
        <a:ext cx="4819393" cy="1406815"/>
      </dsp:txXfrm>
    </dsp:sp>
    <dsp:sp modelId="{8FB4F06C-F5B2-4B0A-AA3B-FFDF15B40374}">
      <dsp:nvSpPr>
        <dsp:cNvPr id="0" name=""/>
        <dsp:cNvSpPr/>
      </dsp:nvSpPr>
      <dsp:spPr>
        <a:xfrm>
          <a:off x="0" y="1710278"/>
          <a:ext cx="4971603" cy="1559025"/>
        </a:xfrm>
        <a:prstGeom prst="roundRect">
          <a:avLst/>
        </a:prstGeom>
        <a:gradFill rotWithShape="0">
          <a:gsLst>
            <a:gs pos="0">
              <a:schemeClr val="accent2">
                <a:hueOff val="-3534513"/>
                <a:satOff val="-9999"/>
                <a:lumOff val="16863"/>
                <a:alphaOff val="0"/>
                <a:tint val="96000"/>
                <a:lumMod val="100000"/>
              </a:schemeClr>
            </a:gs>
            <a:gs pos="78000">
              <a:schemeClr val="accent2">
                <a:hueOff val="-3534513"/>
                <a:satOff val="-9999"/>
                <a:lumOff val="1686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4100" kern="1200"/>
            <a:t>Uzņēmuma vīzija</a:t>
          </a:r>
          <a:endParaRPr lang="en-US" sz="4100" kern="1200"/>
        </a:p>
      </dsp:txBody>
      <dsp:txXfrm>
        <a:off x="76105" y="1786383"/>
        <a:ext cx="4819393" cy="1406815"/>
      </dsp:txXfrm>
    </dsp:sp>
    <dsp:sp modelId="{DE14CE63-93C6-4C1F-9452-8CC16D31E55D}">
      <dsp:nvSpPr>
        <dsp:cNvPr id="0" name=""/>
        <dsp:cNvSpPr/>
      </dsp:nvSpPr>
      <dsp:spPr>
        <a:xfrm>
          <a:off x="0" y="3387383"/>
          <a:ext cx="4971603" cy="1559025"/>
        </a:xfrm>
        <a:prstGeom prst="roundRect">
          <a:avLst/>
        </a:prstGeom>
        <a:gradFill rotWithShape="0">
          <a:gsLst>
            <a:gs pos="0">
              <a:schemeClr val="accent2">
                <a:hueOff val="-7069026"/>
                <a:satOff val="-19999"/>
                <a:lumOff val="33725"/>
                <a:alphaOff val="0"/>
                <a:tint val="96000"/>
                <a:lumMod val="100000"/>
              </a:schemeClr>
            </a:gs>
            <a:gs pos="78000">
              <a:schemeClr val="accent2">
                <a:hueOff val="-7069026"/>
                <a:satOff val="-19999"/>
                <a:lumOff val="33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4100" kern="1200"/>
            <a:t>Uzņēmuma uzdevumi</a:t>
          </a:r>
          <a:endParaRPr lang="en-US" sz="4100" kern="1200"/>
        </a:p>
      </dsp:txBody>
      <dsp:txXfrm>
        <a:off x="76105" y="3463488"/>
        <a:ext cx="4819393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E9335-F890-4422-8A2C-FFACFEF2088B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C5A47-5F22-4AAB-89C9-E7E659D3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EBE3F767-FE15-48F7-B0AC-35B4FF7272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0524" y="1268413"/>
            <a:ext cx="842994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en-US" sz="1600" dirty="0">
              <a:ea typeface="MS PGothic" pitchFamily="34" charset="-128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en-US" sz="1800" b="1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0A9D894F-C5EC-4FA6-8AB1-9A36B3EFE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" y="6153246"/>
            <a:ext cx="1312511" cy="479572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6EE9F60-D343-4200-A853-B2267E600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9" y="-278408"/>
            <a:ext cx="7782101" cy="18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7570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15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596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0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C94E715-4AC8-4230-97DE-EC960E345B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E0FCA-4115-4EA0-BA31-C6C5CD5C6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87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6AE9503-45CC-4029-8FA4-308C3B27B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61804-8A61-4F02-BAEE-DD8DD6433B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333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659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2700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046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816636"/>
            <a:ext cx="7490793" cy="11137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182" y="2160590"/>
            <a:ext cx="7490792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72E78-910E-E883-7666-BD59F602A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728" y="0"/>
            <a:ext cx="417002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99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0051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68295" y="240791"/>
            <a:ext cx="4189476" cy="864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542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5AF225-E2E0-4E1E-82B5-F84F7F843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312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1B552B0-4FDF-4F8C-99D5-640FB7DC4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9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C54F4A-1600-4F29-8E8E-A579F9169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1699511-C55F-4ADE-B918-24A1AC1141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1514308" cy="5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1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7F3DF1A-7BFF-4579-8C0D-DF1A13F22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ACECDF0-EA3F-4E76-8D52-6BAC4C6A8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1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08720"/>
            <a:ext cx="6347714" cy="1021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349D76F-6A60-4519-AF00-0B62CD4A2A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1586316" cy="57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19EB2-AAB6-1ACD-F3F6-4CA978E0BD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72164" cy="806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69BD0-3E5F-A219-6FB7-888A19BC44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256" y="1"/>
            <a:ext cx="1369073" cy="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1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4537699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23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634659-C09B-4BD8-A16F-8ABC298E2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53B1B3A-2280-4B4C-9D2C-4B01FE1967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9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2E24A-AD63-471C-AA75-38221A509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71" y="6237287"/>
            <a:ext cx="2232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075082B-2E26-410D-96F9-06BB9EE94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0"/>
            <a:ext cx="2096148" cy="7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5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6855682D-BAE9-4746-BDD7-BBC30DA010B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2" y="142821"/>
            <a:ext cx="1307849" cy="47786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8467" y="-8468"/>
            <a:ext cx="9169804" cy="6874935"/>
            <a:chOff x="-8467" y="-8468"/>
            <a:chExt cx="9169804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187979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8122496" y="1"/>
              <a:ext cx="1038841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61538" y="-8467"/>
              <a:ext cx="89176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00873" y="3920066"/>
              <a:ext cx="1150588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172399" y="-8467"/>
              <a:ext cx="980905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lumMod val="75000"/>
                <a:lumOff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655685" y="-8468"/>
              <a:ext cx="488316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653563" y="4893733"/>
              <a:ext cx="500820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908720"/>
            <a:ext cx="7512897" cy="1021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751289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969B01-6039-4BFD-ABC2-35F8E1BDA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8204" y="160020"/>
            <a:ext cx="1949195" cy="6324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6784" y="6237732"/>
            <a:ext cx="2232660" cy="460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4050" y="210438"/>
            <a:ext cx="7835899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9644" y="2630246"/>
            <a:ext cx="6776084" cy="1732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2446" y="6464985"/>
            <a:ext cx="2317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29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a.lv/kas-ir-sociala-uznemejdarbiba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mailto:ina@magneticpro.l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3A83A-F7DD-42F7-A70A-4510FB15A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2663148"/>
            <a:ext cx="7560840" cy="1096898"/>
          </a:xfrm>
        </p:spPr>
        <p:txBody>
          <a:bodyPr/>
          <a:lstStyle/>
          <a:p>
            <a:pPr algn="ctr"/>
            <a:br>
              <a:rPr lang="lv-LV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lv-LV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Ilgtspēja- atbildīga biznesa izvēle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00906-0083-47B7-AE9B-222B38776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596" y="4050834"/>
            <a:ext cx="5379692" cy="1096899"/>
          </a:xfrm>
        </p:spPr>
        <p:txBody>
          <a:bodyPr>
            <a:normAutofit/>
          </a:bodyPr>
          <a:lstStyle/>
          <a:p>
            <a:r>
              <a:rPr lang="lv-LV" sz="2000" b="1" dirty="0" err="1"/>
              <a:t>Dr.cand.oec</a:t>
            </a:r>
            <a:r>
              <a:rPr lang="lv-LV" sz="2000" b="1" dirty="0"/>
              <a:t>. Ina Gudele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A392E-F0D0-1BE4-9827-8FC92E45876F}"/>
              </a:ext>
            </a:extLst>
          </p:cNvPr>
          <p:cNvSpPr txBox="1"/>
          <p:nvPr/>
        </p:nvSpPr>
        <p:spPr>
          <a:xfrm>
            <a:off x="1763688" y="148478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Semināri un diskusijas Latgales plānošanas reģiona pašvaldību darbiniekiem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643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87CAAB-D1AC-637E-FA68-6D0141104846}"/>
              </a:ext>
            </a:extLst>
          </p:cNvPr>
          <p:cNvSpPr txBox="1"/>
          <p:nvPr/>
        </p:nvSpPr>
        <p:spPr>
          <a:xfrm>
            <a:off x="578897" y="1916832"/>
            <a:ext cx="5105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Nodrošināt</a:t>
            </a:r>
            <a:r>
              <a:rPr lang="en-US" dirty="0"/>
              <a:t> </a:t>
            </a:r>
            <a:r>
              <a:rPr lang="en-US" dirty="0" err="1"/>
              <a:t>pašreizējo</a:t>
            </a:r>
            <a:r>
              <a:rPr lang="en-US" dirty="0"/>
              <a:t> </a:t>
            </a:r>
            <a:r>
              <a:rPr lang="en-US" dirty="0" err="1"/>
              <a:t>paaudžu</a:t>
            </a:r>
            <a:r>
              <a:rPr lang="en-US" dirty="0"/>
              <a:t> </a:t>
            </a:r>
            <a:r>
              <a:rPr lang="en-US" dirty="0" err="1"/>
              <a:t>vajadzības</a:t>
            </a:r>
            <a:r>
              <a:rPr lang="en-US" dirty="0"/>
              <a:t>, </a:t>
            </a:r>
            <a:r>
              <a:rPr lang="en-US" dirty="0" err="1"/>
              <a:t>nemazinot</a:t>
            </a:r>
            <a:r>
              <a:rPr lang="en-US" dirty="0"/>
              <a:t> </a:t>
            </a:r>
            <a:r>
              <a:rPr lang="en-US" dirty="0" err="1"/>
              <a:t>nākamo</a:t>
            </a:r>
            <a:r>
              <a:rPr lang="en-US" dirty="0"/>
              <a:t> </a:t>
            </a:r>
            <a:r>
              <a:rPr lang="en-US" dirty="0" err="1"/>
              <a:t>paaudžu</a:t>
            </a:r>
            <a:r>
              <a:rPr lang="en-US" dirty="0"/>
              <a:t> </a:t>
            </a:r>
            <a:r>
              <a:rPr lang="en-US" dirty="0" err="1"/>
              <a:t>iespējas</a:t>
            </a:r>
            <a:r>
              <a:rPr lang="en-US" dirty="0"/>
              <a:t> </a:t>
            </a:r>
            <a:r>
              <a:rPr lang="en-US" dirty="0" err="1"/>
              <a:t>nodrošināt</a:t>
            </a:r>
            <a:r>
              <a:rPr lang="en-US" dirty="0"/>
              <a:t> </a:t>
            </a:r>
            <a:r>
              <a:rPr lang="en-US" dirty="0" err="1"/>
              <a:t>savas</a:t>
            </a:r>
            <a:r>
              <a:rPr lang="en-US" dirty="0"/>
              <a:t> </a:t>
            </a:r>
            <a:r>
              <a:rPr lang="en-US" dirty="0" err="1"/>
              <a:t>vajadzības</a:t>
            </a:r>
            <a:r>
              <a:rPr lang="en-US" dirty="0"/>
              <a:t>!”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67D96-85E8-17AD-2A90-2EC93B171C25}"/>
              </a:ext>
            </a:extLst>
          </p:cNvPr>
          <p:cNvSpPr txBox="1"/>
          <p:nvPr/>
        </p:nvSpPr>
        <p:spPr>
          <a:xfrm>
            <a:off x="3131840" y="112474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Ilgtspējīga attīstība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DACBD-17A6-04DD-70CD-70822A07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39" y="3023842"/>
            <a:ext cx="4179805" cy="36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B535A-D967-EFD5-6A06-E25813B3E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8386"/>
            <a:ext cx="5797848" cy="5886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B9B41-69AA-71EB-AAEB-0396355CABC2}"/>
              </a:ext>
            </a:extLst>
          </p:cNvPr>
          <p:cNvSpPr txBox="1"/>
          <p:nvPr/>
        </p:nvSpPr>
        <p:spPr>
          <a:xfrm>
            <a:off x="6588224" y="1412776"/>
            <a:ext cx="1661993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lv-LV" sz="2400" b="1" i="0" dirty="0">
                <a:solidFill>
                  <a:srgbClr val="000000"/>
                </a:solidFill>
                <a:effectLst/>
                <a:latin typeface="dinpro"/>
              </a:rPr>
              <a:t>Globālie mērķi jeb Ilgtspējīgas attīstības mērķi (</a:t>
            </a:r>
            <a:r>
              <a:rPr lang="lv-LV" sz="2400" b="1" i="1" dirty="0">
                <a:solidFill>
                  <a:srgbClr val="000000"/>
                </a:solidFill>
                <a:effectLst/>
                <a:latin typeface="dinpro"/>
              </a:rPr>
              <a:t>IAM</a:t>
            </a:r>
            <a:r>
              <a:rPr lang="lv-LV" sz="2400" b="1" i="0" dirty="0">
                <a:solidFill>
                  <a:srgbClr val="000000"/>
                </a:solidFill>
                <a:effectLst/>
                <a:latin typeface="dinpro"/>
              </a:rPr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3185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7C273-576F-D6A7-1C02-CA6E16396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102664" cy="59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9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CC7EBB-C982-DE7D-2A48-6C733D688716}"/>
              </a:ext>
            </a:extLst>
          </p:cNvPr>
          <p:cNvSpPr txBox="1"/>
          <p:nvPr/>
        </p:nvSpPr>
        <p:spPr>
          <a:xfrm>
            <a:off x="899592" y="98072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v-LV" b="1" i="0" dirty="0">
                <a:solidFill>
                  <a:srgbClr val="203656"/>
                </a:solidFill>
                <a:effectLst/>
                <a:latin typeface="poppins" panose="00000500000000000000" pitchFamily="2" charset="0"/>
              </a:rPr>
              <a:t>Uzņēmējdarbības ilgtspējas raksturojums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9A8A6-ACDF-82DB-004C-86D117CF40D2}"/>
              </a:ext>
            </a:extLst>
          </p:cNvPr>
          <p:cNvSpPr txBox="1"/>
          <p:nvPr/>
        </p:nvSpPr>
        <p:spPr>
          <a:xfrm>
            <a:off x="755576" y="184482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Prakse darbinieku labklājības un uzņēmuma produkcijas maksimizēšanai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9449FD-FCD0-715E-B395-512B11998A2C}"/>
              </a:ext>
            </a:extLst>
          </p:cNvPr>
          <p:cNvSpPr txBox="1"/>
          <p:nvPr/>
        </p:nvSpPr>
        <p:spPr>
          <a:xfrm>
            <a:off x="755576" y="292494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F</a:t>
            </a:r>
            <a:r>
              <a:rPr lang="en-US" dirty="0" err="1"/>
              <a:t>inanšu</a:t>
            </a:r>
            <a:r>
              <a:rPr lang="en-US" dirty="0"/>
              <a:t> </a:t>
            </a:r>
            <a:r>
              <a:rPr lang="en-US" dirty="0" err="1"/>
              <a:t>resursu</a:t>
            </a:r>
            <a:r>
              <a:rPr lang="en-US" dirty="0"/>
              <a:t> </a:t>
            </a:r>
            <a:r>
              <a:rPr lang="en-US" dirty="0" err="1"/>
              <a:t>pārvaldības</a:t>
            </a:r>
            <a:r>
              <a:rPr lang="en-US" dirty="0"/>
              <a:t> </a:t>
            </a:r>
            <a:r>
              <a:rPr lang="en-US" dirty="0" err="1"/>
              <a:t>novērtējum</a:t>
            </a:r>
            <a:r>
              <a:rPr lang="lv-LV" dirty="0"/>
              <a:t>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9893A-3C8B-9024-3A06-67DC6165863B}"/>
              </a:ext>
            </a:extLst>
          </p:cNvPr>
          <p:cNvSpPr txBox="1"/>
          <p:nvPr/>
        </p:nvSpPr>
        <p:spPr>
          <a:xfrm>
            <a:off x="899592" y="3573016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No vides iegūto izejvielu, piemēram, elektrības, ūdens, gāzes, papīra un citu, patēriņa izvērtēšana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E07293-1CFC-9649-019B-68ED49A277F0}"/>
              </a:ext>
            </a:extLst>
          </p:cNvPr>
          <p:cNvSpPr txBox="1"/>
          <p:nvPr/>
        </p:nvSpPr>
        <p:spPr>
          <a:xfrm>
            <a:off x="899592" y="4581128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Atbildība p</a:t>
            </a:r>
            <a:r>
              <a:rPr lang="en-US" dirty="0"/>
              <a:t>ret </a:t>
            </a:r>
            <a:r>
              <a:rPr lang="en-US" dirty="0" err="1"/>
              <a:t>atkritumiem</a:t>
            </a:r>
            <a:r>
              <a:rPr lang="en-US" dirty="0"/>
              <a:t>,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lv-LV" dirty="0"/>
              <a:t>visi </a:t>
            </a:r>
            <a:r>
              <a:rPr lang="en-US" dirty="0" err="1"/>
              <a:t>elementi</a:t>
            </a:r>
            <a:r>
              <a:rPr lang="en-US" dirty="0"/>
              <a:t>, </a:t>
            </a:r>
            <a:r>
              <a:rPr lang="en-US" dirty="0" err="1"/>
              <a:t>tiktu</a:t>
            </a:r>
            <a:r>
              <a:rPr lang="en-US" dirty="0"/>
              <a:t> </a:t>
            </a:r>
            <a:r>
              <a:rPr lang="en-US" dirty="0" err="1"/>
              <a:t>maksimāli</a:t>
            </a:r>
            <a:r>
              <a:rPr lang="en-US" dirty="0"/>
              <a:t> </a:t>
            </a:r>
            <a:r>
              <a:rPr lang="en-US" dirty="0" err="1"/>
              <a:t>izmantoti</a:t>
            </a:r>
            <a:r>
              <a:rPr lang="lv-LV" dirty="0"/>
              <a:t> un pēc iespējas pārstrādāti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AF2AB3-FDE6-CD7B-F0D8-C8DEDF92F04A}"/>
              </a:ext>
            </a:extLst>
          </p:cNvPr>
          <p:cNvSpPr txBox="1"/>
          <p:nvPr/>
        </p:nvSpPr>
        <p:spPr>
          <a:xfrm>
            <a:off x="899592" y="5661248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Pastāvīgi kontakti ar apkārtējo sabiedrību, lai apmainītos ar informāciju par uzņēmuma darbību un izlabotu procesus, kas tos ietekmē vidi un sabiedrību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23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7CA7C-954C-41EA-AD72-BFC14D89C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907"/>
            <a:ext cx="9144000" cy="53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84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D7AF2-C873-D667-4873-62FC6F320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13" y="1844824"/>
            <a:ext cx="6983990" cy="1659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57EE97-A638-5435-4078-3EC42848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049842"/>
            <a:ext cx="4426177" cy="596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7A259-D011-E230-346F-CAE3CADC1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543955"/>
            <a:ext cx="5912406" cy="33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B6B2E-1DD0-7D8D-827A-23C94430C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80728"/>
            <a:ext cx="7522170" cy="57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4931" y="1330551"/>
            <a:ext cx="7568565" cy="1200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Eiropas Sociālā fonda projekts «Nodarbināto personu profesionālās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kompetences</a:t>
            </a:r>
            <a:r>
              <a:rPr kumimoji="0" sz="1600" b="0" i="0" u="none" strike="noStrike" kern="1200" cap="none" spc="3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pilnveide»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(projekta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Nr.</a:t>
            </a:r>
            <a:r>
              <a:rPr kumimoji="0" sz="16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8.4.1.0/16/I/001)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3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Profesionālās pilnveides izglītības</a:t>
            </a:r>
            <a:r>
              <a:rPr kumimoji="0" sz="1600" b="1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programma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1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«Digitālais</a:t>
            </a:r>
            <a:r>
              <a:rPr kumimoji="0" sz="16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mārketings»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5940" y="926571"/>
            <a:ext cx="8836659" cy="5915025"/>
            <a:chOff x="684276" y="943355"/>
            <a:chExt cx="8069580" cy="5915025"/>
          </a:xfrm>
        </p:grpSpPr>
        <p:sp>
          <p:nvSpPr>
            <p:cNvPr id="4" name="object 4"/>
            <p:cNvSpPr/>
            <p:nvPr/>
          </p:nvSpPr>
          <p:spPr>
            <a:xfrm>
              <a:off x="6804660" y="5980176"/>
              <a:ext cx="1949196" cy="6324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84276" y="943355"/>
              <a:ext cx="7885176" cy="59146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0" y="6095"/>
            <a:ext cx="9144000" cy="832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552" y="6465041"/>
            <a:ext cx="9176312" cy="392668"/>
            <a:chOff x="0" y="6465459"/>
            <a:chExt cx="9176312" cy="392668"/>
          </a:xfrm>
        </p:grpSpPr>
        <p:sp>
          <p:nvSpPr>
            <p:cNvPr id="8" name="object 8"/>
            <p:cNvSpPr/>
            <p:nvPr/>
          </p:nvSpPr>
          <p:spPr>
            <a:xfrm>
              <a:off x="32312" y="6465459"/>
              <a:ext cx="9144000" cy="376555"/>
            </a:xfrm>
            <a:custGeom>
              <a:avLst/>
              <a:gdLst/>
              <a:ahLst/>
              <a:cxnLst/>
              <a:rect l="l" t="t" r="r" b="b"/>
              <a:pathLst>
                <a:path w="9144000" h="376554">
                  <a:moveTo>
                    <a:pt x="9144000" y="376425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376425"/>
                  </a:lnTo>
                  <a:lnTo>
                    <a:pt x="9144000" y="376425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481572"/>
              <a:ext cx="9144000" cy="376555"/>
            </a:xfrm>
            <a:custGeom>
              <a:avLst/>
              <a:gdLst/>
              <a:ahLst/>
              <a:cxnLst/>
              <a:rect l="l" t="t" r="r" b="b"/>
              <a:pathLst>
                <a:path w="9144000" h="376554">
                  <a:moveTo>
                    <a:pt x="9144000" y="0"/>
                  </a:moveTo>
                  <a:lnTo>
                    <a:pt x="0" y="0"/>
                  </a:lnTo>
                  <a:lnTo>
                    <a:pt x="0" y="376425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5940" y="6426809"/>
            <a:ext cx="7651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21/02/2019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04681" y="6426809"/>
            <a:ext cx="1028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8C5B2-791F-0B8F-B9F7-9D0B4DA7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0" y="1382486"/>
            <a:ext cx="2660686" cy="4093028"/>
          </a:xfrm>
        </p:spPr>
        <p:txBody>
          <a:bodyPr anchor="ctr">
            <a:normAutofit/>
          </a:bodyPr>
          <a:lstStyle/>
          <a:p>
            <a:r>
              <a:rPr lang="lv-LV" sz="3500" b="1"/>
              <a:t>Uzņēmuma vērtības</a:t>
            </a:r>
            <a:endParaRPr lang="en-US" sz="3500" b="1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6950" y="-8467"/>
            <a:ext cx="3575050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3289" y="0"/>
            <a:ext cx="4660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D1257D-1485-2584-09C4-07B9006909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380869"/>
              </p:ext>
            </p:extLst>
          </p:nvPr>
        </p:nvGraphicFramePr>
        <p:xfrm>
          <a:off x="3687414" y="944563"/>
          <a:ext cx="4971603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316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61A51-8072-8FE3-8C5E-634AF2E16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76872"/>
            <a:ext cx="5781675" cy="4257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39B54-4D43-573F-C772-2ADBD25601C3}"/>
              </a:ext>
            </a:extLst>
          </p:cNvPr>
          <p:cNvSpPr txBox="1"/>
          <p:nvPr/>
        </p:nvSpPr>
        <p:spPr>
          <a:xfrm>
            <a:off x="1835696" y="980728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Uzņēmuma vērtības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7534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616684-714F-4631-B4A9-AC5D956707DD}"/>
              </a:ext>
            </a:extLst>
          </p:cNvPr>
          <p:cNvSpPr txBox="1"/>
          <p:nvPr/>
        </p:nvSpPr>
        <p:spPr>
          <a:xfrm>
            <a:off x="1043608" y="2274838"/>
            <a:ext cx="71287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dirty="0"/>
              <a:t>Seminārs notiek Eiropas Ekonomikas zonas finanšu instrumenta 2014.-2021.gada perioda programmas “Vietējā attīstība, nabadzības mazināšana un kultūras sadarbība” atbalstītā projekta ”</a:t>
            </a:r>
            <a:r>
              <a:rPr lang="lv-LV" sz="2400" b="1" dirty="0"/>
              <a:t>Uzņēmējdarbības atbalsta pasākumi Latgales plānošanas reģionā” </a:t>
            </a:r>
          </a:p>
          <a:p>
            <a:pPr algn="ctr"/>
            <a:r>
              <a:rPr lang="lv-LV" sz="2400" dirty="0"/>
              <a:t>ietvaros. Strādājam kopā konkurētspējīgai Eiropai!</a:t>
            </a:r>
          </a:p>
          <a:p>
            <a:pPr algn="ctr"/>
            <a:endParaRPr lang="lv-LV" sz="2400" dirty="0"/>
          </a:p>
          <a:p>
            <a:pPr algn="ctr"/>
            <a:r>
              <a:rPr lang="lv-LV" dirty="0">
                <a:solidFill>
                  <a:srgbClr val="FF0000"/>
                </a:solidFill>
              </a:rPr>
              <a:t>Seminārs tiek ierakstīts video un tiks veikta fotografēšana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2F3DD07-D357-4E0D-AB71-88912EE4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" y="-99392"/>
            <a:ext cx="5040560" cy="16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9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ED1A6-B734-5E95-A736-5D0D546D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31809"/>
            <a:ext cx="7344816" cy="59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6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BC8DA-C140-167C-5AFB-782A50A25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47780"/>
            <a:ext cx="7496930" cy="3257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18A65-D668-58AF-30E0-54754EDFB65C}"/>
              </a:ext>
            </a:extLst>
          </p:cNvPr>
          <p:cNvSpPr txBox="1"/>
          <p:nvPr/>
        </p:nvSpPr>
        <p:spPr>
          <a:xfrm>
            <a:off x="1763688" y="9087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Sociālā uzņēmējdarbība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D9003-9D52-BE7D-CFCB-352A62B292B1}"/>
              </a:ext>
            </a:extLst>
          </p:cNvPr>
          <p:cNvSpPr txBox="1"/>
          <p:nvPr/>
        </p:nvSpPr>
        <p:spPr>
          <a:xfrm>
            <a:off x="1259632" y="573325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https://sua.lv/kas-ir-sociala-uznemejdarbiba/</a:t>
            </a:r>
            <a:r>
              <a:rPr lang="lv-LV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57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27342C-E56C-B745-FC6C-6AB770B3969B}"/>
              </a:ext>
            </a:extLst>
          </p:cNvPr>
          <p:cNvSpPr txBox="1"/>
          <p:nvPr/>
        </p:nvSpPr>
        <p:spPr>
          <a:xfrm>
            <a:off x="1259632" y="1087038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Sociāli atbildīgi uzņēmumi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AA12B-7E1F-E842-43E5-F24808F6A6B9}"/>
              </a:ext>
            </a:extLst>
          </p:cNvPr>
          <p:cNvSpPr txBox="1"/>
          <p:nvPr/>
        </p:nvSpPr>
        <p:spPr>
          <a:xfrm>
            <a:off x="683568" y="242088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Īpašas sociālas programmas darbiniekiem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69BCA-DEF0-4210-BD5A-1FCBDE0EB4DB}"/>
              </a:ext>
            </a:extLst>
          </p:cNvPr>
          <p:cNvSpPr txBox="1"/>
          <p:nvPr/>
        </p:nvSpPr>
        <p:spPr>
          <a:xfrm>
            <a:off x="4788024" y="207362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Sociālas aktivitātes sabiedrībai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ADB9E-D7FD-3EF2-BE36-ECE342C85849}"/>
              </a:ext>
            </a:extLst>
          </p:cNvPr>
          <p:cNvSpPr txBox="1"/>
          <p:nvPr/>
        </p:nvSpPr>
        <p:spPr>
          <a:xfrm>
            <a:off x="755576" y="4753993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Sponsorēšana, labdarība, mecenātisms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B2E4B-7390-69C7-ECAC-7E1907230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276" y="3717032"/>
            <a:ext cx="4304084" cy="26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393B8-40D0-6550-92CC-E1727375D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2294"/>
            <a:ext cx="9144000" cy="54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2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6F6750-40D4-2A21-0102-448FBC58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73517"/>
            <a:ext cx="8892480" cy="528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81668-EB07-E516-65CA-168995D65EB1}"/>
              </a:ext>
            </a:extLst>
          </p:cNvPr>
          <p:cNvSpPr txBox="1"/>
          <p:nvPr/>
        </p:nvSpPr>
        <p:spPr>
          <a:xfrm>
            <a:off x="1691680" y="90872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Izejvielu izsekojamība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8226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B3217-8000-EDFC-D560-97734AB99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139212"/>
            <a:ext cx="9144000" cy="4718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D715C-5AD8-A52B-1610-4AF49BF245E0}"/>
              </a:ext>
            </a:extLst>
          </p:cNvPr>
          <p:cNvSpPr txBox="1"/>
          <p:nvPr/>
        </p:nvSpPr>
        <p:spPr>
          <a:xfrm>
            <a:off x="2483768" y="90872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Svaigi.lv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47986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E8323-B5B3-4D22-27F5-B63661B5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7401866" cy="5704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7709F-F7E7-AE28-C9B4-DAF6590EDC86}"/>
              </a:ext>
            </a:extLst>
          </p:cNvPr>
          <p:cNvSpPr txBox="1"/>
          <p:nvPr/>
        </p:nvSpPr>
        <p:spPr>
          <a:xfrm>
            <a:off x="3203848" y="62068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Jelgavas novada aktivitātes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0515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CA5E4-E618-6E49-DAAB-A211897C1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" y="2204864"/>
            <a:ext cx="9144000" cy="4720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87E376-09A0-D675-3359-86F1EC2613A4}"/>
              </a:ext>
            </a:extLst>
          </p:cNvPr>
          <p:cNvSpPr txBox="1"/>
          <p:nvPr/>
        </p:nvSpPr>
        <p:spPr>
          <a:xfrm>
            <a:off x="2020444" y="98072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/>
              <a:t>Best </a:t>
            </a:r>
            <a:r>
              <a:rPr lang="lv-LV" sz="2400" b="1" dirty="0" err="1"/>
              <a:t>Berry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18376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9BD57-B95E-BB91-A67B-EA1227201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648"/>
            <a:ext cx="9144000" cy="5206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01DA83-885F-3F37-937F-6915E067E9B7}"/>
              </a:ext>
            </a:extLst>
          </p:cNvPr>
          <p:cNvSpPr txBox="1"/>
          <p:nvPr/>
        </p:nvSpPr>
        <p:spPr>
          <a:xfrm>
            <a:off x="2411760" y="90872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BlindArt.lv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3547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BAF4A-4F7C-D5CC-2201-7AEB9096D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" y="1822104"/>
            <a:ext cx="9144000" cy="5035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9775D4-8039-43F2-84CD-13485F30B4D0}"/>
              </a:ext>
            </a:extLst>
          </p:cNvPr>
          <p:cNvSpPr txBox="1"/>
          <p:nvPr/>
        </p:nvSpPr>
        <p:spPr>
          <a:xfrm>
            <a:off x="2195736" y="9087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Marmaradolls.lv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58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Attēls 2">
            <a:extLst>
              <a:ext uri="{FF2B5EF4-FFF2-40B4-BE49-F238E27FC236}">
                <a16:creationId xmlns:a16="http://schemas.microsoft.com/office/drawing/2014/main" id="{8AEC74EE-0E70-4F99-97B0-F6C88FE78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7" r="11451" b="9093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46B28-F3D1-4E27-83C7-2731BC4A8C7D}"/>
              </a:ext>
            </a:extLst>
          </p:cNvPr>
          <p:cNvSpPr txBox="1"/>
          <p:nvPr/>
        </p:nvSpPr>
        <p:spPr>
          <a:xfrm>
            <a:off x="4035422" y="1678665"/>
            <a:ext cx="291587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0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Lektores pieredze</a:t>
            </a:r>
          </a:p>
        </p:txBody>
      </p:sp>
    </p:spTree>
    <p:extLst>
      <p:ext uri="{BB962C8B-B14F-4D97-AF65-F5344CB8AC3E}">
        <p14:creationId xmlns:p14="http://schemas.microsoft.com/office/powerpoint/2010/main" val="1824535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2CA24-8FA7-44EC-20CB-21B124DD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7302875" cy="3816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1B6F28-0D0C-7949-A747-BC12BDE5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360" y="4293096"/>
            <a:ext cx="405807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9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9C1F09-FC51-1169-7752-D3CBE6302156}"/>
              </a:ext>
            </a:extLst>
          </p:cNvPr>
          <p:cNvSpPr txBox="1"/>
          <p:nvPr/>
        </p:nvSpPr>
        <p:spPr>
          <a:xfrm>
            <a:off x="2483768" y="1268760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b="1" dirty="0"/>
              <a:t>Iepakojums un tā pārstrāde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6ED7E-F50A-B6AD-174E-1C281E62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569308"/>
            <a:ext cx="4464496" cy="2970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DC745E-C9F4-019F-B5AB-17CC73084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916832"/>
            <a:ext cx="24003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19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6F37C-D00C-8D8F-9866-1466735F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35" y="1340768"/>
            <a:ext cx="733251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35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D85F0-0C65-E7A2-D72A-FFBAA1A7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645024"/>
            <a:ext cx="3843511" cy="25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B0917-822D-EFA8-F287-1B5A79E9F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76672"/>
            <a:ext cx="5830771" cy="1527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ECBED-6BDD-431E-1D65-3768E12D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76470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8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98BFC4-8012-EAFA-D045-FC16F1D5A8DB}"/>
              </a:ext>
            </a:extLst>
          </p:cNvPr>
          <p:cNvSpPr txBox="1"/>
          <p:nvPr/>
        </p:nvSpPr>
        <p:spPr>
          <a:xfrm>
            <a:off x="1691680" y="98072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Atbildīga biznesa vēstnešu programma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ACD62-3E50-5AAC-7F72-0C0A1C915833}"/>
              </a:ext>
            </a:extLst>
          </p:cNvPr>
          <p:cNvSpPr txBox="1"/>
          <p:nvPr/>
        </p:nvSpPr>
        <p:spPr>
          <a:xfrm>
            <a:off x="755576" y="2420888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2400" b="1" dirty="0"/>
              <a:t>Programmas mērķis ir pulcēt atbildīga biznesa pārstāvjus, kuri redz sava uzņēmuma iespējas pilnveidoties un augt, respektējot vides, sociālos un ekonomiskos izaicinājumus nacionālā, reģionālā un globālā līmenī.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55B6A-48EC-A8FB-397B-40B113F46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941168"/>
            <a:ext cx="5664491" cy="1720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4CD72-B1A7-D746-F5E6-C81031DA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9" y="973014"/>
            <a:ext cx="1606633" cy="14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81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897FF-FED6-9FE9-AB37-A7E4C3291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3" y="2564904"/>
            <a:ext cx="9144000" cy="3088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3756B-4F40-790C-B593-3CB2B33952DD}"/>
              </a:ext>
            </a:extLst>
          </p:cNvPr>
          <p:cNvSpPr txBox="1"/>
          <p:nvPr/>
        </p:nvSpPr>
        <p:spPr>
          <a:xfrm>
            <a:off x="1331640" y="98072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Atbildīga biznesa vēstnešu zināšanu apguve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4402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DA6C0-D0C8-6B2F-F1C0-B33E79504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94325"/>
            <a:ext cx="5060119" cy="56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45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448B44-439D-8357-28C6-676C5991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76872"/>
            <a:ext cx="6788914" cy="3030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0CE95D-41DD-F4E1-56FC-284D26A7CB32}"/>
              </a:ext>
            </a:extLst>
          </p:cNvPr>
          <p:cNvSpPr txBox="1"/>
          <p:nvPr/>
        </p:nvSpPr>
        <p:spPr>
          <a:xfrm>
            <a:off x="899592" y="98072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Vides ietekme uz uzņēmuma attīstību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1552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BB2C3C-A9DC-354A-83CD-89088F51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8" y="1725657"/>
            <a:ext cx="7605998" cy="474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97D98-E6C7-A3BD-2D1C-82D2C9D99B78}"/>
              </a:ext>
            </a:extLst>
          </p:cNvPr>
          <p:cNvSpPr txBox="1"/>
          <p:nvPr/>
        </p:nvSpPr>
        <p:spPr>
          <a:xfrm>
            <a:off x="2123728" y="98072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Pamestas dimantu raktuves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3729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7BEB7-E00B-F702-2913-18EB03018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92896"/>
            <a:ext cx="6841425" cy="4157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6B392-8066-552B-C1A6-B9DBDA72474C}"/>
              </a:ext>
            </a:extLst>
          </p:cNvPr>
          <p:cNvSpPr txBox="1"/>
          <p:nvPr/>
        </p:nvSpPr>
        <p:spPr>
          <a:xfrm>
            <a:off x="1907704" y="980728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Videi draudzīga saimniekošana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4923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14792-C8E1-A761-150C-E957F5978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33" y="764704"/>
            <a:ext cx="8445934" cy="598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84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885550-A507-7062-C2B1-789FBBDED230}"/>
              </a:ext>
            </a:extLst>
          </p:cNvPr>
          <p:cNvSpPr txBox="1"/>
          <p:nvPr/>
        </p:nvSpPr>
        <p:spPr>
          <a:xfrm>
            <a:off x="2915816" y="111383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Atrast līdzsvaru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A9032-9A47-7198-7E67-A9C2D8B9D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594" y="2780928"/>
            <a:ext cx="5154687" cy="328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0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3900" y="3818467"/>
            <a:ext cx="3337719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9230" y="0"/>
            <a:ext cx="1324770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00950" y="0"/>
            <a:ext cx="12954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6BBCB809-B920-45B3-89E5-E74F59C0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1397000"/>
            <a:ext cx="5825202" cy="26538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Pa</a:t>
            </a:r>
            <a:r>
              <a:rPr lang="lv-LV" sz="5400" dirty="0">
                <a:solidFill>
                  <a:schemeClr val="accent1"/>
                </a:solidFill>
              </a:rPr>
              <a:t>teicos</a:t>
            </a:r>
            <a:r>
              <a:rPr lang="en-US" sz="5400" dirty="0">
                <a:solidFill>
                  <a:schemeClr val="accent1"/>
                </a:solidFill>
              </a:rPr>
              <a:t> par </a:t>
            </a:r>
            <a:r>
              <a:rPr lang="en-US" sz="5400" dirty="0" err="1">
                <a:solidFill>
                  <a:schemeClr val="accent1"/>
                </a:solidFill>
              </a:rPr>
              <a:t>jūsu</a:t>
            </a:r>
            <a:r>
              <a:rPr lang="en-US" sz="5400" dirty="0">
                <a:solidFill>
                  <a:schemeClr val="accent1"/>
                </a:solidFill>
              </a:rPr>
              <a:t> </a:t>
            </a:r>
            <a:r>
              <a:rPr lang="en-US" sz="5400" dirty="0" err="1">
                <a:solidFill>
                  <a:schemeClr val="accent1"/>
                </a:solidFill>
              </a:rPr>
              <a:t>uzmanību</a:t>
            </a:r>
            <a:r>
              <a:rPr lang="en-US" sz="5400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A2D6E-F2D9-4377-A3E5-F291BC7D9F76}"/>
              </a:ext>
            </a:extLst>
          </p:cNvPr>
          <p:cNvSpPr txBox="1"/>
          <p:nvPr/>
        </p:nvSpPr>
        <p:spPr>
          <a:xfrm>
            <a:off x="746716" y="4653136"/>
            <a:ext cx="5409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Ina Gudele</a:t>
            </a:r>
          </a:p>
          <a:p>
            <a:r>
              <a:rPr lang="lv-LV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ina@magneticpro.lv</a:t>
            </a:r>
            <a:endParaRPr lang="lv-LV" dirty="0"/>
          </a:p>
          <a:p>
            <a:r>
              <a:rPr lang="lv-LV" dirty="0" err="1"/>
              <a:t>www.magneticpro.lv</a:t>
            </a:r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7B5B5F1-549F-40CB-8D8C-D49A5AA9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046" y="115466"/>
            <a:ext cx="5758526" cy="18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880C4-E967-5C0D-8DFF-30BC6CB16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20888"/>
            <a:ext cx="7919390" cy="3834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1A0B4-B6DA-E885-C313-B3FA3E5BA6AE}"/>
              </a:ext>
            </a:extLst>
          </p:cNvPr>
          <p:cNvSpPr txBox="1"/>
          <p:nvPr/>
        </p:nvSpPr>
        <p:spPr>
          <a:xfrm>
            <a:off x="1619672" y="112474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4.Industriālā </a:t>
            </a:r>
            <a:r>
              <a:rPr lang="en-US" sz="2400" b="1" dirty="0" err="1"/>
              <a:t>revolūcija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1411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E20B777-04F0-3831-7504-F866833E23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423663"/>
              </p:ext>
            </p:extLst>
          </p:nvPr>
        </p:nvGraphicFramePr>
        <p:xfrm>
          <a:off x="395536" y="980728"/>
          <a:ext cx="770485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816CBD5-6767-2553-3F62-B66C0229F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40" y="2492896"/>
            <a:ext cx="2133600" cy="2143125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A27FC37-CBC0-EDCC-E373-736BF0018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814945"/>
              </p:ext>
            </p:extLst>
          </p:nvPr>
        </p:nvGraphicFramePr>
        <p:xfrm>
          <a:off x="1841866" y="764704"/>
          <a:ext cx="481219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06177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FC74D67-7CFC-AD48-C56C-3E6B34EE5C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7478900"/>
              </p:ext>
            </p:extLst>
          </p:nvPr>
        </p:nvGraphicFramePr>
        <p:xfrm>
          <a:off x="152400" y="2348880"/>
          <a:ext cx="8236023" cy="19442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5341">
                  <a:extLst>
                    <a:ext uri="{9D8B030D-6E8A-4147-A177-3AD203B41FA5}">
                      <a16:colId xmlns:a16="http://schemas.microsoft.com/office/drawing/2014/main" val="383873108"/>
                    </a:ext>
                  </a:extLst>
                </a:gridCol>
                <a:gridCol w="2745341">
                  <a:extLst>
                    <a:ext uri="{9D8B030D-6E8A-4147-A177-3AD203B41FA5}">
                      <a16:colId xmlns:a16="http://schemas.microsoft.com/office/drawing/2014/main" val="3151810199"/>
                    </a:ext>
                  </a:extLst>
                </a:gridCol>
                <a:gridCol w="2745341">
                  <a:extLst>
                    <a:ext uri="{9D8B030D-6E8A-4147-A177-3AD203B41FA5}">
                      <a16:colId xmlns:a16="http://schemas.microsoft.com/office/drawing/2014/main" val="1367624974"/>
                    </a:ext>
                  </a:extLst>
                </a:gridCol>
              </a:tblGrid>
              <a:tr h="368903">
                <a:tc>
                  <a:txBody>
                    <a:bodyPr/>
                    <a:lstStyle/>
                    <a:p>
                      <a:r>
                        <a:rPr lang="en-US" sz="1400" dirty="0"/>
                        <a:t>1937.gads</a:t>
                      </a:r>
                      <a:r>
                        <a:rPr lang="lv-LV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2,3 </a:t>
                      </a:r>
                      <a:r>
                        <a:rPr lang="en-US" sz="1400" dirty="0" err="1"/>
                        <a:t>miljard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iedzīvotāju</a:t>
                      </a:r>
                      <a:r>
                        <a:rPr lang="en-US" sz="1400" dirty="0"/>
                        <a:t> 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66% </a:t>
                      </a:r>
                      <a:r>
                        <a:rPr lang="en-US" sz="1400" dirty="0" err="1"/>
                        <a:t>neskartā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daba</a:t>
                      </a:r>
                      <a:r>
                        <a:rPr lang="en-US" sz="1400" dirty="0"/>
                        <a:t> 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1784303"/>
                  </a:ext>
                </a:extLst>
              </a:tr>
              <a:tr h="468606">
                <a:tc>
                  <a:txBody>
                    <a:bodyPr/>
                    <a:lstStyle/>
                    <a:p>
                      <a:r>
                        <a:rPr lang="en-US" sz="1400" dirty="0"/>
                        <a:t>1960.gads 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70852478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r>
                        <a:rPr lang="en-US" sz="1400" dirty="0"/>
                        <a:t>1989.gads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5,1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49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7758706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r>
                        <a:rPr lang="en-US" sz="1400" dirty="0"/>
                        <a:t>1997.gads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5,9 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46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9169132"/>
                  </a:ext>
                </a:extLst>
              </a:tr>
              <a:tr h="368903">
                <a:tc>
                  <a:txBody>
                    <a:bodyPr/>
                    <a:lstStyle/>
                    <a:p>
                      <a:r>
                        <a:rPr lang="en-US" sz="1400" dirty="0"/>
                        <a:t>2020.gads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7,8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35</a:t>
                      </a:r>
                      <a:endParaRPr lang="lv-LV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7111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9FC504-D3E1-439F-4F60-906D10527650}"/>
              </a:ext>
            </a:extLst>
          </p:cNvPr>
          <p:cNvSpPr txBox="1"/>
          <p:nvPr/>
        </p:nvSpPr>
        <p:spPr>
          <a:xfrm>
            <a:off x="1115616" y="105273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Kas noticis uz zemes 4 paaudžu laikā?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8275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002B-0E86-D3C1-E335-C899B9FF6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71DD2-28A6-E412-41BB-AE8560ED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729300"/>
            <a:ext cx="6883892" cy="412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67AAD-57FE-8C28-09F6-5EC4083F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764704"/>
            <a:ext cx="6242845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615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5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8A66"/>
      </a:accent1>
      <a:accent2>
        <a:srgbClr val="00584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2403</TotalTime>
  <Words>383</Words>
  <Application>Microsoft Office PowerPoint</Application>
  <PresentationFormat>On-screen Show (4:3)</PresentationFormat>
  <Paragraphs>75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dinpro</vt:lpstr>
      <vt:lpstr>poppins</vt:lpstr>
      <vt:lpstr>Times New Roman</vt:lpstr>
      <vt:lpstr>Trebuchet MS</vt:lpstr>
      <vt:lpstr>Wingdings 3</vt:lpstr>
      <vt:lpstr>Facet</vt:lpstr>
      <vt:lpstr>Office Theme</vt:lpstr>
      <vt:lpstr> Ilgtspēja- atbildīga biznesa izvēle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Uzņēmuma vērtības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Pateicos par jūsu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Ievadlekcija</dc:title>
  <dc:creator>Ina Gudele</dc:creator>
  <cp:lastModifiedBy>Mudīte</cp:lastModifiedBy>
  <cp:revision>56</cp:revision>
  <cp:lastPrinted>2021-10-20T14:19:17Z</cp:lastPrinted>
  <dcterms:created xsi:type="dcterms:W3CDTF">2020-08-16T12:00:44Z</dcterms:created>
  <dcterms:modified xsi:type="dcterms:W3CDTF">2022-05-25T11:10:58Z</dcterms:modified>
</cp:coreProperties>
</file>