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5C59-4A8A-4570-BC34-3503F2684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EF33D-6C87-408C-8D06-7D12054E1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08A7-B870-40AD-A008-BBAF568C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F495-4121-43F2-95CB-23B969A0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30747-8E2F-4F1E-91DB-1A1F4AD8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067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D179-5CE1-4560-8CD5-40195AA1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CB4DD-55DC-477D-9965-E11AA724A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79C63-6AAD-4B8B-9794-84D3E308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4E41D-666D-424A-8D62-92E483799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0C66F-98C4-4745-8794-007D6FAC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031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7B2D-C40F-4AA4-8F15-C8FDA4720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D54EC-B480-45FB-9FC0-D213D14AD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715B4-6451-40B5-8D9F-E74E49802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EC75-356F-4447-8428-E857AB6B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8DF07-B37D-42F4-A3D9-DE1DCA15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501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30161" y="3222282"/>
            <a:ext cx="9167449" cy="554126"/>
          </a:xfrm>
        </p:spPr>
        <p:txBody>
          <a:bodyPr wrap="square" lIns="0" tIns="0" rIns="0" bIns="0" anchor="ctr">
            <a:spAutoFit/>
          </a:bodyPr>
          <a:lstStyle>
            <a:lvl1pPr algn="l">
              <a:defRPr sz="4001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569442" y="6261424"/>
            <a:ext cx="1993109" cy="3231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15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14.01.2022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0161" y="5828126"/>
            <a:ext cx="2110306" cy="480131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0161" y="6105326"/>
            <a:ext cx="2110306" cy="480131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00701" y="5824704"/>
            <a:ext cx="3384003" cy="480131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5100702" y="6104458"/>
            <a:ext cx="3384003" cy="480131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1" y="342502"/>
            <a:ext cx="1193652" cy="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630275" y="1545950"/>
            <a:ext cx="10932276" cy="4594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629862" y="1315554"/>
            <a:ext cx="10932275" cy="480131"/>
          </a:xfr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90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66F7-1F07-4612-9B12-AC9A09E0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443CE-28BD-490E-871C-5F4A9D721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AA672-11E1-4EB8-A910-B67778211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5ACA9-62F3-430D-8062-B93A92BB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F7758-1088-4848-BF9D-1AECF0F3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4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AD0E-B393-4C90-B64B-2DE4D568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B7F30-1621-416C-A816-B942A75A8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C50B-D56F-43F4-86EE-EEB92562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745AA-C17F-429C-86A0-4B9E30E3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C75D8-9889-4BA7-B458-E5A0967E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442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F094-E0F8-4B11-908C-1928A5B9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AC166-5C29-43D4-9A9E-5E13ED45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0F3E9-78F4-4CB3-B392-4173CE2AE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35A3D-09FB-4242-BE29-3323647A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B50D3-2A49-4CF6-A2C1-1E618A14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0689D-DAA8-4F34-AFE3-554C2A9F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5690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6341-869B-4BFC-8D5A-7C4B782D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688C2-1FC9-49C7-ACD1-21F2CB80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3C2A5-72E4-48F9-9164-C41C3F336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8088E-20F6-45D3-8A07-E47CF5D854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CC2E6-1A79-4EF8-B10E-76EBA4349A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4D9FA-C6B3-4159-AA5C-90489C52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282601-386A-432F-B4A9-0F3F88EA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61E43-9B20-41DA-BD9D-1562DF65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67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7A2A-2747-440C-B3E3-C6CF0661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4A9E6-D8F4-411B-A9FB-5486C97B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CDECD-BE90-49C2-A91E-39C2151B5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88334-8228-4951-A0FE-161E7179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594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B41BE-0522-4559-BF33-036011855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7802AD-32AB-4B01-8682-A7403845E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FB247-F51A-41C1-8472-1DD240AB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71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FD00-5879-4FD6-8C73-61D2A02B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20BCF-E1DC-4997-8EE4-BC21C402B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D6258-E87A-44EE-8508-4DB4235C2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7964E-40F6-4D29-A491-D77EAABD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73125-ACA8-46A6-8D41-64520E4A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7FEAA-51D5-4F66-ABC2-C647D46F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42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07F9-100E-4AD5-8BD1-E9DF0FA5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CEE664-95FA-4602-8132-2581DF85B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31E8F-3ECC-4541-866F-C3181CDFF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7D95A-DEE4-45A1-ABDC-08D14DAA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B1909-9AC4-488C-9528-5360316C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F3CA1-33A7-421E-BC3E-ACFC4679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511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16BB1F-3170-45FD-AD51-D75C9E1D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71A79-B0A8-44C3-B067-6F797BB8D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26A6E-A01E-4576-9793-C9A51D313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AD3F6-E7F8-485F-93E3-950348C9D724}" type="datetimeFigureOut">
              <a:rPr lang="lv-LV" smtClean="0"/>
              <a:t>14.01.2022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B90BA-30BA-40EC-858D-92174B292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88A6-474F-4779-A2EE-45D8CF006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FBE6C-5AF9-47C2-87DC-B1A4D619BB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50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agrants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lpr.gov.l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197067-EB74-4B53-997C-50388A5C6E5A}"/>
              </a:ext>
            </a:extLst>
          </p:cNvPr>
          <p:cNvSpPr/>
          <p:nvPr/>
        </p:nvSpPr>
        <p:spPr>
          <a:xfrm>
            <a:off x="246185" y="168812"/>
            <a:ext cx="6654018" cy="1431388"/>
          </a:xfrm>
          <a:prstGeom prst="rect">
            <a:avLst/>
          </a:prstGeom>
          <a:solidFill>
            <a:srgbClr val="F2F2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3A06-CFF7-45DD-83D0-8CF9E34A7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0319"/>
            <a:ext cx="9448800" cy="38927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Eiropas Ekonomikas zonas finanšu instrumenta </a:t>
            </a:r>
          </a:p>
          <a:p>
            <a:pPr>
              <a:lnSpc>
                <a:spcPct val="120000"/>
              </a:lnSpc>
            </a:pP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2014.-2021.gada perioda programmas “</a:t>
            </a: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Vietējā attīstība, nabadzības mazināšana un kultūras sadarbība</a:t>
            </a:r>
            <a:r>
              <a:rPr lang="lv-LV" sz="2800" b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</a:p>
          <a:p>
            <a:r>
              <a:rPr lang="lv-LV" sz="3200" b="1" dirty="0">
                <a:solidFill>
                  <a:schemeClr val="accent1">
                    <a:lumMod val="75000"/>
                  </a:schemeClr>
                </a:solidFill>
              </a:rPr>
              <a:t>projekta</a:t>
            </a:r>
          </a:p>
          <a:p>
            <a:br>
              <a:rPr lang="lv-LV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</a:rPr>
              <a:t>‘’UZŅĒMĒJDARBĪBAS ATBALSTA PASĀKUMI LATGALES PLĀNOŠANAS REĢIONĀ’’</a:t>
            </a:r>
          </a:p>
          <a:p>
            <a:r>
              <a:rPr lang="lv-LV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lv-LV" sz="3200" dirty="0">
                <a:solidFill>
                  <a:schemeClr val="accent1">
                    <a:lumMod val="75000"/>
                  </a:schemeClr>
                </a:solidFill>
              </a:rPr>
              <a:t>PRESES KONFERENCE, 08.09.2021</a:t>
            </a:r>
          </a:p>
          <a:p>
            <a:endParaRPr lang="lv-LV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lv-LV" sz="3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lv-LV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39DBF0-9DFA-4B51-921E-C4EBCFC1F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3" y="59407"/>
            <a:ext cx="6171844" cy="1931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9282AB-302A-421A-ADF9-F05BD6F3386B}"/>
              </a:ext>
            </a:extLst>
          </p:cNvPr>
          <p:cNvSpPr txBox="1"/>
          <p:nvPr/>
        </p:nvSpPr>
        <p:spPr>
          <a:xfrm>
            <a:off x="949673" y="6083710"/>
            <a:ext cx="613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chemeClr val="bg1"/>
                </a:solidFill>
                <a:latin typeface="+mj-lt"/>
              </a:rPr>
              <a:t>08.09.2021</a:t>
            </a:r>
            <a:endParaRPr lang="nb-NO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628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589418" y="1194408"/>
            <a:ext cx="7752724" cy="867930"/>
          </a:xfrm>
        </p:spPr>
        <p:txBody>
          <a:bodyPr/>
          <a:lstStyle/>
          <a:p>
            <a:r>
              <a:rPr lang="lv-LV" dirty="0">
                <a:solidFill>
                  <a:schemeClr val="accent1">
                    <a:lumMod val="75000"/>
                  </a:schemeClr>
                </a:solidFill>
              </a:rPr>
              <a:t>Projekta  iesniedzējs</a:t>
            </a:r>
            <a:r>
              <a:rPr lang="lv-LV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lv-LV" b="0" dirty="0">
                <a:solidFill>
                  <a:schemeClr val="tx1"/>
                </a:solidFill>
              </a:rPr>
              <a:t> Latgales Plānošanas reģions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>
          <a:xfrm>
            <a:off x="589418" y="2059191"/>
            <a:ext cx="9412712" cy="3666645"/>
          </a:xfrm>
        </p:spPr>
        <p:txBody>
          <a:bodyPr/>
          <a:lstStyle/>
          <a:p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Partneri: </a:t>
            </a:r>
            <a:r>
              <a:rPr lang="lv-LV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Vides Aizsardzības un Reģionālās Attīstības ministrija (VARAM); </a:t>
            </a:r>
            <a:endParaRPr lang="lv-LV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Norvēģijas Karalistes Agderes reģionālā līmeņa pašvaldība (ARP)</a:t>
            </a:r>
          </a:p>
          <a:p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Projekta kopējās </a:t>
            </a:r>
            <a:r>
              <a:rPr lang="lv-LV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izmaksas:</a:t>
            </a:r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1 405 964; </a:t>
            </a:r>
          </a:p>
          <a:p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LPR izmaksas</a:t>
            </a:r>
            <a:r>
              <a:rPr lang="lv-LV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lv-LV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EUR 1 114 405;</a:t>
            </a:r>
          </a:p>
          <a:p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VARAM izmaksas</a:t>
            </a:r>
            <a:r>
              <a:rPr lang="lv-LV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162 755;</a:t>
            </a:r>
          </a:p>
          <a:p>
            <a:r>
              <a:rPr lang="lv-LV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Agderes pašvaldības izmaksas</a:t>
            </a:r>
            <a:r>
              <a:rPr lang="lv-LV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v-LV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128 802</a:t>
            </a:r>
          </a:p>
          <a:p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589418" y="5774996"/>
            <a:ext cx="6936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Īstenošanas laiks: </a:t>
            </a:r>
            <a:r>
              <a:rPr lang="lv-LV" dirty="0"/>
              <a:t>25.05.2021-24.04.2024</a:t>
            </a:r>
          </a:p>
        </p:txBody>
      </p:sp>
    </p:spTree>
    <p:extLst>
      <p:ext uri="{BB962C8B-B14F-4D97-AF65-F5344CB8AC3E}">
        <p14:creationId xmlns:p14="http://schemas.microsoft.com/office/powerpoint/2010/main" val="362415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>
                <a:solidFill>
                  <a:schemeClr val="accent1">
                    <a:lumMod val="75000"/>
                  </a:schemeClr>
                </a:solidFill>
              </a:rPr>
              <a:t>Mērķi un mērķa grupas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Projekta mērķis </a:t>
            </a:r>
            <a:r>
              <a:rPr lang="lv-LV" sz="2400" dirty="0"/>
              <a:t>ir vietējās attīstības veicināšana Latgales plānošanas reģionā (LPR), stiprinot LPR un tajā ietilpstošo pašvaldību kapacitāti uzņēmējdarbības jautājumos un īstenojot pasākumus nodarbinātības un uzņēmējspēju veicināšanai</a:t>
            </a:r>
          </a:p>
          <a:p>
            <a:pPr marL="0" indent="0">
              <a:buNone/>
            </a:pPr>
            <a:r>
              <a:rPr lang="lv-LV" sz="2400" b="1" dirty="0">
                <a:solidFill>
                  <a:schemeClr val="accent1">
                    <a:lumMod val="75000"/>
                  </a:schemeClr>
                </a:solidFill>
              </a:rPr>
              <a:t>Mērķa grupas:</a:t>
            </a:r>
          </a:p>
          <a:p>
            <a:pPr marL="0" indent="0">
              <a:buNone/>
            </a:pPr>
            <a:r>
              <a:rPr lang="lv-LV" sz="2400" dirty="0"/>
              <a:t>LPR;</a:t>
            </a:r>
          </a:p>
          <a:p>
            <a:pPr marL="0" indent="0">
              <a:buNone/>
            </a:pPr>
            <a:r>
              <a:rPr lang="lv-LV" sz="2400" dirty="0"/>
              <a:t>Pašvaldības;</a:t>
            </a:r>
          </a:p>
          <a:p>
            <a:pPr marL="0" indent="0">
              <a:buNone/>
            </a:pPr>
            <a:r>
              <a:rPr lang="lv-LV" sz="2400" dirty="0"/>
              <a:t>Uzņēmēji;</a:t>
            </a:r>
          </a:p>
          <a:p>
            <a:pPr marL="0" indent="0">
              <a:buNone/>
            </a:pPr>
            <a:r>
              <a:rPr lang="lv-LV" sz="2400" dirty="0"/>
              <a:t>Nevalstiskās organizācijas;</a:t>
            </a:r>
          </a:p>
          <a:p>
            <a:pPr marL="0" indent="0">
              <a:buNone/>
            </a:pPr>
            <a:r>
              <a:rPr lang="lv-LV" sz="2400" dirty="0"/>
              <a:t>Arodbiedrības;</a:t>
            </a:r>
          </a:p>
          <a:p>
            <a:pPr marL="0" indent="0">
              <a:buNone/>
            </a:pPr>
            <a:r>
              <a:rPr lang="lv-LV" sz="2400" dirty="0"/>
              <a:t>Jaunieši un fiziskās personas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Galvenās aktivitātes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LPR uzņēmējdarbības centra un pašvaldību kapacitātes stiprināšana;</a:t>
            </a:r>
          </a:p>
          <a:p>
            <a:r>
              <a:rPr lang="lv-LV" dirty="0"/>
              <a:t>Reģionālās atpazīstamības veicināšanas aktivitātes;</a:t>
            </a:r>
          </a:p>
          <a:p>
            <a:r>
              <a:rPr lang="lv-LV" dirty="0"/>
              <a:t>Reģionālais jauniešu uzņēmējdarbības mentorings;</a:t>
            </a:r>
          </a:p>
          <a:p>
            <a:r>
              <a:rPr lang="lv-LV" dirty="0"/>
              <a:t>Atbalsts nodarbinātības un konkurētspējas palielināšanai, īstenojot reģionam specifiskas aktivitātes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0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Plānotie rezultāti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• Uzņēmumiem stiprināta operacionālā kapacitāte</a:t>
            </a:r>
          </a:p>
          <a:p>
            <a:pPr marL="0" indent="0">
              <a:buNone/>
            </a:pPr>
            <a:r>
              <a:rPr lang="lv-LV" dirty="0"/>
              <a:t>• Stiprināta Latgales uzņēmējdarbības centra kapacitāte</a:t>
            </a:r>
          </a:p>
          <a:p>
            <a:pPr marL="0" indent="0">
              <a:buNone/>
            </a:pPr>
            <a:r>
              <a:rPr lang="lv-LV" dirty="0"/>
              <a:t>• Apmācīti speciālisti uzņēmējdarbības veicināšanas un pašvaldību sadarbības jomās un stiprināta LPR kapacitāte</a:t>
            </a:r>
          </a:p>
          <a:p>
            <a:pPr marL="0" indent="0">
              <a:buNone/>
            </a:pPr>
            <a:r>
              <a:rPr lang="lv-LV" dirty="0"/>
              <a:t>• Stiprināta uzņēmējdarbības atbalsta kapacitāte pašvaldībās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1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78136D-8E7D-4E53-88CB-D747ED27F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164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3B3F2F-EFD6-412F-BE71-EEC8A7BFF185}"/>
              </a:ext>
            </a:extLst>
          </p:cNvPr>
          <p:cNvSpPr txBox="1"/>
          <p:nvPr/>
        </p:nvSpPr>
        <p:spPr>
          <a:xfrm>
            <a:off x="1052372" y="1880988"/>
            <a:ext cx="8207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95000"/>
                  </a:schemeClr>
                </a:solidFill>
              </a:rPr>
              <a:t>Strādājam kopā zaļai un konkurētspējīgai Eiropai!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9825F-D8B7-4A2F-92E4-98EAD58CB353}"/>
              </a:ext>
            </a:extLst>
          </p:cNvPr>
          <p:cNvSpPr txBox="1"/>
          <p:nvPr/>
        </p:nvSpPr>
        <p:spPr>
          <a:xfrm>
            <a:off x="1085295" y="2828835"/>
            <a:ext cx="61655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lv-LV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www.lpr.gov.lv</a:t>
            </a:r>
            <a:r>
              <a:rPr lang="lv-LV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Facebook, Twitter, LinkedIn, Instagram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YouTube: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</a:rPr>
              <a:t>EEANorwayGrants</a:t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Mail: info-fmo@efta.int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670AE4-C0F3-4A9D-AC3D-F4B398306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61" y="-117676"/>
            <a:ext cx="5779363" cy="18083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6C0783-4C26-4730-984C-B7E3012D103D}"/>
              </a:ext>
            </a:extLst>
          </p:cNvPr>
          <p:cNvSpPr txBox="1"/>
          <p:nvPr/>
        </p:nvSpPr>
        <p:spPr>
          <a:xfrm>
            <a:off x="1085295" y="6308209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chemeClr val="bg1"/>
                </a:solidFill>
              </a:rPr>
              <a:t>08.09.2021</a:t>
            </a: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4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189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Mērķi un mērķa grupas</vt:lpstr>
      <vt:lpstr>Galvenās aktivitātes</vt:lpstr>
      <vt:lpstr>Plānotie rezultāti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</cp:revision>
  <dcterms:created xsi:type="dcterms:W3CDTF">2021-09-08T07:12:12Z</dcterms:created>
  <dcterms:modified xsi:type="dcterms:W3CDTF">2022-01-14T14:25:17Z</dcterms:modified>
</cp:coreProperties>
</file>