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2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BC61-C588-447E-97A0-E35505884E27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6089E-7FDF-4FF2-AAB7-6F45AA355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0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91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98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8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53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97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7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02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43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B113-9901-4521-9AF3-A9C43B31BFB3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280E-3073-4710-BCC6-8640884621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3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1;p14"/>
          <p:cNvSpPr txBox="1">
            <a:spLocks/>
          </p:cNvSpPr>
          <p:nvPr/>
        </p:nvSpPr>
        <p:spPr>
          <a:xfrm>
            <a:off x="1686010" y="2033325"/>
            <a:ext cx="8520600" cy="92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sv-SE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</a:t>
            </a:r>
            <a:r>
              <a:rPr lang="sv-S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sv-S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Eiropas kultūras galvaspilsēta 2027</a:t>
            </a:r>
            <a:br>
              <a:rPr lang="sv-S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</a:br>
            <a:r>
              <a:rPr lang="sv-SE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DAUGAVPILS </a:t>
            </a:r>
            <a:endParaRPr lang="lv-LV"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>
              <a:spcBef>
                <a:spcPts val="0"/>
              </a:spcBef>
            </a:pPr>
            <a:r>
              <a:rPr lang="lv-LV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/>
                <a:cs typeface="Open Sans"/>
                <a:sym typeface="Open Sans"/>
              </a:rPr>
              <a:t>LATGALE</a:t>
            </a:r>
            <a:endParaRPr lang="sv-SE" sz="5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Open Sans"/>
              <a:cs typeface="Open Sans"/>
              <a:sym typeface="Open Sans"/>
            </a:endParaRPr>
          </a:p>
          <a:p>
            <a:pPr marL="1828800" algn="l">
              <a:spcBef>
                <a:spcPts val="0"/>
              </a:spcBef>
            </a:pPr>
            <a:r>
              <a:rPr lang="sv-SE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</a:t>
            </a:r>
          </a:p>
        </p:txBody>
      </p:sp>
      <p:grpSp>
        <p:nvGrpSpPr>
          <p:cNvPr id="8" name="Grupa 7">
            <a:extLst>
              <a:ext uri="{FF2B5EF4-FFF2-40B4-BE49-F238E27FC236}">
                <a16:creationId xmlns:a16="http://schemas.microsoft.com/office/drawing/2014/main" id="{16E9EEE5-FD15-4A8A-97E9-8591FB0FA4F0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9" name="Google Shape;60;p14">
              <a:extLst>
                <a:ext uri="{FF2B5EF4-FFF2-40B4-BE49-F238E27FC236}">
                  <a16:creationId xmlns:a16="http://schemas.microsoft.com/office/drawing/2014/main" id="{805B3461-40FE-48E4-B451-C5E6424D9072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62;p14">
              <a:extLst>
                <a:ext uri="{FF2B5EF4-FFF2-40B4-BE49-F238E27FC236}">
                  <a16:creationId xmlns:a16="http://schemas.microsoft.com/office/drawing/2014/main" id="{096AC8F8-146A-4029-AE79-1E35B300DE57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361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Reģiona ieguvumi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Kultūras un radošā tūrisma attīstība;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Iedzīvotāju piederības sajūtas pieaugums;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Pievilcīgas vides pilnveidošana, remigrācijas veicināšana;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Kultūras patēriņa pieaugums un procesa realizēšanā iesaistīto profesionālā pilnveide;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Latgales reģiona atpazīstamības veicināšana ne tikai Latvijā, bet visā Eiropā</a:t>
            </a:r>
          </a:p>
          <a:p>
            <a:endParaRPr lang="en-GB" dirty="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6C29A90E-2B51-4128-AD82-1863A0254655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8" name="Google Shape;60;p14">
              <a:extLst>
                <a:ext uri="{FF2B5EF4-FFF2-40B4-BE49-F238E27FC236}">
                  <a16:creationId xmlns:a16="http://schemas.microsoft.com/office/drawing/2014/main" id="{C58BAE04-E56D-4CAD-A14F-2850CB87E9CC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62;p14">
              <a:extLst>
                <a:ext uri="{FF2B5EF4-FFF2-40B4-BE49-F238E27FC236}">
                  <a16:creationId xmlns:a16="http://schemas.microsoft.com/office/drawing/2014/main" id="{93224DE9-636A-4059-9E9D-E4B3FB336059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183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Iespējamie sadarbības veidi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Īpašo vērtību izcelšana kopējā kontekstā;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Esošo pasākumu iekļaušana kopējā EKG programmā, attīstot to sadarbības aspektu lokālā vai starptautiskā mērogā;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Jaunu sadarbības projektu veidošana aktuālo problēmu risināšanai vai jaunu produktu radīšanai;</a:t>
            </a: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Centrālo EKG pasākumu aktivitāšu uzņemšana / organizēšana savā pašvaldībā.</a:t>
            </a:r>
          </a:p>
          <a:p>
            <a:endParaRPr lang="lv-LV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3B2EC232-B8C7-4DD4-B11E-E9B9312B17A4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8" name="Google Shape;60;p14">
              <a:extLst>
                <a:ext uri="{FF2B5EF4-FFF2-40B4-BE49-F238E27FC236}">
                  <a16:creationId xmlns:a16="http://schemas.microsoft.com/office/drawing/2014/main" id="{1BF69397-3D74-455C-A2A4-CC5867936685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62;p14">
              <a:extLst>
                <a:ext uri="{FF2B5EF4-FFF2-40B4-BE49-F238E27FC236}">
                  <a16:creationId xmlns:a16="http://schemas.microsoft.com/office/drawing/2014/main" id="{83179574-2A85-4A41-8648-E5EBFA5E2762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528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>
            <a:extLst>
              <a:ext uri="{FF2B5EF4-FFF2-40B4-BE49-F238E27FC236}">
                <a16:creationId xmlns:a16="http://schemas.microsoft.com/office/drawing/2014/main" id="{14B33B45-F2AB-4D58-8B6C-FB2E438769F6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7" name="Google Shape;60;p14">
              <a:extLst>
                <a:ext uri="{FF2B5EF4-FFF2-40B4-BE49-F238E27FC236}">
                  <a16:creationId xmlns:a16="http://schemas.microsoft.com/office/drawing/2014/main" id="{1A4273E0-CC33-48C4-B800-D4CA1CEBB81C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62;p14">
              <a:extLst>
                <a:ext uri="{FF2B5EF4-FFF2-40B4-BE49-F238E27FC236}">
                  <a16:creationId xmlns:a16="http://schemas.microsoft.com/office/drawing/2014/main" id="{FC4414EE-4E1C-4F82-B954-224AEBEF33EA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Google Shape;103;p21">
            <a:extLst>
              <a:ext uri="{FF2B5EF4-FFF2-40B4-BE49-F238E27FC236}">
                <a16:creationId xmlns:a16="http://schemas.microsoft.com/office/drawing/2014/main" id="{B0E0D6BB-A338-4876-AD3B-FF70CE314C14}"/>
              </a:ext>
            </a:extLst>
          </p:cNvPr>
          <p:cNvSpPr txBox="1">
            <a:spLocks/>
          </p:cNvSpPr>
          <p:nvPr/>
        </p:nvSpPr>
        <p:spPr>
          <a:xfrm>
            <a:off x="1266934" y="951589"/>
            <a:ext cx="3433411" cy="4303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75" tIns="34275" rIns="68575" bIns="34275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 panose="020B0604020202020204" pitchFamily="34" charset="0"/>
              <a:buNone/>
            </a:pPr>
            <a:r>
              <a:rPr lang="lv-LV" sz="2000" b="1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ES aktuālās tēmas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zaļais kurss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digitālais kurss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inovācijas – sociālās un ekonomiskās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ilgtspējīga attīstība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integrācija, iekļaušana, pieejamība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līdztiesība, līdzdalība, demokrātija</a:t>
            </a:r>
          </a:p>
          <a:p>
            <a:pPr marL="0" indent="0">
              <a:lnSpc>
                <a:spcPct val="115000"/>
              </a:lnSpc>
              <a:spcBef>
                <a:spcPts val="800"/>
              </a:spcBef>
              <a:buClr>
                <a:schemeClr val="dk1"/>
              </a:buClr>
              <a:buSzPct val="86199"/>
              <a:buFont typeface="Arial" panose="020B0604020202020204" pitchFamily="34" charset="0"/>
              <a:buNone/>
            </a:pPr>
            <a:r>
              <a:rPr lang="lv-LV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Eiropas pilsonība un piederība</a:t>
            </a: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116666"/>
              <a:buFont typeface="Arial" panose="020B0604020202020204" pitchFamily="34" charset="0"/>
              <a:buNone/>
            </a:pPr>
            <a:endParaRPr lang="lv-LV" sz="2000" dirty="0">
              <a:ea typeface="Arial"/>
              <a:cs typeface="Arial"/>
              <a:sym typeface="Arial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buClr>
                <a:schemeClr val="dk1"/>
              </a:buClr>
              <a:buSzPct val="116666"/>
              <a:buFont typeface="Arial" panose="020B0604020202020204" pitchFamily="34" charset="0"/>
              <a:buNone/>
            </a:pPr>
            <a:endParaRPr lang="lv-LV" sz="2000" dirty="0">
              <a:ea typeface="Arial"/>
              <a:cs typeface="Arial"/>
              <a:sym typeface="Arial"/>
            </a:endParaRPr>
          </a:p>
          <a:p>
            <a:pPr marL="0" indent="0">
              <a:lnSpc>
                <a:spcPct val="80000"/>
              </a:lnSpc>
              <a:spcBef>
                <a:spcPts val="800"/>
              </a:spcBef>
              <a:spcAft>
                <a:spcPts val="1200"/>
              </a:spcAft>
              <a:buClr>
                <a:schemeClr val="dk1"/>
              </a:buClr>
              <a:buSzPct val="116666"/>
              <a:buFont typeface="Arial" panose="020B0604020202020204" pitchFamily="34" charset="0"/>
              <a:buNone/>
            </a:pPr>
            <a:endParaRPr lang="lv-LV" sz="2000" dirty="0">
              <a:ea typeface="Arial"/>
              <a:cs typeface="Arial"/>
              <a:sym typeface="Arial"/>
            </a:endParaRPr>
          </a:p>
        </p:txBody>
      </p:sp>
      <p:sp>
        <p:nvSpPr>
          <p:cNvPr id="5" name="Google Shape;104;p21">
            <a:extLst>
              <a:ext uri="{FF2B5EF4-FFF2-40B4-BE49-F238E27FC236}">
                <a16:creationId xmlns:a16="http://schemas.microsoft.com/office/drawing/2014/main" id="{7CC08280-57A4-4B53-9C5B-BA09A43924E3}"/>
              </a:ext>
            </a:extLst>
          </p:cNvPr>
          <p:cNvSpPr txBox="1"/>
          <p:nvPr/>
        </p:nvSpPr>
        <p:spPr>
          <a:xfrm>
            <a:off x="5496993" y="496950"/>
            <a:ext cx="4783808" cy="44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lv-LV" sz="2000" b="1" i="0" u="none" strike="noStrike" cap="none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I</a:t>
            </a:r>
            <a:r>
              <a:rPr lang="en" sz="2000" b="1" i="0" u="none" strike="noStrike" cap="none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novatīvs piedāvājums, kā caur kultūru realizē</a:t>
            </a:r>
            <a:r>
              <a:rPr lang="en" sz="2000" b="1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t</a:t>
            </a:r>
            <a:r>
              <a:rPr lang="en" sz="2000" b="1" i="0" u="none" strike="noStrike" cap="none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 savas primārās attīstības vajadzības </a:t>
            </a:r>
            <a:r>
              <a:rPr lang="en" sz="2000" b="1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ES virzienā</a:t>
            </a:r>
            <a:r>
              <a:rPr lang="en" sz="2000" b="1" i="0" u="none" strike="noStrike" cap="none" dirty="0">
                <a:solidFill>
                  <a:srgbClr val="EF4987"/>
                </a:solidFill>
                <a:ea typeface="Open Sans"/>
                <a:cs typeface="Open Sans"/>
                <a:sym typeface="Open Sans"/>
              </a:rPr>
              <a:t>:</a:t>
            </a:r>
            <a:endParaRPr sz="2000" b="1" dirty="0">
              <a:solidFill>
                <a:srgbClr val="EF4987"/>
              </a:solidFill>
              <a:ea typeface="Open Sans"/>
              <a:cs typeface="Open Sans"/>
              <a:sym typeface="Open Sans"/>
            </a:endParaRPr>
          </a:p>
          <a:p>
            <a:pPr marL="25400" marR="0" lvl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ilgtspēja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25400" marR="0" lvl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radoša ekonomika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25400" marR="0" lvl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viedā, pret riskiem noturīgā pilsētu izaugsme (urbānā attīstība)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25400" marR="0" lvl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spēcīgas kopienas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Arial"/>
              <a:buNone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integrācija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25400" marR="0" lvl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1600"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kultūra un labbūtība, dzīves kvalitāt</a:t>
            </a:r>
            <a:r>
              <a:rPr lang="en" sz="2000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e</a:t>
            </a:r>
            <a:endParaRPr sz="2000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1900"/>
              <a:buFont typeface="Arial"/>
              <a:buNone/>
            </a:pPr>
            <a:r>
              <a:rPr lang="en" sz="200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a typeface="Open Sans"/>
                <a:cs typeface="Open Sans"/>
                <a:sym typeface="Open Sans"/>
              </a:rPr>
              <a:t>kvalitatīva profesionāla Eiropas mākslas jaunrade 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20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2000" i="0" u="none" strike="noStrike" cap="none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Finansējums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14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Līdztekus līdzekļiem, kurus pašvaldība jau iegulda kultūras un ar to saistītajās jomās, papildus finansējums:</a:t>
            </a:r>
          </a:p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Eiropas Komisijas finansējums:</a:t>
            </a: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Melinas Merkuri balva 1,5 milj EUR</a:t>
            </a:r>
          </a:p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 fondi un programmas: </a:t>
            </a: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iespēja veidot projektu pieteikumus</a:t>
            </a:r>
            <a:b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v-LV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(pārrobežu programmas, </a:t>
            </a:r>
            <a:r>
              <a:rPr lang="lv-LV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Creative</a:t>
            </a:r>
            <a:r>
              <a:rPr lang="lv-LV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Europe, Europe for Citizens, Urbact, Urban Lab for Europe u.c.)</a:t>
            </a:r>
          </a:p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Valsts finansējums: </a:t>
            </a: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tiek precizēts (Rīga 2014 g. saņēma ~8,5 milj.)</a:t>
            </a:r>
            <a:endParaRPr lang="lv-LV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F8AD4B55-077C-4BBB-AEB8-FBE57E9CF108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8" name="Google Shape;60;p14">
              <a:extLst>
                <a:ext uri="{FF2B5EF4-FFF2-40B4-BE49-F238E27FC236}">
                  <a16:creationId xmlns:a16="http://schemas.microsoft.com/office/drawing/2014/main" id="{370ECD67-D117-4116-AFF0-A5105D8B6A3F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62;p14">
              <a:extLst>
                <a:ext uri="{FF2B5EF4-FFF2-40B4-BE49-F238E27FC236}">
                  <a16:creationId xmlns:a16="http://schemas.microsoft.com/office/drawing/2014/main" id="{2C8499C5-446F-4F99-9BCA-9EB0809356AE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027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Paredzamais sadarbības grafiks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2481"/>
            <a:ext cx="10515600" cy="35503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Pieteikuma gatavošana priekšatlasei 2021.g.janv. – marts </a:t>
            </a:r>
          </a:p>
          <a:p>
            <a:pPr marL="0" indent="0">
              <a:buNone/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Sadarbības memoranda parakstīšana. </a:t>
            </a:r>
          </a:p>
          <a:p>
            <a:pPr marL="0" indent="0">
              <a:buNone/>
            </a:pPr>
            <a:endParaRPr lang="lv-LV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Pieteikuma gatavošana noslēdzošai atlasei 2021.g. augusts – 2022.g. marts</a:t>
            </a:r>
          </a:p>
          <a:p>
            <a:pPr marL="0" indent="0">
              <a:buNone/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Nodomu protokoli, ieskicējot sadarbības virzienus, projektu ieceres.</a:t>
            </a:r>
          </a:p>
          <a:p>
            <a:pPr marL="0" indent="0">
              <a:buNone/>
            </a:pPr>
            <a:endParaRPr lang="lv-LV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Eiropas kultūras galvaspilsētas 2027 gada sagatavošana 2022-2026 vai alternatīva plāna realizācija</a:t>
            </a:r>
          </a:p>
          <a:p>
            <a:pPr marL="0" indent="0">
              <a:buNone/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Konkrēti sadarbības līgumi.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11D66C70-AD2D-428D-8429-97A8EC7DDFF4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8" name="Google Shape;60;p14">
              <a:extLst>
                <a:ext uri="{FF2B5EF4-FFF2-40B4-BE49-F238E27FC236}">
                  <a16:creationId xmlns:a16="http://schemas.microsoft.com/office/drawing/2014/main" id="{66C53A4B-5CBE-44C4-8330-3B65BD32D186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62;p14">
              <a:extLst>
                <a:ext uri="{FF2B5EF4-FFF2-40B4-BE49-F238E27FC236}">
                  <a16:creationId xmlns:a16="http://schemas.microsoft.com/office/drawing/2014/main" id="{8EABAFCC-DAA3-4BE9-B912-DFDBB68E28E9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7101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>
            <a:extLst>
              <a:ext uri="{FF2B5EF4-FFF2-40B4-BE49-F238E27FC236}">
                <a16:creationId xmlns:a16="http://schemas.microsoft.com/office/drawing/2014/main" id="{E0EA8675-769C-4B18-9570-8B2FACC1F961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5" name="Google Shape;60;p14">
              <a:extLst>
                <a:ext uri="{FF2B5EF4-FFF2-40B4-BE49-F238E27FC236}">
                  <a16:creationId xmlns:a16="http://schemas.microsoft.com/office/drawing/2014/main" id="{A9B88085-5DBB-4169-9721-577CA208CAF1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Google Shape;62;p14">
              <a:extLst>
                <a:ext uri="{FF2B5EF4-FFF2-40B4-BE49-F238E27FC236}">
                  <a16:creationId xmlns:a16="http://schemas.microsoft.com/office/drawing/2014/main" id="{AF90205C-D593-4F62-ADF2-BAE9D2A3D806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Virsraksts 1">
            <a:extLst>
              <a:ext uri="{FF2B5EF4-FFF2-40B4-BE49-F238E27FC236}">
                <a16:creationId xmlns:a16="http://schemas.microsoft.com/office/drawing/2014/main" id="{C8F01146-AC19-4FC9-A58A-BC434AE81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Sadarbības memorands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45D5442-FF32-4E58-AE27-1333FCEFF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Memoranda mērķis </a:t>
            </a:r>
            <a:r>
              <a:rPr lang="lv-LV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ir sekmēt efektīvas un atklātas sadarbības veidošanu starp Memoranda parakstītājiem, plānojot Daugavpils pieteikumu Eiropas kultūras galvaspilsētas 2027 titulam un īstenojot Eiropas kultūras galvaspilsētas programmu Latgales reģionā.</a:t>
            </a:r>
            <a:endParaRPr lang="lv-LV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18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Memoranda galvenie uzdevumi:</a:t>
            </a:r>
            <a:endParaRPr lang="lv-LV" sz="18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-    veidot Daugavpils un Latgales reģiona kultūras mantojumā un tradīcijās balstītu kultūras un radošā tūrisma piedāvājumu, popularizējot Daugavpili un Latgali kā starptautiski atpazīstamu galamērķi;</a:t>
            </a:r>
            <a:endParaRPr lang="lv-LV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- veidot starptautiskas nozīmes kultūras programmu Latgales reģionā, veicinot kultūras un radošo industriju nozarē strādājošo profesionālo izaugsmi, jaunu ilgtspējīgu kultūras produktu radīšanu un kultūras daudzveidīgu žanru pieejamību Latgales iedzīvotājiem;</a:t>
            </a:r>
            <a:endParaRPr lang="lv-LV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RobustaTLPro-Regular"/>
                <a:ea typeface="Times New Roman" panose="02020603050405020304" pitchFamily="18" charset="0"/>
              </a:rPr>
              <a:t>- veicināt iedzīvotāju mūžizglītību kultūras jomā un pilsonisko aktivitāti, līdzdarbojoties Eiropas kultūras galvaspilsētas programmas īstenošanā. </a:t>
            </a:r>
            <a:endParaRPr lang="lv-LV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Tuvākās darbības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1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Atbildīgās persona turpmākai saziņai par konkursu “Eiropas kultūras galvaspilsēta 2027”: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Informācijas apkopošana un sniegšana par vietējiem kultūras resursiem un infrastruktūru;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Vietējās kultūras programmas izstrāde 2027.gadam, iekļaujoties Eiropas kultūras galvaspilsētas pasākumu kopumā;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lv-LV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Vietējo kultūras organizāciju un darbinieku, arī iedzīvotāju informēšana un iesaistīšana Eiropas kultūras galvaspilsētas norisēs.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88E14BC5-90F7-4682-B987-A5E5C6322DDB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8" name="Google Shape;60;p14">
              <a:extLst>
                <a:ext uri="{FF2B5EF4-FFF2-40B4-BE49-F238E27FC236}">
                  <a16:creationId xmlns:a16="http://schemas.microsoft.com/office/drawing/2014/main" id="{5AF107EC-CEB9-435E-B40C-1484E712F0A6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Google Shape;62;p14">
              <a:extLst>
                <a:ext uri="{FF2B5EF4-FFF2-40B4-BE49-F238E27FC236}">
                  <a16:creationId xmlns:a16="http://schemas.microsoft.com/office/drawing/2014/main" id="{3930B579-CD4C-4D97-A4A3-9791D6779378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383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29EEC2DD-7257-4284-B88D-096BE7582FC2}"/>
              </a:ext>
            </a:extLst>
          </p:cNvPr>
          <p:cNvGrpSpPr/>
          <p:nvPr/>
        </p:nvGrpSpPr>
        <p:grpSpPr>
          <a:xfrm>
            <a:off x="0" y="161883"/>
            <a:ext cx="12192000" cy="6622011"/>
            <a:chOff x="0" y="161883"/>
            <a:chExt cx="12192000" cy="6622011"/>
          </a:xfrm>
        </p:grpSpPr>
        <p:pic>
          <p:nvPicPr>
            <p:cNvPr id="5" name="Google Shape;60;p14">
              <a:extLst>
                <a:ext uri="{FF2B5EF4-FFF2-40B4-BE49-F238E27FC236}">
                  <a16:creationId xmlns:a16="http://schemas.microsoft.com/office/drawing/2014/main" id="{4CC84FE4-4AA3-444B-8010-A2B2115512AB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10528183" y="161883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Google Shape;62;p14">
              <a:extLst>
                <a:ext uri="{FF2B5EF4-FFF2-40B4-BE49-F238E27FC236}">
                  <a16:creationId xmlns:a16="http://schemas.microsoft.com/office/drawing/2014/main" id="{D41BDEA9-F5CE-4807-B0E6-18E99F8C0C6B}"/>
                </a:ext>
              </a:extLst>
            </p:cNvPr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rot="10800000">
              <a:off x="0" y="5255089"/>
              <a:ext cx="1663817" cy="152880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E1F0021-A094-4E3D-B950-A836A8CC0B49}"/>
              </a:ext>
            </a:extLst>
          </p:cNvPr>
          <p:cNvSpPr txBox="1"/>
          <p:nvPr/>
        </p:nvSpPr>
        <p:spPr>
          <a:xfrm>
            <a:off x="2843868" y="2625862"/>
            <a:ext cx="54360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8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PALDIES</a:t>
            </a:r>
            <a:endParaRPr lang="lv-LV" sz="6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427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RobustaTLPro-Regular</vt:lpstr>
      <vt:lpstr>Times New Roman</vt:lpstr>
      <vt:lpstr>Office Theme</vt:lpstr>
      <vt:lpstr>PowerPoint Presentation</vt:lpstr>
      <vt:lpstr>Reģiona ieguvumi</vt:lpstr>
      <vt:lpstr>Iespējamie sadarbības veidi</vt:lpstr>
      <vt:lpstr>PowerPoint Presentation</vt:lpstr>
      <vt:lpstr>Finansējums</vt:lpstr>
      <vt:lpstr>Paredzamais sadarbības grafiks</vt:lpstr>
      <vt:lpstr>Sadarbības memorands</vt:lpstr>
      <vt:lpstr>Tuvākās darbības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Diana</cp:lastModifiedBy>
  <cp:revision>15</cp:revision>
  <dcterms:created xsi:type="dcterms:W3CDTF">2021-02-03T07:36:24Z</dcterms:created>
  <dcterms:modified xsi:type="dcterms:W3CDTF">2021-02-05T08:50:19Z</dcterms:modified>
</cp:coreProperties>
</file>