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317" r:id="rId3"/>
    <p:sldId id="339" r:id="rId4"/>
    <p:sldId id="348" r:id="rId5"/>
    <p:sldId id="342" r:id="rId6"/>
    <p:sldId id="337" r:id="rId7"/>
    <p:sldId id="347" r:id="rId8"/>
    <p:sldId id="349" r:id="rId9"/>
    <p:sldId id="343" r:id="rId10"/>
    <p:sldId id="309" r:id="rId11"/>
    <p:sldId id="320" r:id="rId12"/>
    <p:sldId id="321" r:id="rId13"/>
    <p:sldId id="323" r:id="rId14"/>
    <p:sldId id="326" r:id="rId15"/>
    <p:sldId id="328" r:id="rId16"/>
    <p:sldId id="325" r:id="rId17"/>
    <p:sldId id="322" r:id="rId18"/>
    <p:sldId id="329" r:id="rId19"/>
    <p:sldId id="330" r:id="rId20"/>
    <p:sldId id="332" r:id="rId21"/>
    <p:sldId id="333" r:id="rId22"/>
    <p:sldId id="334" r:id="rId23"/>
    <p:sldId id="346" r:id="rId24"/>
    <p:sldId id="341" r:id="rId25"/>
    <p:sldId id="264" r:id="rId26"/>
  </p:sldIdLst>
  <p:sldSz cx="9144000" cy="6858000" type="screen4x3"/>
  <p:notesSz cx="6858000" cy="9144000"/>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iba Koņečnija" initials="BK" lastIdx="6" clrIdx="0">
    <p:extLst>
      <p:ext uri="{19B8F6BF-5375-455C-9EA6-DF929625EA0E}">
        <p15:presenceInfo xmlns:p15="http://schemas.microsoft.com/office/powerpoint/2012/main" userId="S::Baiba.Konecnija@zm.gov.lv::a40d1bfd-a571-4364-95e0-95c331ed84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A2BE"/>
    <a:srgbClr val="F68B32"/>
    <a:srgbClr val="A0D66F"/>
    <a:srgbClr val="FF9966"/>
    <a:srgbClr val="FF6699"/>
    <a:srgbClr val="3E1E1F"/>
    <a:srgbClr val="F9DDA2"/>
    <a:srgbClr val="C6E6A2"/>
    <a:srgbClr val="008000"/>
    <a:srgbClr val="91C4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95065" autoAdjust="0"/>
  </p:normalViewPr>
  <p:slideViewPr>
    <p:cSldViewPr snapToGrid="0" snapToObjects="1">
      <p:cViewPr varScale="1">
        <p:scale>
          <a:sx n="108" d="100"/>
          <a:sy n="108" d="100"/>
        </p:scale>
        <p:origin x="148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F30FE31D-8ECB-49BD-99CE-F580F09B2B02}" type="datetimeFigureOut">
              <a:rPr lang="lv-LV"/>
              <a:pPr>
                <a:defRPr/>
              </a:pPr>
              <a:t>05.02.2021</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6B5B73F-16B7-4FDF-B327-266F58BF090D}" type="slidenum">
              <a:rPr lang="lv-LV" altLang="en-US"/>
              <a:pPr>
                <a:defRPr/>
              </a:pPr>
              <a:t>‹#›</a:t>
            </a:fld>
            <a:endParaRPr lang="lv-LV" altLang="en-US"/>
          </a:p>
        </p:txBody>
      </p:sp>
    </p:spTree>
    <p:extLst>
      <p:ext uri="{BB962C8B-B14F-4D97-AF65-F5344CB8AC3E}">
        <p14:creationId xmlns:p14="http://schemas.microsoft.com/office/powerpoint/2010/main" val="1512904527"/>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pPr>
              <a:defRPr/>
            </a:pPr>
            <a:fld id="{76B5B73F-16B7-4FDF-B327-266F58BF090D}" type="slidenum">
              <a:rPr lang="lv-LV" altLang="en-US" smtClean="0"/>
              <a:pPr>
                <a:defRPr/>
              </a:pPr>
              <a:t>1</a:t>
            </a:fld>
            <a:endParaRPr lang="lv-LV" altLang="en-US"/>
          </a:p>
        </p:txBody>
      </p:sp>
    </p:spTree>
    <p:extLst>
      <p:ext uri="{BB962C8B-B14F-4D97-AF65-F5344CB8AC3E}">
        <p14:creationId xmlns:p14="http://schemas.microsoft.com/office/powerpoint/2010/main" val="2679930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6B5B73F-16B7-4FDF-B327-266F58BF090D}" type="slidenum">
              <a:rPr lang="lv-LV" altLang="en-US" smtClean="0"/>
              <a:pPr>
                <a:defRPr/>
              </a:pPr>
              <a:t>13</a:t>
            </a:fld>
            <a:endParaRPr lang="lv-LV" altLang="en-US"/>
          </a:p>
        </p:txBody>
      </p:sp>
    </p:spTree>
    <p:extLst>
      <p:ext uri="{BB962C8B-B14F-4D97-AF65-F5344CB8AC3E}">
        <p14:creationId xmlns:p14="http://schemas.microsoft.com/office/powerpoint/2010/main" val="3585622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6B5B73F-16B7-4FDF-B327-266F58BF090D}" type="slidenum">
              <a:rPr lang="lv-LV" altLang="en-US" smtClean="0"/>
              <a:pPr>
                <a:defRPr/>
              </a:pPr>
              <a:t>14</a:t>
            </a:fld>
            <a:endParaRPr lang="lv-LV" altLang="en-US"/>
          </a:p>
        </p:txBody>
      </p:sp>
    </p:spTree>
    <p:extLst>
      <p:ext uri="{BB962C8B-B14F-4D97-AF65-F5344CB8AC3E}">
        <p14:creationId xmlns:p14="http://schemas.microsoft.com/office/powerpoint/2010/main" val="56403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6B5B73F-16B7-4FDF-B327-266F58BF090D}" type="slidenum">
              <a:rPr lang="lv-LV" altLang="en-US" smtClean="0"/>
              <a:pPr>
                <a:defRPr/>
              </a:pPr>
              <a:t>15</a:t>
            </a:fld>
            <a:endParaRPr lang="lv-LV" altLang="en-US"/>
          </a:p>
        </p:txBody>
      </p:sp>
    </p:spTree>
    <p:extLst>
      <p:ext uri="{BB962C8B-B14F-4D97-AF65-F5344CB8AC3E}">
        <p14:creationId xmlns:p14="http://schemas.microsoft.com/office/powerpoint/2010/main" val="205058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6B5B73F-16B7-4FDF-B327-266F58BF090D}" type="slidenum">
              <a:rPr lang="lv-LV" altLang="en-US" smtClean="0"/>
              <a:pPr>
                <a:defRPr/>
              </a:pPr>
              <a:t>16</a:t>
            </a:fld>
            <a:endParaRPr lang="lv-LV" altLang="en-US"/>
          </a:p>
        </p:txBody>
      </p:sp>
    </p:spTree>
    <p:extLst>
      <p:ext uri="{BB962C8B-B14F-4D97-AF65-F5344CB8AC3E}">
        <p14:creationId xmlns:p14="http://schemas.microsoft.com/office/powerpoint/2010/main" val="296653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6B5B73F-16B7-4FDF-B327-266F58BF090D}" type="slidenum">
              <a:rPr lang="lv-LV" altLang="en-US" smtClean="0"/>
              <a:pPr>
                <a:defRPr/>
              </a:pPr>
              <a:t>17</a:t>
            </a:fld>
            <a:endParaRPr lang="lv-LV" altLang="en-US"/>
          </a:p>
        </p:txBody>
      </p:sp>
    </p:spTree>
    <p:extLst>
      <p:ext uri="{BB962C8B-B14F-4D97-AF65-F5344CB8AC3E}">
        <p14:creationId xmlns:p14="http://schemas.microsoft.com/office/powerpoint/2010/main" val="3535048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6B5B73F-16B7-4FDF-B327-266F58BF090D}" type="slidenum">
              <a:rPr lang="lv-LV" altLang="en-US" smtClean="0"/>
              <a:pPr>
                <a:defRPr/>
              </a:pPr>
              <a:t>18</a:t>
            </a:fld>
            <a:endParaRPr lang="lv-LV" altLang="en-US"/>
          </a:p>
        </p:txBody>
      </p:sp>
    </p:spTree>
    <p:extLst>
      <p:ext uri="{BB962C8B-B14F-4D97-AF65-F5344CB8AC3E}">
        <p14:creationId xmlns:p14="http://schemas.microsoft.com/office/powerpoint/2010/main" val="1579410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6B5B73F-16B7-4FDF-B327-266F58BF090D}" type="slidenum">
              <a:rPr lang="lv-LV" altLang="en-US" smtClean="0"/>
              <a:pPr>
                <a:defRPr/>
              </a:pPr>
              <a:t>19</a:t>
            </a:fld>
            <a:endParaRPr lang="lv-LV" altLang="en-US"/>
          </a:p>
        </p:txBody>
      </p:sp>
    </p:spTree>
    <p:extLst>
      <p:ext uri="{BB962C8B-B14F-4D97-AF65-F5344CB8AC3E}">
        <p14:creationId xmlns:p14="http://schemas.microsoft.com/office/powerpoint/2010/main" val="3183823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6B5B73F-16B7-4FDF-B327-266F58BF090D}" type="slidenum">
              <a:rPr lang="lv-LV" altLang="en-US" smtClean="0"/>
              <a:pPr>
                <a:defRPr/>
              </a:pPr>
              <a:t>20</a:t>
            </a:fld>
            <a:endParaRPr lang="lv-LV" altLang="en-US"/>
          </a:p>
        </p:txBody>
      </p:sp>
    </p:spTree>
    <p:extLst>
      <p:ext uri="{BB962C8B-B14F-4D97-AF65-F5344CB8AC3E}">
        <p14:creationId xmlns:p14="http://schemas.microsoft.com/office/powerpoint/2010/main" val="2524939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6B5B73F-16B7-4FDF-B327-266F58BF090D}" type="slidenum">
              <a:rPr lang="lv-LV" altLang="en-US" smtClean="0"/>
              <a:pPr>
                <a:defRPr/>
              </a:pPr>
              <a:t>21</a:t>
            </a:fld>
            <a:endParaRPr lang="lv-LV" altLang="en-US"/>
          </a:p>
        </p:txBody>
      </p:sp>
    </p:spTree>
    <p:extLst>
      <p:ext uri="{BB962C8B-B14F-4D97-AF65-F5344CB8AC3E}">
        <p14:creationId xmlns:p14="http://schemas.microsoft.com/office/powerpoint/2010/main" val="2809371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6B5B73F-16B7-4FDF-B327-266F58BF090D}" type="slidenum">
              <a:rPr lang="lv-LV" altLang="en-US" smtClean="0"/>
              <a:pPr>
                <a:defRPr/>
              </a:pPr>
              <a:t>22</a:t>
            </a:fld>
            <a:endParaRPr lang="lv-LV" altLang="en-US"/>
          </a:p>
        </p:txBody>
      </p:sp>
    </p:spTree>
    <p:extLst>
      <p:ext uri="{BB962C8B-B14F-4D97-AF65-F5344CB8AC3E}">
        <p14:creationId xmlns:p14="http://schemas.microsoft.com/office/powerpoint/2010/main" val="2242148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6B5B73F-16B7-4FDF-B327-266F58BF090D}" type="slidenum">
              <a:rPr lang="lv-LV" altLang="en-US" smtClean="0"/>
              <a:pPr>
                <a:defRPr/>
              </a:pPr>
              <a:t>3</a:t>
            </a:fld>
            <a:endParaRPr lang="lv-LV" altLang="en-US"/>
          </a:p>
        </p:txBody>
      </p:sp>
    </p:spTree>
    <p:extLst>
      <p:ext uri="{BB962C8B-B14F-4D97-AF65-F5344CB8AC3E}">
        <p14:creationId xmlns:p14="http://schemas.microsoft.com/office/powerpoint/2010/main" val="2058720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6B5B73F-16B7-4FDF-B327-266F58BF090D}" type="slidenum">
              <a:rPr lang="lv-LV" altLang="en-US" smtClean="0"/>
              <a:pPr>
                <a:defRPr/>
              </a:pPr>
              <a:t>24</a:t>
            </a:fld>
            <a:endParaRPr lang="lv-LV" altLang="en-US"/>
          </a:p>
        </p:txBody>
      </p:sp>
    </p:spTree>
    <p:extLst>
      <p:ext uri="{BB962C8B-B14F-4D97-AF65-F5344CB8AC3E}">
        <p14:creationId xmlns:p14="http://schemas.microsoft.com/office/powerpoint/2010/main" val="1601597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6B5B73F-16B7-4FDF-B327-266F58BF090D}" type="slidenum">
              <a:rPr lang="lv-LV" altLang="en-US" smtClean="0"/>
              <a:pPr>
                <a:defRPr/>
              </a:pPr>
              <a:t>4</a:t>
            </a:fld>
            <a:endParaRPr lang="lv-LV" altLang="en-US"/>
          </a:p>
        </p:txBody>
      </p:sp>
    </p:spTree>
    <p:extLst>
      <p:ext uri="{BB962C8B-B14F-4D97-AF65-F5344CB8AC3E}">
        <p14:creationId xmlns:p14="http://schemas.microsoft.com/office/powerpoint/2010/main" val="2373871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6B5B73F-16B7-4FDF-B327-266F58BF090D}" type="slidenum">
              <a:rPr lang="lv-LV" altLang="en-US" smtClean="0"/>
              <a:pPr>
                <a:defRPr/>
              </a:pPr>
              <a:t>6</a:t>
            </a:fld>
            <a:endParaRPr lang="lv-LV" altLang="en-US"/>
          </a:p>
        </p:txBody>
      </p:sp>
    </p:spTree>
    <p:extLst>
      <p:ext uri="{BB962C8B-B14F-4D97-AF65-F5344CB8AC3E}">
        <p14:creationId xmlns:p14="http://schemas.microsoft.com/office/powerpoint/2010/main" val="687130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6B5B73F-16B7-4FDF-B327-266F58BF090D}" type="slidenum">
              <a:rPr lang="lv-LV" altLang="en-US" smtClean="0"/>
              <a:pPr>
                <a:defRPr/>
              </a:pPr>
              <a:t>7</a:t>
            </a:fld>
            <a:endParaRPr lang="lv-LV" altLang="en-US"/>
          </a:p>
        </p:txBody>
      </p:sp>
    </p:spTree>
    <p:extLst>
      <p:ext uri="{BB962C8B-B14F-4D97-AF65-F5344CB8AC3E}">
        <p14:creationId xmlns:p14="http://schemas.microsoft.com/office/powerpoint/2010/main" val="3436642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6B5B73F-16B7-4FDF-B327-266F58BF090D}" type="slidenum">
              <a:rPr lang="lv-LV" altLang="en-US" smtClean="0"/>
              <a:pPr>
                <a:defRPr/>
              </a:pPr>
              <a:t>8</a:t>
            </a:fld>
            <a:endParaRPr lang="lv-LV" altLang="en-US"/>
          </a:p>
        </p:txBody>
      </p:sp>
    </p:spTree>
    <p:extLst>
      <p:ext uri="{BB962C8B-B14F-4D97-AF65-F5344CB8AC3E}">
        <p14:creationId xmlns:p14="http://schemas.microsoft.com/office/powerpoint/2010/main" val="3758226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6B5B73F-16B7-4FDF-B327-266F58BF090D}" type="slidenum">
              <a:rPr lang="lv-LV" altLang="en-US" smtClean="0"/>
              <a:pPr>
                <a:defRPr/>
              </a:pPr>
              <a:t>10</a:t>
            </a:fld>
            <a:endParaRPr lang="lv-LV" altLang="en-US"/>
          </a:p>
        </p:txBody>
      </p:sp>
    </p:spTree>
    <p:extLst>
      <p:ext uri="{BB962C8B-B14F-4D97-AF65-F5344CB8AC3E}">
        <p14:creationId xmlns:p14="http://schemas.microsoft.com/office/powerpoint/2010/main" val="512572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6B5B73F-16B7-4FDF-B327-266F58BF090D}" type="slidenum">
              <a:rPr lang="lv-LV" altLang="en-US" smtClean="0"/>
              <a:pPr>
                <a:defRPr/>
              </a:pPr>
              <a:t>11</a:t>
            </a:fld>
            <a:endParaRPr lang="lv-LV" altLang="en-US"/>
          </a:p>
        </p:txBody>
      </p:sp>
    </p:spTree>
    <p:extLst>
      <p:ext uri="{BB962C8B-B14F-4D97-AF65-F5344CB8AC3E}">
        <p14:creationId xmlns:p14="http://schemas.microsoft.com/office/powerpoint/2010/main" val="1561420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a:defRPr/>
            </a:pPr>
            <a:fld id="{76B5B73F-16B7-4FDF-B327-266F58BF090D}" type="slidenum">
              <a:rPr lang="lv-LV" altLang="en-US" smtClean="0"/>
              <a:pPr>
                <a:defRPr/>
              </a:pPr>
              <a:t>12</a:t>
            </a:fld>
            <a:endParaRPr lang="lv-LV" altLang="en-US"/>
          </a:p>
        </p:txBody>
      </p:sp>
    </p:spTree>
    <p:extLst>
      <p:ext uri="{BB962C8B-B14F-4D97-AF65-F5344CB8AC3E}">
        <p14:creationId xmlns:p14="http://schemas.microsoft.com/office/powerpoint/2010/main" val="1967855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541911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3F145C17-0790-4DE9-9FFF-FF94760C83AB}" type="slidenum">
              <a:rPr lang="en-US" altLang="en-US"/>
              <a:pPr>
                <a:defRPr/>
              </a:pPr>
              <a:t>‹#›</a:t>
            </a:fld>
            <a:endParaRPr lang="en-US" altLang="en-US"/>
          </a:p>
        </p:txBody>
      </p:sp>
    </p:spTree>
    <p:extLst>
      <p:ext uri="{BB962C8B-B14F-4D97-AF65-F5344CB8AC3E}">
        <p14:creationId xmlns:p14="http://schemas.microsoft.com/office/powerpoint/2010/main" val="1318331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BF1841DE-96A0-4EF3-BD12-F4C15C7CE33D}" type="slidenum">
              <a:rPr lang="en-US" altLang="en-US"/>
              <a:pPr>
                <a:defRPr/>
              </a:pPr>
              <a:t>‹#›</a:t>
            </a:fld>
            <a:endParaRPr lang="en-US" altLang="en-US"/>
          </a:p>
        </p:txBody>
      </p:sp>
    </p:spTree>
    <p:extLst>
      <p:ext uri="{BB962C8B-B14F-4D97-AF65-F5344CB8AC3E}">
        <p14:creationId xmlns:p14="http://schemas.microsoft.com/office/powerpoint/2010/main" val="4211037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D17BA885-959A-4950-A6DE-874DDFBB10A4}" type="slidenum">
              <a:rPr lang="en-US" altLang="en-US"/>
              <a:pPr>
                <a:defRPr/>
              </a:pPr>
              <a:t>‹#›</a:t>
            </a:fld>
            <a:endParaRPr lang="en-US" altLang="en-US"/>
          </a:p>
        </p:txBody>
      </p:sp>
    </p:spTree>
    <p:extLst>
      <p:ext uri="{BB962C8B-B14F-4D97-AF65-F5344CB8AC3E}">
        <p14:creationId xmlns:p14="http://schemas.microsoft.com/office/powerpoint/2010/main" val="1534122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pPr>
              <a:defRPr/>
            </a:pPr>
            <a:fld id="{0A473FD8-2E1C-4F93-B51E-CF5D772A794B}" type="slidenum">
              <a:rPr lang="en-US" altLang="en-US"/>
              <a:pPr>
                <a:defRPr/>
              </a:pPr>
              <a:t>‹#›</a:t>
            </a:fld>
            <a:endParaRPr lang="en-US" altLang="en-US"/>
          </a:p>
        </p:txBody>
      </p:sp>
    </p:spTree>
    <p:extLst>
      <p:ext uri="{BB962C8B-B14F-4D97-AF65-F5344CB8AC3E}">
        <p14:creationId xmlns:p14="http://schemas.microsoft.com/office/powerpoint/2010/main" val="2794234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E37D7BAE-7F65-46B0-9EA6-95AC7948532F}" type="slidenum">
              <a:rPr lang="en-US" altLang="en-US"/>
              <a:pPr>
                <a:defRPr/>
              </a:pPr>
              <a:t>‹#›</a:t>
            </a:fld>
            <a:endParaRPr lang="en-US" altLang="en-US"/>
          </a:p>
        </p:txBody>
      </p:sp>
    </p:spTree>
    <p:extLst>
      <p:ext uri="{BB962C8B-B14F-4D97-AF65-F5344CB8AC3E}">
        <p14:creationId xmlns:p14="http://schemas.microsoft.com/office/powerpoint/2010/main" val="488876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55646206-D027-4B8F-8533-D3E86FFC8B21}" type="slidenum">
              <a:rPr lang="en-US" altLang="en-US"/>
              <a:pPr>
                <a:defRPr/>
              </a:pPr>
              <a:t>‹#›</a:t>
            </a:fld>
            <a:endParaRPr lang="en-US" altLang="en-US"/>
          </a:p>
        </p:txBody>
      </p:sp>
    </p:spTree>
    <p:extLst>
      <p:ext uri="{BB962C8B-B14F-4D97-AF65-F5344CB8AC3E}">
        <p14:creationId xmlns:p14="http://schemas.microsoft.com/office/powerpoint/2010/main" val="918018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87AC1A8C-46CA-4365-AE70-F377B4F0BB20}" type="slidenum">
              <a:rPr lang="en-US" altLang="en-US"/>
              <a:pPr>
                <a:defRPr/>
              </a:pPr>
              <a:t>‹#›</a:t>
            </a:fld>
            <a:endParaRPr lang="en-US" altLang="en-US"/>
          </a:p>
        </p:txBody>
      </p:sp>
    </p:spTree>
    <p:extLst>
      <p:ext uri="{BB962C8B-B14F-4D97-AF65-F5344CB8AC3E}">
        <p14:creationId xmlns:p14="http://schemas.microsoft.com/office/powerpoint/2010/main" val="3170214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572887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58AB4546-3E1F-4D5E-935C-EA2B00B1189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16.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5.sv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8.sv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3.svg"/><Relationship Id="rId4" Type="http://schemas.openxmlformats.org/officeDocument/2006/relationships/image" Target="../media/image52.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1F252-E258-4AA3-9BC4-0F38702C40DD}"/>
              </a:ext>
            </a:extLst>
          </p:cNvPr>
          <p:cNvSpPr>
            <a:spLocks noGrp="1"/>
          </p:cNvSpPr>
          <p:nvPr>
            <p:ph type="title"/>
          </p:nvPr>
        </p:nvSpPr>
        <p:spPr/>
        <p:txBody>
          <a:bodyPr>
            <a:normAutofit fontScale="90000"/>
          </a:bodyPr>
          <a:lstStyle/>
          <a:p>
            <a:r>
              <a:rPr lang="lv-LV" sz="4000" dirty="0">
                <a:solidFill>
                  <a:schemeClr val="tx1">
                    <a:lumMod val="75000"/>
                    <a:lumOff val="25000"/>
                  </a:schemeClr>
                </a:solidFill>
                <a:latin typeface="Segoe UI Light" panose="020B0502040204020203" pitchFamily="34" charset="0"/>
                <a:cs typeface="Segoe UI Light" panose="020B0502040204020203" pitchFamily="34" charset="0"/>
              </a:rPr>
              <a:t>Atbalsts Latvijas lauksaimniecībai un lauku attīstībai 2021-2022</a:t>
            </a:r>
          </a:p>
        </p:txBody>
      </p:sp>
      <p:sp>
        <p:nvSpPr>
          <p:cNvPr id="3" name="Text Placeholder 2">
            <a:extLst>
              <a:ext uri="{FF2B5EF4-FFF2-40B4-BE49-F238E27FC236}">
                <a16:creationId xmlns:a16="http://schemas.microsoft.com/office/drawing/2014/main" id="{99AA3751-FEB1-42C6-BBC0-5F2D4A44109E}"/>
              </a:ext>
            </a:extLst>
          </p:cNvPr>
          <p:cNvSpPr txBox="1">
            <a:spLocks/>
          </p:cNvSpPr>
          <p:nvPr/>
        </p:nvSpPr>
        <p:spPr bwMode="auto">
          <a:xfrm>
            <a:off x="685800" y="6006483"/>
            <a:ext cx="7772400" cy="504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ctr" defTabSz="938213" rtl="0" eaLnBrk="0" fontAlgn="base" hangingPunct="0">
              <a:spcBef>
                <a:spcPct val="20000"/>
              </a:spcBef>
              <a:spcAft>
                <a:spcPct val="0"/>
              </a:spcAft>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nSpc>
                <a:spcPct val="90000"/>
              </a:lnSpc>
            </a:pPr>
            <a:r>
              <a:rPr lang="lv-LV" altLang="en-US" dirty="0">
                <a:solidFill>
                  <a:schemeClr val="tx1">
                    <a:lumMod val="75000"/>
                    <a:lumOff val="25000"/>
                  </a:schemeClr>
                </a:solidFill>
                <a:latin typeface="Segoe UI Light" panose="020B0502040204020203" pitchFamily="34" charset="0"/>
                <a:ea typeface="Segoe UI Black" panose="020B0A02040204020203" pitchFamily="34" charset="0"/>
                <a:cs typeface="Segoe UI Light" panose="020B0502040204020203" pitchFamily="34" charset="0"/>
              </a:rPr>
              <a:t>05.02.2021.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B2A41BA7-F1E8-40E9-A42A-F238C07550BE}"/>
              </a:ext>
            </a:extLst>
          </p:cNvPr>
          <p:cNvSpPr/>
          <p:nvPr/>
        </p:nvSpPr>
        <p:spPr>
          <a:xfrm>
            <a:off x="124265" y="1873188"/>
            <a:ext cx="6496998" cy="4893252"/>
          </a:xfrm>
          <a:prstGeom prst="roundRect">
            <a:avLst/>
          </a:prstGeom>
          <a:gradFill>
            <a:gsLst>
              <a:gs pos="0">
                <a:schemeClr val="accent5">
                  <a:lumMod val="20000"/>
                  <a:lumOff val="80000"/>
                </a:schemeClr>
              </a:gs>
              <a:gs pos="100000">
                <a:schemeClr val="accent5">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5" name="Rectangle: Rounded Corners 24">
            <a:extLst>
              <a:ext uri="{FF2B5EF4-FFF2-40B4-BE49-F238E27FC236}">
                <a16:creationId xmlns:a16="http://schemas.microsoft.com/office/drawing/2014/main" id="{96CB1652-9A84-4BD4-BFA8-CC34D814251D}"/>
              </a:ext>
            </a:extLst>
          </p:cNvPr>
          <p:cNvSpPr/>
          <p:nvPr/>
        </p:nvSpPr>
        <p:spPr>
          <a:xfrm>
            <a:off x="6787991" y="1873188"/>
            <a:ext cx="2176497" cy="4893252"/>
          </a:xfrm>
          <a:prstGeom prst="roundRect">
            <a:avLst/>
          </a:prstGeom>
          <a:gradFill>
            <a:gsLst>
              <a:gs pos="0">
                <a:schemeClr val="accent5">
                  <a:lumMod val="20000"/>
                  <a:lumOff val="80000"/>
                </a:schemeClr>
              </a:gs>
              <a:gs pos="100000">
                <a:srgbClr val="92D05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aphicFrame>
        <p:nvGraphicFramePr>
          <p:cNvPr id="21" name="Table 4">
            <a:extLst>
              <a:ext uri="{FF2B5EF4-FFF2-40B4-BE49-F238E27FC236}">
                <a16:creationId xmlns:a16="http://schemas.microsoft.com/office/drawing/2014/main" id="{49412221-3663-4A6A-8D9E-A7DCC991323E}"/>
              </a:ext>
            </a:extLst>
          </p:cNvPr>
          <p:cNvGraphicFramePr>
            <a:graphicFrameLocks noGrp="1"/>
          </p:cNvGraphicFramePr>
          <p:nvPr>
            <p:extLst>
              <p:ext uri="{D42A27DB-BD31-4B8C-83A1-F6EECF244321}">
                <p14:modId xmlns:p14="http://schemas.microsoft.com/office/powerpoint/2010/main" val="2555113880"/>
              </p:ext>
            </p:extLst>
          </p:nvPr>
        </p:nvGraphicFramePr>
        <p:xfrm>
          <a:off x="363990" y="1663702"/>
          <a:ext cx="8600491" cy="4983314"/>
        </p:xfrm>
        <a:graphic>
          <a:graphicData uri="http://schemas.openxmlformats.org/drawingml/2006/table">
            <a:tbl>
              <a:tblPr firstRow="1" bandRow="1"/>
              <a:tblGrid>
                <a:gridCol w="6625864">
                  <a:extLst>
                    <a:ext uri="{9D8B030D-6E8A-4147-A177-3AD203B41FA5}">
                      <a16:colId xmlns:a16="http://schemas.microsoft.com/office/drawing/2014/main" val="1719332914"/>
                    </a:ext>
                  </a:extLst>
                </a:gridCol>
                <a:gridCol w="1974627">
                  <a:extLst>
                    <a:ext uri="{9D8B030D-6E8A-4147-A177-3AD203B41FA5}">
                      <a16:colId xmlns:a16="http://schemas.microsoft.com/office/drawing/2014/main" val="3086663370"/>
                    </a:ext>
                  </a:extLst>
                </a:gridCol>
              </a:tblGrid>
              <a:tr h="306346">
                <a:tc>
                  <a:txBody>
                    <a:bodyPr/>
                    <a:lstStyle/>
                    <a:p>
                      <a:pPr algn="l"/>
                      <a:endParaRPr lang="lv-LV" sz="1550" b="1" i="0" dirty="0">
                        <a:solidFill>
                          <a:srgbClr val="3E1E1F"/>
                        </a:solidFill>
                        <a:latin typeface="Segoe UI Light" panose="020B0502040204020203" pitchFamily="34" charset="0"/>
                        <a:cs typeface="Segoe UI Light" panose="020B0502040204020203" pitchFamily="34" charset="0"/>
                      </a:endParaRPr>
                    </a:p>
                  </a:txBody>
                  <a:tcPr marL="77328" marR="77328" marT="38664" marB="38664" anchor="ctr">
                    <a:lnL w="12700" cmpd="sng">
                      <a:noFill/>
                      <a:prstDash val="solid"/>
                    </a:lnL>
                    <a:lnR w="12700" cap="flat" cmpd="sng" algn="ctr">
                      <a:noFill/>
                      <a:prstDash val="solid"/>
                      <a:round/>
                      <a:headEnd type="none" w="med" len="med"/>
                      <a:tailEnd type="none" w="med" len="med"/>
                    </a:lnR>
                    <a:lnT w="12700" cmpd="sng">
                      <a:noFill/>
                      <a:prstDash val="soli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l"/>
                      <a:endParaRPr lang="lv-LV" sz="1550" b="1" i="0" dirty="0">
                        <a:solidFill>
                          <a:srgbClr val="3E1E1F"/>
                        </a:solidFill>
                        <a:latin typeface="Segoe UI Light" panose="020B0502040204020203" pitchFamily="34" charset="0"/>
                        <a:cs typeface="Segoe UI Light" panose="020B0502040204020203" pitchFamily="34" charset="0"/>
                      </a:endParaRPr>
                    </a:p>
                  </a:txBody>
                  <a:tcPr marL="77328" marR="77328" marT="38664" marB="38664" anchor="ctr">
                    <a:lnL w="12700" cap="flat" cmpd="sng" algn="ctr">
                      <a:noFill/>
                      <a:prstDash val="solid"/>
                      <a:round/>
                      <a:headEnd type="none" w="med" len="med"/>
                      <a:tailEnd type="none" w="med" len="med"/>
                    </a:lnL>
                    <a:lnR w="12700" cmpd="sng">
                      <a:noFill/>
                      <a:prstDash val="solid"/>
                    </a:lnR>
                    <a:lnT w="12700" cmpd="sng">
                      <a:noFill/>
                      <a:prstDash val="soli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7384303"/>
                  </a:ext>
                </a:extLst>
              </a:tr>
              <a:tr h="306346">
                <a:tc>
                  <a:txBody>
                    <a:bodyPr/>
                    <a:lstStyle/>
                    <a:p>
                      <a:pPr algn="l">
                        <a:lnSpc>
                          <a:spcPct val="100000"/>
                        </a:lnSpc>
                        <a:spcBef>
                          <a:spcPts val="0"/>
                        </a:spcBef>
                      </a:pPr>
                      <a:r>
                        <a:rPr lang="lv-LV" sz="1550" dirty="0">
                          <a:solidFill>
                            <a:srgbClr val="3E1E1F"/>
                          </a:solidFill>
                          <a:latin typeface="Segoe UI Light" panose="020B0502040204020203" pitchFamily="34" charset="0"/>
                          <a:cs typeface="Segoe UI Light" panose="020B0502040204020203" pitchFamily="34" charset="0"/>
                        </a:rPr>
                        <a:t>M01 Zināšanu pārnese un informācijas pasākumi</a:t>
                      </a:r>
                    </a:p>
                  </a:txBody>
                  <a:tcPr marL="77328" marR="77328" marT="38664" marB="38664" anchor="ctr">
                    <a:lnL w="12700" cmpd="sng">
                      <a:noFill/>
                      <a:prstDash val="solid"/>
                    </a:lnL>
                    <a:lnR w="12700" cap="flat" cmpd="sng" algn="ctr">
                      <a:noFill/>
                      <a:prstDash val="solid"/>
                      <a:round/>
                      <a:headEnd type="none" w="med" len="med"/>
                      <a:tailEnd type="none" w="med" len="med"/>
                    </a:lnR>
                    <a:lnT w="9525" cap="flat" cmpd="sng" algn="ctr">
                      <a:noFill/>
                      <a:prstDash val="dot"/>
                      <a:round/>
                      <a:headEnd type="none" w="med" len="med"/>
                      <a:tailEnd type="none" w="med" len="med"/>
                    </a:lnT>
                    <a:lnB w="9525" cap="flat" cmpd="sng" algn="ctr">
                      <a:solidFill>
                        <a:schemeClr val="accent3">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0"/>
                        </a:spcBef>
                      </a:pPr>
                      <a:r>
                        <a:rPr lang="lv-LV" sz="1550" dirty="0">
                          <a:solidFill>
                            <a:srgbClr val="3E1E1F"/>
                          </a:solidFill>
                          <a:latin typeface="Segoe UI Light" panose="020B0502040204020203" pitchFamily="34" charset="0"/>
                          <a:cs typeface="Segoe UI Light" panose="020B0502040204020203" pitchFamily="34" charset="0"/>
                        </a:rPr>
                        <a:t>9</a:t>
                      </a:r>
                    </a:p>
                  </a:txBody>
                  <a:tcPr marL="77328" marR="77328" marT="38664" marB="38664" anchor="ctr">
                    <a:lnL w="12700" cap="flat" cmpd="sng" algn="ctr">
                      <a:noFill/>
                      <a:prstDash val="solid"/>
                      <a:round/>
                      <a:headEnd type="none" w="med" len="med"/>
                      <a:tailEnd type="none" w="med" len="med"/>
                    </a:lnL>
                    <a:lnR w="12700" cmpd="sng">
                      <a:noFill/>
                      <a:prstDash val="solid"/>
                    </a:lnR>
                    <a:lnT w="9525" cap="flat" cmpd="sng" algn="ctr">
                      <a:noFill/>
                      <a:prstDash val="dot"/>
                      <a:round/>
                      <a:headEnd type="none" w="med" len="med"/>
                      <a:tailEnd type="none" w="med" len="med"/>
                    </a:lnT>
                    <a:lnB w="9525" cap="flat" cmpd="sng" algn="ctr">
                      <a:solidFill>
                        <a:schemeClr val="accent3">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063568"/>
                  </a:ext>
                </a:extLst>
              </a:tr>
              <a:tr h="306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550" dirty="0">
                          <a:solidFill>
                            <a:srgbClr val="3E1E1F"/>
                          </a:solidFill>
                          <a:latin typeface="Segoe UI Light" panose="020B0502040204020203" pitchFamily="34" charset="0"/>
                          <a:cs typeface="Segoe UI Light" panose="020B0502040204020203" pitchFamily="34" charset="0"/>
                        </a:rPr>
                        <a:t>M04 Ieguldījumi materiālajos aktīvos</a:t>
                      </a:r>
                    </a:p>
                  </a:txBody>
                  <a:tcPr marL="77328" marR="77328" marT="38664" marB="38664" anchor="ctr">
                    <a:lnL w="12700" cmpd="sng">
                      <a:noFill/>
                      <a:prstDash val="solid"/>
                    </a:lnL>
                    <a:lnR w="12700" cap="flat" cmpd="sng" algn="ctr">
                      <a:noFill/>
                      <a:prstDash val="solid"/>
                      <a:round/>
                      <a:headEnd type="none" w="med" len="med"/>
                      <a:tailEnd type="none" w="med" len="med"/>
                    </a:lnR>
                    <a:lnT w="9525" cap="flat" cmpd="sng" algn="ctr">
                      <a:solidFill>
                        <a:schemeClr val="accent3">
                          <a:lumMod val="75000"/>
                        </a:schemeClr>
                      </a:solidFill>
                      <a:prstDash val="dot"/>
                      <a:round/>
                      <a:headEnd type="none" w="med" len="med"/>
                      <a:tailEnd type="none" w="med" len="med"/>
                    </a:lnT>
                    <a:lnB w="9525" cap="flat" cmpd="sng" algn="ctr">
                      <a:solidFill>
                        <a:schemeClr val="accent3">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50" dirty="0">
                          <a:solidFill>
                            <a:srgbClr val="3E1E1F"/>
                          </a:solidFill>
                          <a:latin typeface="Segoe UI Light" panose="020B0502040204020203" pitchFamily="34" charset="0"/>
                          <a:cs typeface="Segoe UI Light" panose="020B0502040204020203" pitchFamily="34" charset="0"/>
                        </a:rPr>
                        <a:t>219,4  t.sk. 27,8 ESAI</a:t>
                      </a:r>
                    </a:p>
                  </a:txBody>
                  <a:tcPr marL="77328" marR="77328" marT="38664" marB="38664" anchor="ctr">
                    <a:lnL w="12700" cap="flat" cmpd="sng" algn="ctr">
                      <a:noFill/>
                      <a:prstDash val="solid"/>
                      <a:round/>
                      <a:headEnd type="none" w="med" len="med"/>
                      <a:tailEnd type="none" w="med" len="med"/>
                    </a:lnL>
                    <a:lnR w="12700" cmpd="sng">
                      <a:noFill/>
                      <a:prstDash val="solid"/>
                    </a:lnR>
                    <a:lnT w="9525" cap="flat" cmpd="sng" algn="ctr">
                      <a:solidFill>
                        <a:schemeClr val="accent3">
                          <a:lumMod val="75000"/>
                        </a:schemeClr>
                      </a:solidFill>
                      <a:prstDash val="dot"/>
                      <a:round/>
                      <a:headEnd type="none" w="med" len="med"/>
                      <a:tailEnd type="none" w="med" len="med"/>
                    </a:lnT>
                    <a:lnB w="9525" cap="flat" cmpd="sng" algn="ctr">
                      <a:solidFill>
                        <a:schemeClr val="accent3">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9886410"/>
                  </a:ext>
                </a:extLst>
              </a:tr>
              <a:tr h="5389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550" dirty="0">
                          <a:solidFill>
                            <a:srgbClr val="3E1E1F"/>
                          </a:solidFill>
                          <a:latin typeface="Segoe UI Light" panose="020B0502040204020203" pitchFamily="34" charset="0"/>
                          <a:cs typeface="Segoe UI Light" panose="020B0502040204020203" pitchFamily="34" charset="0"/>
                        </a:rPr>
                        <a:t>M04 Finanšu instrumenti (kredītprocenti, garantijas, </a:t>
                      </a:r>
                      <a:r>
                        <a:rPr lang="lv-LV" sz="1550" noProof="1">
                          <a:solidFill>
                            <a:srgbClr val="3E1E1F"/>
                          </a:solidFill>
                          <a:latin typeface="Segoe UI Light" panose="020B0502040204020203" pitchFamily="34" charset="0"/>
                          <a:cs typeface="Segoe UI Light" panose="020B0502040204020203" pitchFamily="34" charset="0"/>
                        </a:rPr>
                        <a:t>Altum</a:t>
                      </a:r>
                      <a:r>
                        <a:rPr lang="lv-LV" sz="1550" dirty="0">
                          <a:solidFill>
                            <a:srgbClr val="3E1E1F"/>
                          </a:solidFill>
                          <a:latin typeface="Segoe UI Light" panose="020B0502040204020203" pitchFamily="34" charset="0"/>
                          <a:cs typeface="Segoe UI Light" panose="020B0502040204020203" pitchFamily="34" charset="0"/>
                        </a:rPr>
                        <a:t> aizdevumi mazām saimniecībām)</a:t>
                      </a:r>
                    </a:p>
                  </a:txBody>
                  <a:tcPr marL="77328" marR="77328" marT="38664" marB="38664" anchor="ctr">
                    <a:lnL w="12700" cmpd="sng">
                      <a:noFill/>
                      <a:prstDash val="solid"/>
                    </a:lnL>
                    <a:lnR w="12700" cap="flat" cmpd="sng" algn="ctr">
                      <a:noFill/>
                      <a:prstDash val="solid"/>
                      <a:round/>
                      <a:headEnd type="none" w="med" len="med"/>
                      <a:tailEnd type="none" w="med" len="med"/>
                    </a:lnR>
                    <a:lnT w="9525" cap="flat" cmpd="sng" algn="ctr">
                      <a:solidFill>
                        <a:schemeClr val="accent3">
                          <a:lumMod val="75000"/>
                        </a:schemeClr>
                      </a:solidFill>
                      <a:prstDash val="dot"/>
                      <a:round/>
                      <a:headEnd type="none" w="med" len="med"/>
                      <a:tailEnd type="none" w="med" len="med"/>
                    </a:lnT>
                    <a:lnB w="9525" cap="flat" cmpd="sng" algn="ctr">
                      <a:solidFill>
                        <a:schemeClr val="accent3">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50" dirty="0">
                          <a:solidFill>
                            <a:srgbClr val="3E1E1F"/>
                          </a:solidFill>
                          <a:latin typeface="Segoe UI Light" panose="020B0502040204020203" pitchFamily="34" charset="0"/>
                          <a:cs typeface="Segoe UI Light" panose="020B0502040204020203" pitchFamily="34" charset="0"/>
                        </a:rPr>
                        <a:t>50</a:t>
                      </a:r>
                    </a:p>
                  </a:txBody>
                  <a:tcPr marL="77328" marR="77328" marT="38664" marB="38664" anchor="ctr">
                    <a:lnL w="12700" cap="flat" cmpd="sng" algn="ctr">
                      <a:noFill/>
                      <a:prstDash val="solid"/>
                      <a:round/>
                      <a:headEnd type="none" w="med" len="med"/>
                      <a:tailEnd type="none" w="med" len="med"/>
                    </a:lnL>
                    <a:lnR w="12700" cmpd="sng">
                      <a:noFill/>
                      <a:prstDash val="solid"/>
                    </a:lnR>
                    <a:lnT w="9525" cap="flat" cmpd="sng" algn="ctr">
                      <a:solidFill>
                        <a:schemeClr val="accent3">
                          <a:lumMod val="75000"/>
                        </a:schemeClr>
                      </a:solidFill>
                      <a:prstDash val="dot"/>
                      <a:round/>
                      <a:headEnd type="none" w="med" len="med"/>
                      <a:tailEnd type="none" w="med" len="med"/>
                    </a:lnT>
                    <a:lnB w="9525" cap="flat" cmpd="sng" algn="ctr">
                      <a:solidFill>
                        <a:schemeClr val="accent3">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6916301"/>
                  </a:ext>
                </a:extLst>
              </a:tr>
              <a:tr h="445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550" dirty="0">
                          <a:solidFill>
                            <a:srgbClr val="3E1E1F"/>
                          </a:solidFill>
                          <a:latin typeface="Segoe UI Light" panose="020B0502040204020203" pitchFamily="34" charset="0"/>
                          <a:cs typeface="Segoe UI Light" panose="020B0502040204020203" pitchFamily="34" charset="0"/>
                        </a:rPr>
                        <a:t>M06 Atbalsts uzņēmējdarbības uzsākšanai attīstot mazās lauku saimniecības</a:t>
                      </a:r>
                    </a:p>
                  </a:txBody>
                  <a:tcPr marL="77328" marR="77328" marT="38664" marB="38664" anchor="ctr">
                    <a:lnL w="12700" cmpd="sng">
                      <a:noFill/>
                      <a:prstDash val="solid"/>
                    </a:lnL>
                    <a:lnR w="12700" cap="flat" cmpd="sng" algn="ctr">
                      <a:noFill/>
                      <a:prstDash val="solid"/>
                      <a:round/>
                      <a:headEnd type="none" w="med" len="med"/>
                      <a:tailEnd type="none" w="med" len="med"/>
                    </a:lnR>
                    <a:lnT w="9525" cap="flat" cmpd="sng" algn="ctr">
                      <a:solidFill>
                        <a:schemeClr val="accent3">
                          <a:lumMod val="75000"/>
                        </a:schemeClr>
                      </a:solidFill>
                      <a:prstDash val="dot"/>
                      <a:round/>
                      <a:headEnd type="none" w="med" len="med"/>
                      <a:tailEnd type="none" w="med" len="med"/>
                    </a:lnT>
                    <a:lnB w="9525" cap="flat" cmpd="sng" algn="ctr">
                      <a:solidFill>
                        <a:schemeClr val="accent3">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50" dirty="0">
                          <a:solidFill>
                            <a:srgbClr val="3E1E1F"/>
                          </a:solidFill>
                          <a:latin typeface="Segoe UI Light" panose="020B0502040204020203" pitchFamily="34" charset="0"/>
                          <a:cs typeface="Segoe UI Light" panose="020B0502040204020203" pitchFamily="34" charset="0"/>
                        </a:rPr>
                        <a:t>15 (ESAI)</a:t>
                      </a:r>
                    </a:p>
                  </a:txBody>
                  <a:tcPr marL="77328" marR="77328" marT="38664" marB="38664" anchor="ctr">
                    <a:lnL w="12700" cap="flat" cmpd="sng" algn="ctr">
                      <a:noFill/>
                      <a:prstDash val="solid"/>
                      <a:round/>
                      <a:headEnd type="none" w="med" len="med"/>
                      <a:tailEnd type="none" w="med" len="med"/>
                    </a:lnL>
                    <a:lnR w="12700" cmpd="sng">
                      <a:noFill/>
                      <a:prstDash val="solid"/>
                    </a:lnR>
                    <a:lnT w="9525" cap="flat" cmpd="sng" algn="ctr">
                      <a:solidFill>
                        <a:schemeClr val="accent3">
                          <a:lumMod val="75000"/>
                        </a:schemeClr>
                      </a:solidFill>
                      <a:prstDash val="dot"/>
                      <a:round/>
                      <a:headEnd type="none" w="med" len="med"/>
                      <a:tailEnd type="none" w="med" len="med"/>
                    </a:lnT>
                    <a:lnB w="9525" cap="flat" cmpd="sng" algn="ctr">
                      <a:solidFill>
                        <a:schemeClr val="accent3">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7793989"/>
                  </a:ext>
                </a:extLst>
              </a:tr>
              <a:tr h="306346">
                <a:tc>
                  <a:txBody>
                    <a:bodyPr/>
                    <a:lstStyle/>
                    <a:p>
                      <a:pPr algn="l">
                        <a:lnSpc>
                          <a:spcPct val="100000"/>
                        </a:lnSpc>
                        <a:spcBef>
                          <a:spcPts val="0"/>
                        </a:spcBef>
                        <a:spcAft>
                          <a:spcPts val="0"/>
                        </a:spcAft>
                      </a:pPr>
                      <a:r>
                        <a:rPr lang="lv-LV" sz="1550" kern="1200" dirty="0">
                          <a:solidFill>
                            <a:srgbClr val="3E1E1F"/>
                          </a:solidFill>
                          <a:latin typeface="Segoe UI Light" panose="020B0502040204020203" pitchFamily="34" charset="0"/>
                          <a:cs typeface="Segoe UI Light" panose="020B0502040204020203" pitchFamily="34" charset="0"/>
                        </a:rPr>
                        <a:t>M06 Atbalsts gados jaunu lauksaimnieku </a:t>
                      </a:r>
                      <a:r>
                        <a:rPr lang="lv-LV" sz="1550" kern="1200" noProof="1">
                          <a:solidFill>
                            <a:srgbClr val="3E1E1F"/>
                          </a:solidFill>
                          <a:latin typeface="Segoe UI Light" panose="020B0502040204020203" pitchFamily="34" charset="0"/>
                          <a:cs typeface="Segoe UI Light" panose="020B0502040204020203" pitchFamily="34" charset="0"/>
                        </a:rPr>
                        <a:t>darījumdarbības</a:t>
                      </a:r>
                      <a:r>
                        <a:rPr lang="lv-LV" sz="1550" kern="1200" dirty="0">
                          <a:solidFill>
                            <a:srgbClr val="3E1E1F"/>
                          </a:solidFill>
                          <a:latin typeface="Segoe UI Light" panose="020B0502040204020203" pitchFamily="34" charset="0"/>
                          <a:cs typeface="Segoe UI Light" panose="020B0502040204020203" pitchFamily="34" charset="0"/>
                        </a:rPr>
                        <a:t> uzsākšanai</a:t>
                      </a:r>
                      <a:endParaRPr lang="lv-LV" sz="1550" kern="1200" dirty="0">
                        <a:solidFill>
                          <a:srgbClr val="3E1E1F"/>
                        </a:solidFill>
                        <a:latin typeface="Segoe UI Light" panose="020B0502040204020203" pitchFamily="34" charset="0"/>
                        <a:ea typeface="+mn-ea"/>
                        <a:cs typeface="Segoe UI Light" panose="020B0502040204020203" pitchFamily="34" charset="0"/>
                      </a:endParaRPr>
                    </a:p>
                  </a:txBody>
                  <a:tcPr marL="57996" marR="57996" marT="0" marB="0" anchor="ctr">
                    <a:lnL w="12700" cmpd="sng">
                      <a:noFill/>
                      <a:prstDash val="solid"/>
                    </a:lnL>
                    <a:lnR w="12700" cap="flat" cmpd="sng" algn="ctr">
                      <a:noFill/>
                      <a:prstDash val="solid"/>
                      <a:round/>
                      <a:headEnd type="none" w="med" len="med"/>
                      <a:tailEnd type="none" w="med" len="med"/>
                    </a:lnR>
                    <a:lnT w="9525" cap="flat" cmpd="sng" algn="ctr">
                      <a:solidFill>
                        <a:schemeClr val="accent3">
                          <a:lumMod val="75000"/>
                        </a:schemeClr>
                      </a:solidFill>
                      <a:prstDash val="dot"/>
                      <a:round/>
                      <a:headEnd type="none" w="med" len="med"/>
                      <a:tailEnd type="none" w="med" len="med"/>
                    </a:lnT>
                    <a:lnB w="9525" cap="flat" cmpd="sng" algn="ctr">
                      <a:solidFill>
                        <a:schemeClr val="accent3">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0"/>
                        </a:spcBef>
                      </a:pPr>
                      <a:r>
                        <a:rPr lang="lv-LV" sz="1550" dirty="0">
                          <a:solidFill>
                            <a:srgbClr val="3E1E1F"/>
                          </a:solidFill>
                          <a:latin typeface="Segoe UI Light" panose="020B0502040204020203" pitchFamily="34" charset="0"/>
                          <a:cs typeface="Segoe UI Light" panose="020B0502040204020203" pitchFamily="34" charset="0"/>
                        </a:rPr>
                        <a:t>7</a:t>
                      </a:r>
                    </a:p>
                  </a:txBody>
                  <a:tcPr marL="77328" marR="77328" marT="38664" marB="38664" anchor="ctr">
                    <a:lnL w="12700" cap="flat" cmpd="sng" algn="ctr">
                      <a:noFill/>
                      <a:prstDash val="solid"/>
                      <a:round/>
                      <a:headEnd type="none" w="med" len="med"/>
                      <a:tailEnd type="none" w="med" len="med"/>
                    </a:lnL>
                    <a:lnR w="12700" cmpd="sng">
                      <a:noFill/>
                      <a:prstDash val="solid"/>
                    </a:lnR>
                    <a:lnT w="9525" cap="flat" cmpd="sng" algn="ctr">
                      <a:solidFill>
                        <a:schemeClr val="accent3">
                          <a:lumMod val="75000"/>
                        </a:schemeClr>
                      </a:solidFill>
                      <a:prstDash val="dot"/>
                      <a:round/>
                      <a:headEnd type="none" w="med" len="med"/>
                      <a:tailEnd type="none" w="med" len="med"/>
                    </a:lnT>
                    <a:lnB w="9525" cap="flat" cmpd="sng" algn="ctr">
                      <a:solidFill>
                        <a:schemeClr val="accent3">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4093883"/>
                  </a:ext>
                </a:extLst>
              </a:tr>
              <a:tr h="538932">
                <a:tc>
                  <a:txBody>
                    <a:bodyPr/>
                    <a:lstStyle/>
                    <a:p>
                      <a:pPr algn="l">
                        <a:lnSpc>
                          <a:spcPct val="100000"/>
                        </a:lnSpc>
                        <a:spcBef>
                          <a:spcPts val="0"/>
                        </a:spcBef>
                      </a:pPr>
                      <a:r>
                        <a:rPr lang="lv-LV" sz="1550" dirty="0">
                          <a:solidFill>
                            <a:srgbClr val="3E1E1F"/>
                          </a:solidFill>
                          <a:latin typeface="Segoe UI Light" panose="020B0502040204020203" pitchFamily="34" charset="0"/>
                          <a:cs typeface="Segoe UI Light" panose="020B0502040204020203" pitchFamily="34" charset="0"/>
                        </a:rPr>
                        <a:t>M08 Ieguldījumi meža platību paplašināšanā un meža dzīvotspējas uzlabošanā</a:t>
                      </a:r>
                    </a:p>
                  </a:txBody>
                  <a:tcPr marL="77328" marR="77328" marT="38664" marB="38664" anchor="ctr">
                    <a:lnL w="12700" cmpd="sng">
                      <a:noFill/>
                      <a:prstDash val="solid"/>
                    </a:lnL>
                    <a:lnR w="12700" cap="flat" cmpd="sng" algn="ctr">
                      <a:noFill/>
                      <a:prstDash val="solid"/>
                      <a:round/>
                      <a:headEnd type="none" w="med" len="med"/>
                      <a:tailEnd type="none" w="med" len="med"/>
                    </a:lnR>
                    <a:lnT w="9525" cap="flat" cmpd="sng" algn="ctr">
                      <a:solidFill>
                        <a:schemeClr val="accent3">
                          <a:lumMod val="75000"/>
                        </a:schemeClr>
                      </a:solidFill>
                      <a:prstDash val="dot"/>
                      <a:round/>
                      <a:headEnd type="none" w="med" len="med"/>
                      <a:tailEnd type="none" w="med" len="med"/>
                    </a:lnT>
                    <a:lnB w="9525" cap="flat" cmpd="sng" algn="ctr">
                      <a:solidFill>
                        <a:schemeClr val="accent3">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0"/>
                        </a:spcBef>
                      </a:pPr>
                      <a:r>
                        <a:rPr lang="lv-LV" sz="1550" dirty="0">
                          <a:solidFill>
                            <a:srgbClr val="3E1E1F"/>
                          </a:solidFill>
                          <a:latin typeface="Segoe UI Light" panose="020B0502040204020203" pitchFamily="34" charset="0"/>
                          <a:cs typeface="Segoe UI Light" panose="020B0502040204020203" pitchFamily="34" charset="0"/>
                        </a:rPr>
                        <a:t>7</a:t>
                      </a:r>
                    </a:p>
                  </a:txBody>
                  <a:tcPr marL="77328" marR="77328" marT="38664" marB="38664" anchor="ctr">
                    <a:lnL w="12700" cap="flat" cmpd="sng" algn="ctr">
                      <a:noFill/>
                      <a:prstDash val="solid"/>
                      <a:round/>
                      <a:headEnd type="none" w="med" len="med"/>
                      <a:tailEnd type="none" w="med" len="med"/>
                    </a:lnL>
                    <a:lnR w="12700" cmpd="sng">
                      <a:noFill/>
                      <a:prstDash val="solid"/>
                    </a:lnR>
                    <a:lnT w="9525" cap="flat" cmpd="sng" algn="ctr">
                      <a:solidFill>
                        <a:schemeClr val="accent3">
                          <a:lumMod val="75000"/>
                        </a:schemeClr>
                      </a:solidFill>
                      <a:prstDash val="dot"/>
                      <a:round/>
                      <a:headEnd type="none" w="med" len="med"/>
                      <a:tailEnd type="none" w="med" len="med"/>
                    </a:lnT>
                    <a:lnB w="9525" cap="flat" cmpd="sng" algn="ctr">
                      <a:solidFill>
                        <a:schemeClr val="accent3">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378816"/>
                  </a:ext>
                </a:extLst>
              </a:tr>
              <a:tr h="306346">
                <a:tc>
                  <a:txBody>
                    <a:bodyPr/>
                    <a:lstStyle/>
                    <a:p>
                      <a:pPr algn="l">
                        <a:lnSpc>
                          <a:spcPct val="100000"/>
                        </a:lnSpc>
                        <a:spcBef>
                          <a:spcPts val="0"/>
                        </a:spcBef>
                      </a:pPr>
                      <a:r>
                        <a:rPr lang="lv-LV" sz="1550" dirty="0">
                          <a:solidFill>
                            <a:srgbClr val="3E1E1F"/>
                          </a:solidFill>
                          <a:latin typeface="Segoe UI Light" panose="020B0502040204020203" pitchFamily="34" charset="0"/>
                          <a:cs typeface="Segoe UI Light" panose="020B0502040204020203" pitchFamily="34" charset="0"/>
                        </a:rPr>
                        <a:t>M09 Ražotāju grupu un organizāciju izveide</a:t>
                      </a:r>
                    </a:p>
                  </a:txBody>
                  <a:tcPr marL="77328" marR="77328" marT="38664" marB="38664" anchor="ctr">
                    <a:lnL w="12700" cmpd="sng">
                      <a:noFill/>
                      <a:prstDash val="solid"/>
                    </a:lnL>
                    <a:lnR w="12700" cap="flat" cmpd="sng" algn="ctr">
                      <a:noFill/>
                      <a:prstDash val="solid"/>
                      <a:round/>
                      <a:headEnd type="none" w="med" len="med"/>
                      <a:tailEnd type="none" w="med" len="med"/>
                    </a:lnR>
                    <a:lnT w="9525" cap="flat" cmpd="sng" algn="ctr">
                      <a:solidFill>
                        <a:schemeClr val="accent3">
                          <a:lumMod val="75000"/>
                        </a:schemeClr>
                      </a:solidFill>
                      <a:prstDash val="dot"/>
                      <a:round/>
                      <a:headEnd type="none" w="med" len="med"/>
                      <a:tailEnd type="none" w="med" len="med"/>
                    </a:lnT>
                    <a:lnB w="9525" cap="flat" cmpd="sng" algn="ctr">
                      <a:solidFill>
                        <a:schemeClr val="accent3">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0"/>
                        </a:spcBef>
                      </a:pPr>
                      <a:r>
                        <a:rPr lang="lv-LV" sz="1550" dirty="0">
                          <a:solidFill>
                            <a:srgbClr val="3E1E1F"/>
                          </a:solidFill>
                          <a:latin typeface="Segoe UI Light" panose="020B0502040204020203" pitchFamily="34" charset="0"/>
                          <a:cs typeface="Segoe UI Light" panose="020B0502040204020203" pitchFamily="34" charset="0"/>
                        </a:rPr>
                        <a:t>1</a:t>
                      </a:r>
                    </a:p>
                  </a:txBody>
                  <a:tcPr marL="77328" marR="77328" marT="38664" marB="38664" anchor="ctr">
                    <a:lnL w="12700" cap="flat" cmpd="sng" algn="ctr">
                      <a:noFill/>
                      <a:prstDash val="solid"/>
                      <a:round/>
                      <a:headEnd type="none" w="med" len="med"/>
                      <a:tailEnd type="none" w="med" len="med"/>
                    </a:lnL>
                    <a:lnR w="12700" cmpd="sng">
                      <a:noFill/>
                      <a:prstDash val="solid"/>
                    </a:lnR>
                    <a:lnT w="9525" cap="flat" cmpd="sng" algn="ctr">
                      <a:solidFill>
                        <a:schemeClr val="accent3">
                          <a:lumMod val="75000"/>
                        </a:schemeClr>
                      </a:solidFill>
                      <a:prstDash val="dot"/>
                      <a:round/>
                      <a:headEnd type="none" w="med" len="med"/>
                      <a:tailEnd type="none" w="med" len="med"/>
                    </a:lnT>
                    <a:lnB w="9525" cap="flat" cmpd="sng" algn="ctr">
                      <a:solidFill>
                        <a:schemeClr val="accent3">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0406705"/>
                  </a:ext>
                </a:extLst>
              </a:tr>
              <a:tr h="306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550" dirty="0">
                          <a:solidFill>
                            <a:srgbClr val="3E1E1F"/>
                          </a:solidFill>
                          <a:latin typeface="Segoe UI Light" panose="020B0502040204020203" pitchFamily="34" charset="0"/>
                          <a:cs typeface="Segoe UI Light" panose="020B0502040204020203" pitchFamily="34" charset="0"/>
                        </a:rPr>
                        <a:t>M10 Agrovide un klimats</a:t>
                      </a:r>
                    </a:p>
                  </a:txBody>
                  <a:tcPr marL="77328" marR="77328" marT="38664" marB="38664" anchor="ctr">
                    <a:lnL w="12700" cmpd="sng">
                      <a:noFill/>
                      <a:prstDash val="solid"/>
                    </a:lnL>
                    <a:lnR w="12700" cap="flat" cmpd="sng" algn="ctr">
                      <a:noFill/>
                      <a:prstDash val="solid"/>
                      <a:round/>
                      <a:headEnd type="none" w="med" len="med"/>
                      <a:tailEnd type="none" w="med" len="med"/>
                    </a:lnR>
                    <a:lnT w="9525" cap="flat" cmpd="sng" algn="ctr">
                      <a:solidFill>
                        <a:schemeClr val="accent3">
                          <a:lumMod val="75000"/>
                        </a:schemeClr>
                      </a:solidFill>
                      <a:prstDash val="dot"/>
                      <a:round/>
                      <a:headEnd type="none" w="med" len="med"/>
                      <a:tailEnd type="none" w="med" len="med"/>
                    </a:lnT>
                    <a:lnB w="9525" cap="flat" cmpd="sng" algn="ctr">
                      <a:solidFill>
                        <a:schemeClr val="accent3">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50" dirty="0">
                          <a:solidFill>
                            <a:srgbClr val="3E1E1F"/>
                          </a:solidFill>
                          <a:latin typeface="Segoe UI Light" panose="020B0502040204020203" pitchFamily="34" charset="0"/>
                          <a:cs typeface="Segoe UI Light" panose="020B0502040204020203" pitchFamily="34" charset="0"/>
                        </a:rPr>
                        <a:t>33,2</a:t>
                      </a:r>
                    </a:p>
                  </a:txBody>
                  <a:tcPr marL="77328" marR="77328" marT="38664" marB="38664" anchor="ctr">
                    <a:lnL w="12700" cap="flat" cmpd="sng" algn="ctr">
                      <a:noFill/>
                      <a:prstDash val="solid"/>
                      <a:round/>
                      <a:headEnd type="none" w="med" len="med"/>
                      <a:tailEnd type="none" w="med" len="med"/>
                    </a:lnL>
                    <a:lnR w="12700" cmpd="sng">
                      <a:noFill/>
                      <a:prstDash val="solid"/>
                    </a:lnR>
                    <a:lnT w="9525" cap="flat" cmpd="sng" algn="ctr">
                      <a:solidFill>
                        <a:schemeClr val="accent3">
                          <a:lumMod val="75000"/>
                        </a:schemeClr>
                      </a:solidFill>
                      <a:prstDash val="dot"/>
                      <a:round/>
                      <a:headEnd type="none" w="med" len="med"/>
                      <a:tailEnd type="none" w="med" len="med"/>
                    </a:lnT>
                    <a:lnB w="9525" cap="flat" cmpd="sng" algn="ctr">
                      <a:solidFill>
                        <a:schemeClr val="accent3">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6835302"/>
                  </a:ext>
                </a:extLst>
              </a:tr>
              <a:tr h="306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550" dirty="0">
                          <a:solidFill>
                            <a:srgbClr val="3E1E1F"/>
                          </a:solidFill>
                          <a:latin typeface="Segoe UI Light" panose="020B0502040204020203" pitchFamily="34" charset="0"/>
                          <a:cs typeface="Segoe UI Light" panose="020B0502040204020203" pitchFamily="34" charset="0"/>
                        </a:rPr>
                        <a:t>M11 Bioloģiskā lauksaimniecība</a:t>
                      </a:r>
                    </a:p>
                  </a:txBody>
                  <a:tcPr marL="77328" marR="77328" marT="38664" marB="38664" anchor="ctr">
                    <a:lnL w="12700" cmpd="sng">
                      <a:noFill/>
                      <a:prstDash val="solid"/>
                    </a:lnL>
                    <a:lnR w="12700" cap="flat" cmpd="sng" algn="ctr">
                      <a:noFill/>
                      <a:prstDash val="solid"/>
                      <a:round/>
                      <a:headEnd type="none" w="med" len="med"/>
                      <a:tailEnd type="none" w="med" len="med"/>
                    </a:lnR>
                    <a:lnT w="9525" cap="flat" cmpd="sng" algn="ctr">
                      <a:solidFill>
                        <a:schemeClr val="accent3">
                          <a:lumMod val="75000"/>
                        </a:schemeClr>
                      </a:solidFill>
                      <a:prstDash val="dot"/>
                      <a:round/>
                      <a:headEnd type="none" w="med" len="med"/>
                      <a:tailEnd type="none" w="med" len="med"/>
                    </a:lnT>
                    <a:lnB w="9525" cap="flat" cmpd="sng" algn="ctr">
                      <a:solidFill>
                        <a:schemeClr val="accent3">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50" dirty="0">
                          <a:solidFill>
                            <a:srgbClr val="3E1E1F"/>
                          </a:solidFill>
                          <a:latin typeface="Segoe UI Light" panose="020B0502040204020203" pitchFamily="34" charset="0"/>
                          <a:cs typeface="Segoe UI Light" panose="020B0502040204020203" pitchFamily="34" charset="0"/>
                        </a:rPr>
                        <a:t>70, t.sk. 32 ESAI</a:t>
                      </a:r>
                    </a:p>
                  </a:txBody>
                  <a:tcPr marL="77328" marR="77328" marT="38664" marB="38664" anchor="ctr">
                    <a:lnL w="12700" cap="flat" cmpd="sng" algn="ctr">
                      <a:noFill/>
                      <a:prstDash val="solid"/>
                      <a:round/>
                      <a:headEnd type="none" w="med" len="med"/>
                      <a:tailEnd type="none" w="med" len="med"/>
                    </a:lnL>
                    <a:lnR w="12700" cmpd="sng">
                      <a:noFill/>
                      <a:prstDash val="solid"/>
                    </a:lnR>
                    <a:lnT w="9525" cap="flat" cmpd="sng" algn="ctr">
                      <a:solidFill>
                        <a:schemeClr val="accent3">
                          <a:lumMod val="75000"/>
                        </a:schemeClr>
                      </a:solidFill>
                      <a:prstDash val="dot"/>
                      <a:round/>
                      <a:headEnd type="none" w="med" len="med"/>
                      <a:tailEnd type="none" w="med" len="med"/>
                    </a:lnT>
                    <a:lnB w="9525" cap="flat" cmpd="sng" algn="ctr">
                      <a:solidFill>
                        <a:schemeClr val="accent3">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645779"/>
                  </a:ext>
                </a:extLst>
              </a:tr>
              <a:tr h="306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550" dirty="0">
                          <a:solidFill>
                            <a:srgbClr val="3E1E1F"/>
                          </a:solidFill>
                          <a:latin typeface="Segoe UI Light" panose="020B0502040204020203" pitchFamily="34" charset="0"/>
                          <a:cs typeface="Segoe UI Light" panose="020B0502040204020203" pitchFamily="34" charset="0"/>
                        </a:rPr>
                        <a:t>M12 Kompensācijas maksājums par </a:t>
                      </a:r>
                      <a:r>
                        <a:rPr lang="lv-LV" sz="1550" noProof="1">
                          <a:solidFill>
                            <a:srgbClr val="3E1E1F"/>
                          </a:solidFill>
                          <a:latin typeface="Segoe UI Light" panose="020B0502040204020203" pitchFamily="34" charset="0"/>
                          <a:cs typeface="Segoe UI Light" panose="020B0502040204020203" pitchFamily="34" charset="0"/>
                        </a:rPr>
                        <a:t>Natura</a:t>
                      </a:r>
                      <a:r>
                        <a:rPr lang="lv-LV" sz="1550" dirty="0">
                          <a:solidFill>
                            <a:srgbClr val="3E1E1F"/>
                          </a:solidFill>
                          <a:latin typeface="Segoe UI Light" panose="020B0502040204020203" pitchFamily="34" charset="0"/>
                          <a:cs typeface="Segoe UI Light" panose="020B0502040204020203" pitchFamily="34" charset="0"/>
                        </a:rPr>
                        <a:t> 2000 mežu teritorijām</a:t>
                      </a:r>
                    </a:p>
                  </a:txBody>
                  <a:tcPr marL="77328" marR="77328" marT="38664" marB="38664" anchor="ctr">
                    <a:lnL w="12700" cmpd="sng">
                      <a:noFill/>
                      <a:prstDash val="solid"/>
                    </a:lnL>
                    <a:lnR w="12700" cap="flat" cmpd="sng" algn="ctr">
                      <a:noFill/>
                      <a:prstDash val="solid"/>
                      <a:round/>
                      <a:headEnd type="none" w="med" len="med"/>
                      <a:tailEnd type="none" w="med" len="med"/>
                    </a:lnR>
                    <a:lnT w="9525" cap="flat" cmpd="sng" algn="ctr">
                      <a:solidFill>
                        <a:schemeClr val="accent3">
                          <a:lumMod val="75000"/>
                        </a:schemeClr>
                      </a:solidFill>
                      <a:prstDash val="dot"/>
                      <a:round/>
                      <a:headEnd type="none" w="med" len="med"/>
                      <a:tailEnd type="none" w="med" len="med"/>
                    </a:lnT>
                    <a:lnB w="9525" cap="flat" cmpd="sng" algn="ctr">
                      <a:solidFill>
                        <a:schemeClr val="accent3">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50" dirty="0">
                          <a:solidFill>
                            <a:srgbClr val="3E1E1F"/>
                          </a:solidFill>
                          <a:latin typeface="Segoe UI Light" panose="020B0502040204020203" pitchFamily="34" charset="0"/>
                          <a:cs typeface="Segoe UI Light" panose="020B0502040204020203" pitchFamily="34" charset="0"/>
                        </a:rPr>
                        <a:t>12</a:t>
                      </a:r>
                    </a:p>
                  </a:txBody>
                  <a:tcPr marL="77328" marR="77328" marT="38664" marB="38664" anchor="ctr">
                    <a:lnL w="12700" cap="flat" cmpd="sng" algn="ctr">
                      <a:noFill/>
                      <a:prstDash val="solid"/>
                      <a:round/>
                      <a:headEnd type="none" w="med" len="med"/>
                      <a:tailEnd type="none" w="med" len="med"/>
                    </a:lnL>
                    <a:lnR w="12700" cmpd="sng">
                      <a:noFill/>
                      <a:prstDash val="solid"/>
                    </a:lnR>
                    <a:lnT w="9525" cap="flat" cmpd="sng" algn="ctr">
                      <a:solidFill>
                        <a:schemeClr val="accent3">
                          <a:lumMod val="75000"/>
                        </a:schemeClr>
                      </a:solidFill>
                      <a:prstDash val="dot"/>
                      <a:round/>
                      <a:headEnd type="none" w="med" len="med"/>
                      <a:tailEnd type="none" w="med" len="med"/>
                    </a:lnT>
                    <a:lnB w="9525" cap="flat" cmpd="sng" algn="ctr">
                      <a:solidFill>
                        <a:schemeClr val="accent3">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9274596"/>
                  </a:ext>
                </a:extLst>
              </a:tr>
              <a:tr h="306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550" dirty="0">
                          <a:solidFill>
                            <a:srgbClr val="3E1E1F"/>
                          </a:solidFill>
                          <a:latin typeface="Segoe UI Light" panose="020B0502040204020203" pitchFamily="34" charset="0"/>
                          <a:cs typeface="Segoe UI Light" panose="020B0502040204020203" pitchFamily="34" charset="0"/>
                        </a:rPr>
                        <a:t>M16 Sadarbība</a:t>
                      </a:r>
                    </a:p>
                  </a:txBody>
                  <a:tcPr marL="77328" marR="77328" marT="38664" marB="38664" anchor="ctr">
                    <a:lnL w="12700" cmpd="sng">
                      <a:noFill/>
                      <a:prstDash val="solid"/>
                    </a:lnL>
                    <a:lnR w="12700" cap="flat" cmpd="sng" algn="ctr">
                      <a:noFill/>
                      <a:prstDash val="solid"/>
                      <a:round/>
                      <a:headEnd type="none" w="med" len="med"/>
                      <a:tailEnd type="none" w="med" len="med"/>
                    </a:lnR>
                    <a:lnT w="9525" cap="flat" cmpd="sng" algn="ctr">
                      <a:solidFill>
                        <a:schemeClr val="accent3">
                          <a:lumMod val="75000"/>
                        </a:schemeClr>
                      </a:solidFill>
                      <a:prstDash val="dot"/>
                      <a:round/>
                      <a:headEnd type="none" w="med" len="med"/>
                      <a:tailEnd type="none" w="med" len="med"/>
                    </a:lnT>
                    <a:lnB w="9525" cap="flat" cmpd="sng" algn="ctr">
                      <a:solidFill>
                        <a:schemeClr val="accent3">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50" dirty="0">
                          <a:solidFill>
                            <a:srgbClr val="3E1E1F"/>
                          </a:solidFill>
                          <a:latin typeface="Segoe UI Light" panose="020B0502040204020203" pitchFamily="34" charset="0"/>
                          <a:cs typeface="Segoe UI Light" panose="020B0502040204020203" pitchFamily="34" charset="0"/>
                        </a:rPr>
                        <a:t>9</a:t>
                      </a:r>
                    </a:p>
                  </a:txBody>
                  <a:tcPr marL="77328" marR="77328" marT="38664" marB="38664" anchor="ctr">
                    <a:lnL w="12700" cap="flat" cmpd="sng" algn="ctr">
                      <a:noFill/>
                      <a:prstDash val="solid"/>
                      <a:round/>
                      <a:headEnd type="none" w="med" len="med"/>
                      <a:tailEnd type="none" w="med" len="med"/>
                    </a:lnL>
                    <a:lnR w="12700" cmpd="sng">
                      <a:noFill/>
                      <a:prstDash val="solid"/>
                    </a:lnR>
                    <a:lnT w="9525" cap="flat" cmpd="sng" algn="ctr">
                      <a:solidFill>
                        <a:schemeClr val="accent3">
                          <a:lumMod val="75000"/>
                        </a:schemeClr>
                      </a:solidFill>
                      <a:prstDash val="dot"/>
                      <a:round/>
                      <a:headEnd type="none" w="med" len="med"/>
                      <a:tailEnd type="none" w="med" len="med"/>
                    </a:lnT>
                    <a:lnB w="9525" cap="flat" cmpd="sng" algn="ctr">
                      <a:solidFill>
                        <a:schemeClr val="accent3">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9247545"/>
                  </a:ext>
                </a:extLst>
              </a:tr>
              <a:tr h="306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550" dirty="0">
                          <a:solidFill>
                            <a:srgbClr val="3E1E1F"/>
                          </a:solidFill>
                          <a:latin typeface="Segoe UI Light" panose="020B0502040204020203" pitchFamily="34" charset="0"/>
                          <a:cs typeface="Segoe UI Light" panose="020B0502040204020203" pitchFamily="34" charset="0"/>
                        </a:rPr>
                        <a:t>M17 Ražas, dzīvnieku un augu apdrošināšanas prēmija</a:t>
                      </a:r>
                    </a:p>
                  </a:txBody>
                  <a:tcPr marL="77328" marR="77328" marT="38664" marB="38664" anchor="ctr">
                    <a:lnL w="12700" cmpd="sng">
                      <a:noFill/>
                      <a:prstDash val="solid"/>
                    </a:lnL>
                    <a:lnR w="12700" cap="flat" cmpd="sng" algn="ctr">
                      <a:noFill/>
                      <a:prstDash val="solid"/>
                      <a:round/>
                      <a:headEnd type="none" w="med" len="med"/>
                      <a:tailEnd type="none" w="med" len="med"/>
                    </a:lnR>
                    <a:lnT w="9525" cap="flat" cmpd="sng" algn="ctr">
                      <a:solidFill>
                        <a:schemeClr val="accent3">
                          <a:lumMod val="75000"/>
                        </a:schemeClr>
                      </a:solidFill>
                      <a:prstDash val="dot"/>
                      <a:round/>
                      <a:headEnd type="none" w="med" len="med"/>
                      <a:tailEnd type="none" w="med" len="med"/>
                    </a:lnT>
                    <a:lnB w="9525" cap="flat" cmpd="sng" algn="ctr">
                      <a:solidFill>
                        <a:schemeClr val="accent3">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50" dirty="0">
                          <a:solidFill>
                            <a:srgbClr val="3E1E1F"/>
                          </a:solidFill>
                          <a:latin typeface="Segoe UI Light" panose="020B0502040204020203" pitchFamily="34" charset="0"/>
                          <a:cs typeface="Segoe UI Light" panose="020B0502040204020203" pitchFamily="34" charset="0"/>
                        </a:rPr>
                        <a:t>22</a:t>
                      </a:r>
                    </a:p>
                  </a:txBody>
                  <a:tcPr marL="77328" marR="77328" marT="38664" marB="38664" anchor="ctr">
                    <a:lnL w="12700" cap="flat" cmpd="sng" algn="ctr">
                      <a:noFill/>
                      <a:prstDash val="solid"/>
                      <a:round/>
                      <a:headEnd type="none" w="med" len="med"/>
                      <a:tailEnd type="none" w="med" len="med"/>
                    </a:lnL>
                    <a:lnR w="12700" cmpd="sng">
                      <a:noFill/>
                      <a:prstDash val="solid"/>
                    </a:lnR>
                    <a:lnT w="9525" cap="flat" cmpd="sng" algn="ctr">
                      <a:solidFill>
                        <a:schemeClr val="accent3">
                          <a:lumMod val="75000"/>
                        </a:schemeClr>
                      </a:solidFill>
                      <a:prstDash val="dot"/>
                      <a:round/>
                      <a:headEnd type="none" w="med" len="med"/>
                      <a:tailEnd type="none" w="med" len="med"/>
                    </a:lnT>
                    <a:lnB w="9525" cap="flat" cmpd="sng" algn="ctr">
                      <a:solidFill>
                        <a:schemeClr val="accent3">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8436722"/>
                  </a:ext>
                </a:extLst>
              </a:tr>
              <a:tr h="306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550" dirty="0">
                          <a:solidFill>
                            <a:srgbClr val="3E1E1F"/>
                          </a:solidFill>
                          <a:latin typeface="Segoe UI Light" panose="020B0502040204020203" pitchFamily="34" charset="0"/>
                          <a:cs typeface="Segoe UI Light" panose="020B0502040204020203" pitchFamily="34" charset="0"/>
                        </a:rPr>
                        <a:t>M20 LEADER</a:t>
                      </a:r>
                    </a:p>
                  </a:txBody>
                  <a:tcPr marL="77328" marR="77328" marT="38664" marB="38664" anchor="ctr">
                    <a:lnL w="12700" cmpd="sng">
                      <a:noFill/>
                      <a:prstDash val="solid"/>
                    </a:lnL>
                    <a:lnR w="12700" cap="flat" cmpd="sng" algn="ctr">
                      <a:noFill/>
                      <a:prstDash val="solid"/>
                      <a:round/>
                      <a:headEnd type="none" w="med" len="med"/>
                      <a:tailEnd type="none" w="med" len="med"/>
                    </a:lnR>
                    <a:lnT w="9525" cap="flat" cmpd="sng" algn="ctr">
                      <a:solidFill>
                        <a:schemeClr val="accent3">
                          <a:lumMod val="75000"/>
                        </a:schemeClr>
                      </a:solidFill>
                      <a:prstDash val="dot"/>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50" dirty="0">
                          <a:solidFill>
                            <a:srgbClr val="3E1E1F"/>
                          </a:solidFill>
                          <a:latin typeface="Segoe UI Light" panose="020B0502040204020203" pitchFamily="34" charset="0"/>
                          <a:cs typeface="Segoe UI Light" panose="020B0502040204020203" pitchFamily="34" charset="0"/>
                        </a:rPr>
                        <a:t>19,5</a:t>
                      </a:r>
                    </a:p>
                  </a:txBody>
                  <a:tcPr marL="77328" marR="77328" marT="38664" marB="38664" anchor="ctr">
                    <a:lnL w="12700" cap="flat" cmpd="sng" algn="ctr">
                      <a:noFill/>
                      <a:prstDash val="solid"/>
                      <a:round/>
                      <a:headEnd type="none" w="med" len="med"/>
                      <a:tailEnd type="none" w="med" len="med"/>
                    </a:lnL>
                    <a:lnR w="12700" cmpd="sng">
                      <a:noFill/>
                      <a:prstDash val="solid"/>
                    </a:lnR>
                    <a:lnT w="9525" cap="flat" cmpd="sng" algn="ctr">
                      <a:solidFill>
                        <a:schemeClr val="accent3">
                          <a:lumMod val="75000"/>
                        </a:schemeClr>
                      </a:solidFill>
                      <a:prstDash val="dot"/>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710512943"/>
                  </a:ext>
                </a:extLst>
              </a:tr>
            </a:tbl>
          </a:graphicData>
        </a:graphic>
      </p:graphicFrame>
      <p:sp>
        <p:nvSpPr>
          <p:cNvPr id="27" name="Flowchart: Terminator 26">
            <a:extLst>
              <a:ext uri="{FF2B5EF4-FFF2-40B4-BE49-F238E27FC236}">
                <a16:creationId xmlns:a16="http://schemas.microsoft.com/office/drawing/2014/main" id="{E30A6116-3A64-45B0-9BD3-10771146D676}"/>
              </a:ext>
            </a:extLst>
          </p:cNvPr>
          <p:cNvSpPr/>
          <p:nvPr/>
        </p:nvSpPr>
        <p:spPr>
          <a:xfrm>
            <a:off x="1012084" y="1038511"/>
            <a:ext cx="6795848" cy="422630"/>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i="1" dirty="0">
                <a:solidFill>
                  <a:srgbClr val="00B050"/>
                </a:solidFill>
                <a:latin typeface="Segoe UI Light" panose="020B0502040204020203" pitchFamily="34" charset="0"/>
                <a:cs typeface="Segoe UI Light" panose="020B0502040204020203" pitchFamily="34" charset="0"/>
              </a:rPr>
              <a:t>Turpina darboties Lauku attīstības programma un pasākumi</a:t>
            </a:r>
          </a:p>
        </p:txBody>
      </p:sp>
      <p:sp>
        <p:nvSpPr>
          <p:cNvPr id="2" name="Title 1">
            <a:extLst>
              <a:ext uri="{FF2B5EF4-FFF2-40B4-BE49-F238E27FC236}">
                <a16:creationId xmlns:a16="http://schemas.microsoft.com/office/drawing/2014/main" id="{CEEB9653-592B-4598-B195-722459D83222}"/>
              </a:ext>
            </a:extLst>
          </p:cNvPr>
          <p:cNvSpPr>
            <a:spLocks noGrp="1"/>
          </p:cNvSpPr>
          <p:nvPr>
            <p:ph type="title"/>
          </p:nvPr>
        </p:nvSpPr>
        <p:spPr>
          <a:xfrm>
            <a:off x="1828800" y="236280"/>
            <a:ext cx="4873830" cy="1036642"/>
          </a:xfrm>
        </p:spPr>
        <p:txBody>
          <a:bodyPr>
            <a:normAutofit fontScale="90000"/>
          </a:bodyPr>
          <a:lstStyle/>
          <a:p>
            <a:r>
              <a:rPr lang="lv-LV" sz="2800" dirty="0">
                <a:solidFill>
                  <a:srgbClr val="3E1E1F"/>
                </a:solidFill>
                <a:latin typeface="Segoe UI Light" panose="020B0502040204020203" pitchFamily="34" charset="0"/>
                <a:cs typeface="Segoe UI Light" panose="020B0502040204020203" pitchFamily="34" charset="0"/>
              </a:rPr>
              <a:t>Lauku attīstības pasākumi </a:t>
            </a:r>
            <a:br>
              <a:rPr lang="lv-LV" sz="2800" dirty="0">
                <a:solidFill>
                  <a:srgbClr val="3E1E1F"/>
                </a:solidFill>
                <a:latin typeface="Segoe UI Light" panose="020B0502040204020203" pitchFamily="34" charset="0"/>
                <a:cs typeface="Segoe UI Light" panose="020B0502040204020203" pitchFamily="34" charset="0"/>
              </a:rPr>
            </a:br>
            <a:r>
              <a:rPr lang="lv-LV" sz="2800" dirty="0">
                <a:solidFill>
                  <a:srgbClr val="3E1E1F"/>
                </a:solidFill>
                <a:latin typeface="Segoe UI Light" panose="020B0502040204020203" pitchFamily="34" charset="0"/>
                <a:cs typeface="Segoe UI Light" panose="020B0502040204020203" pitchFamily="34" charset="0"/>
              </a:rPr>
              <a:t>pārejas periodā 2021.- 2022. gadā</a:t>
            </a:r>
          </a:p>
        </p:txBody>
      </p:sp>
      <p:sp>
        <p:nvSpPr>
          <p:cNvPr id="20" name="Text Box 7">
            <a:extLst>
              <a:ext uri="{FF2B5EF4-FFF2-40B4-BE49-F238E27FC236}">
                <a16:creationId xmlns:a16="http://schemas.microsoft.com/office/drawing/2014/main" id="{ECC3CF1B-7815-44CE-B2A4-189054E48ED7}"/>
              </a:ext>
            </a:extLst>
          </p:cNvPr>
          <p:cNvSpPr txBox="1">
            <a:spLocks noChangeArrowheads="1"/>
          </p:cNvSpPr>
          <p:nvPr/>
        </p:nvSpPr>
        <p:spPr bwMode="auto">
          <a:xfrm>
            <a:off x="7172254" y="6579370"/>
            <a:ext cx="1925401" cy="276999"/>
          </a:xfrm>
          <a:prstGeom prst="rect">
            <a:avLst/>
          </a:prstGeom>
          <a:noFill/>
          <a:ln w="9525">
            <a:noFill/>
            <a:miter lim="800000"/>
            <a:headEnd/>
            <a:tailEnd/>
          </a:ln>
          <a:effectLst/>
        </p:spPr>
        <p:txBody>
          <a:bodyPr wrap="square">
            <a:spAutoFit/>
          </a:bodyPr>
          <a:lstStyle/>
          <a:p>
            <a:pPr algn="r">
              <a:spcBef>
                <a:spcPct val="50000"/>
              </a:spcBef>
            </a:pPr>
            <a:r>
              <a:rPr lang="lv-LV" sz="1200" dirty="0">
                <a:solidFill>
                  <a:schemeClr val="bg1">
                    <a:lumMod val="50000"/>
                  </a:schemeClr>
                </a:solidFill>
                <a:latin typeface="Segoe UI Light" panose="020B0502040204020203" pitchFamily="34" charset="0"/>
                <a:cs typeface="Segoe UI Light" panose="020B0502040204020203" pitchFamily="34" charset="0"/>
              </a:rPr>
              <a:t>| 9</a:t>
            </a:r>
            <a:endParaRPr lang="en-US" sz="12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41" name="Rectangle: Rounded Corners 40">
            <a:extLst>
              <a:ext uri="{FF2B5EF4-FFF2-40B4-BE49-F238E27FC236}">
                <a16:creationId xmlns:a16="http://schemas.microsoft.com/office/drawing/2014/main" id="{565CA202-A4F9-4ED7-BC21-6FF973479C37}"/>
              </a:ext>
            </a:extLst>
          </p:cNvPr>
          <p:cNvSpPr/>
          <p:nvPr/>
        </p:nvSpPr>
        <p:spPr>
          <a:xfrm>
            <a:off x="2295393" y="1383032"/>
            <a:ext cx="1500455" cy="506169"/>
          </a:xfrm>
          <a:prstGeom prst="roundRect">
            <a:avLst/>
          </a:prstGeom>
          <a:solidFill>
            <a:schemeClr val="accent5">
              <a:lumMod val="20000"/>
              <a:lumOff val="80000"/>
              <a:alpha val="42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8" name="Flowchart: Terminator 27">
            <a:extLst>
              <a:ext uri="{FF2B5EF4-FFF2-40B4-BE49-F238E27FC236}">
                <a16:creationId xmlns:a16="http://schemas.microsoft.com/office/drawing/2014/main" id="{F090AE00-AE28-42A3-906B-D62B4FFD99B6}"/>
              </a:ext>
            </a:extLst>
          </p:cNvPr>
          <p:cNvSpPr/>
          <p:nvPr/>
        </p:nvSpPr>
        <p:spPr>
          <a:xfrm>
            <a:off x="2587875" y="1372088"/>
            <a:ext cx="1392308" cy="538690"/>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800" dirty="0">
                <a:solidFill>
                  <a:srgbClr val="3E1E1F"/>
                </a:solidFill>
                <a:latin typeface="Segoe UI Light" panose="020B0502040204020203" pitchFamily="34" charset="0"/>
                <a:cs typeface="Segoe UI Light" panose="020B0502040204020203" pitchFamily="34" charset="0"/>
              </a:rPr>
              <a:t>Pasākums</a:t>
            </a:r>
          </a:p>
        </p:txBody>
      </p:sp>
      <p:pic>
        <p:nvPicPr>
          <p:cNvPr id="35" name="Graphic 34" descr="Bank">
            <a:extLst>
              <a:ext uri="{FF2B5EF4-FFF2-40B4-BE49-F238E27FC236}">
                <a16:creationId xmlns:a16="http://schemas.microsoft.com/office/drawing/2014/main" id="{947D26B5-64D6-4CCA-A081-CB60F5BAE6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22777" y="1370434"/>
            <a:ext cx="457200" cy="457200"/>
          </a:xfrm>
          <a:prstGeom prst="rect">
            <a:avLst/>
          </a:prstGeom>
        </p:spPr>
      </p:pic>
      <p:sp>
        <p:nvSpPr>
          <p:cNvPr id="42" name="Rectangle: Rounded Corners 41">
            <a:extLst>
              <a:ext uri="{FF2B5EF4-FFF2-40B4-BE49-F238E27FC236}">
                <a16:creationId xmlns:a16="http://schemas.microsoft.com/office/drawing/2014/main" id="{809D1EA2-C4B7-4244-8F62-86990170A7A6}"/>
              </a:ext>
            </a:extLst>
          </p:cNvPr>
          <p:cNvSpPr/>
          <p:nvPr/>
        </p:nvSpPr>
        <p:spPr>
          <a:xfrm>
            <a:off x="6957682" y="1417542"/>
            <a:ext cx="1902221" cy="506169"/>
          </a:xfrm>
          <a:prstGeom prst="roundRect">
            <a:avLst/>
          </a:prstGeom>
          <a:solidFill>
            <a:srgbClr val="A0D66F">
              <a:alpha val="42000"/>
            </a:srgb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9" name="Flowchart: Terminator 28">
            <a:extLst>
              <a:ext uri="{FF2B5EF4-FFF2-40B4-BE49-F238E27FC236}">
                <a16:creationId xmlns:a16="http://schemas.microsoft.com/office/drawing/2014/main" id="{B1D96412-F5F4-4216-AC4A-1B8215BEA795}"/>
              </a:ext>
            </a:extLst>
          </p:cNvPr>
          <p:cNvSpPr/>
          <p:nvPr/>
        </p:nvSpPr>
        <p:spPr>
          <a:xfrm>
            <a:off x="7166769" y="1401510"/>
            <a:ext cx="1613241" cy="538690"/>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800" dirty="0">
                <a:solidFill>
                  <a:srgbClr val="3E1E1F"/>
                </a:solidFill>
                <a:latin typeface="Segoe UI Light" panose="020B0502040204020203" pitchFamily="34" charset="0"/>
                <a:cs typeface="Segoe UI Light" panose="020B0502040204020203" pitchFamily="34" charset="0"/>
              </a:rPr>
              <a:t>Milj. EUR </a:t>
            </a:r>
            <a:r>
              <a:rPr lang="lv-LV" sz="1400" dirty="0">
                <a:solidFill>
                  <a:srgbClr val="3E1E1F"/>
                </a:solidFill>
                <a:latin typeface="Segoe UI Light" panose="020B0502040204020203" pitchFamily="34" charset="0"/>
                <a:cs typeface="Segoe UI Light" panose="020B0502040204020203" pitchFamily="34" charset="0"/>
              </a:rPr>
              <a:t>(indikatīvi)</a:t>
            </a:r>
            <a:endParaRPr lang="lv-LV" sz="1800" dirty="0">
              <a:solidFill>
                <a:srgbClr val="3E1E1F"/>
              </a:solidFill>
              <a:latin typeface="Segoe UI Light" panose="020B0502040204020203" pitchFamily="34" charset="0"/>
              <a:cs typeface="Segoe UI Light" panose="020B0502040204020203" pitchFamily="34" charset="0"/>
            </a:endParaRPr>
          </a:p>
        </p:txBody>
      </p:sp>
      <p:pic>
        <p:nvPicPr>
          <p:cNvPr id="31" name="Graphic 30" descr="Coins">
            <a:extLst>
              <a:ext uri="{FF2B5EF4-FFF2-40B4-BE49-F238E27FC236}">
                <a16:creationId xmlns:a16="http://schemas.microsoft.com/office/drawing/2014/main" id="{44602F58-941A-4026-B10E-E7EB52F592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59332" y="1443790"/>
            <a:ext cx="453671" cy="453671"/>
          </a:xfrm>
          <a:prstGeom prst="rect">
            <a:avLst/>
          </a:prstGeom>
        </p:spPr>
      </p:pic>
    </p:spTree>
    <p:extLst>
      <p:ext uri="{BB962C8B-B14F-4D97-AF65-F5344CB8AC3E}">
        <p14:creationId xmlns:p14="http://schemas.microsoft.com/office/powerpoint/2010/main" val="3116992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B9653-592B-4598-B195-722459D83222}"/>
              </a:ext>
            </a:extLst>
          </p:cNvPr>
          <p:cNvSpPr>
            <a:spLocks noGrp="1"/>
          </p:cNvSpPr>
          <p:nvPr>
            <p:ph type="title"/>
          </p:nvPr>
        </p:nvSpPr>
        <p:spPr>
          <a:xfrm>
            <a:off x="1828800" y="391001"/>
            <a:ext cx="7150604" cy="1036642"/>
          </a:xfrm>
        </p:spPr>
        <p:txBody>
          <a:bodyPr>
            <a:normAutofit/>
          </a:bodyPr>
          <a:lstStyle/>
          <a:p>
            <a:r>
              <a:rPr lang="lv-LV" sz="2800" dirty="0">
                <a:solidFill>
                  <a:srgbClr val="3E1E1F"/>
                </a:solidFill>
                <a:latin typeface="Segoe UI Light" panose="020B0502040204020203" pitchFamily="34" charset="0"/>
                <a:cs typeface="Segoe UI Light" panose="020B0502040204020203" pitchFamily="34" charset="0"/>
              </a:rPr>
              <a:t>Atbalsts ieguldījumiem lauku saimniecībās pārejas periodā </a:t>
            </a:r>
          </a:p>
        </p:txBody>
      </p:sp>
      <p:sp>
        <p:nvSpPr>
          <p:cNvPr id="20" name="Text Box 7">
            <a:extLst>
              <a:ext uri="{FF2B5EF4-FFF2-40B4-BE49-F238E27FC236}">
                <a16:creationId xmlns:a16="http://schemas.microsoft.com/office/drawing/2014/main" id="{ECC3CF1B-7815-44CE-B2A4-189054E48ED7}"/>
              </a:ext>
            </a:extLst>
          </p:cNvPr>
          <p:cNvSpPr txBox="1">
            <a:spLocks noChangeArrowheads="1"/>
          </p:cNvSpPr>
          <p:nvPr/>
        </p:nvSpPr>
        <p:spPr bwMode="auto">
          <a:xfrm>
            <a:off x="7172254" y="6579370"/>
            <a:ext cx="1925401" cy="276999"/>
          </a:xfrm>
          <a:prstGeom prst="rect">
            <a:avLst/>
          </a:prstGeom>
          <a:noFill/>
          <a:ln w="9525">
            <a:noFill/>
            <a:miter lim="800000"/>
            <a:headEnd/>
            <a:tailEnd/>
          </a:ln>
          <a:effectLst/>
        </p:spPr>
        <p:txBody>
          <a:bodyPr wrap="square">
            <a:spAutoFit/>
          </a:bodyPr>
          <a:lstStyle/>
          <a:p>
            <a:pPr algn="r">
              <a:spcBef>
                <a:spcPct val="50000"/>
              </a:spcBef>
            </a:pPr>
            <a:r>
              <a:rPr lang="lv-LV" sz="1200" dirty="0">
                <a:solidFill>
                  <a:schemeClr val="bg1">
                    <a:lumMod val="50000"/>
                  </a:schemeClr>
                </a:solidFill>
                <a:latin typeface="Segoe UI Light" panose="020B0502040204020203" pitchFamily="34" charset="0"/>
                <a:cs typeface="Segoe UI Light" panose="020B0502040204020203" pitchFamily="34" charset="0"/>
              </a:rPr>
              <a:t>| 10</a:t>
            </a:r>
            <a:endParaRPr lang="en-US" sz="1200" dirty="0">
              <a:solidFill>
                <a:schemeClr val="bg1">
                  <a:lumMod val="50000"/>
                </a:schemeClr>
              </a:solidFill>
              <a:latin typeface="Segoe UI Light" panose="020B0502040204020203" pitchFamily="34" charset="0"/>
              <a:cs typeface="Segoe UI Light" panose="020B0502040204020203" pitchFamily="34" charset="0"/>
            </a:endParaRPr>
          </a:p>
        </p:txBody>
      </p:sp>
      <p:pic>
        <p:nvPicPr>
          <p:cNvPr id="4" name="Graphic 3" descr="Lightbulb">
            <a:extLst>
              <a:ext uri="{FF2B5EF4-FFF2-40B4-BE49-F238E27FC236}">
                <a16:creationId xmlns:a16="http://schemas.microsoft.com/office/drawing/2014/main" id="{D6018E17-E8CD-4826-A001-5A768D0EB1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9584" y="1430926"/>
            <a:ext cx="689216" cy="689216"/>
          </a:xfrm>
          <a:prstGeom prst="rect">
            <a:avLst/>
          </a:prstGeom>
        </p:spPr>
      </p:pic>
      <p:sp>
        <p:nvSpPr>
          <p:cNvPr id="31" name="Flowchart: Terminator 30">
            <a:extLst>
              <a:ext uri="{FF2B5EF4-FFF2-40B4-BE49-F238E27FC236}">
                <a16:creationId xmlns:a16="http://schemas.microsoft.com/office/drawing/2014/main" id="{9AF40B56-01D3-4A41-9A08-E99F9557E5CA}"/>
              </a:ext>
            </a:extLst>
          </p:cNvPr>
          <p:cNvSpPr/>
          <p:nvPr/>
        </p:nvSpPr>
        <p:spPr>
          <a:xfrm>
            <a:off x="333272" y="2120142"/>
            <a:ext cx="2301840" cy="538690"/>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dirty="0">
                <a:solidFill>
                  <a:srgbClr val="00B050"/>
                </a:solidFill>
                <a:latin typeface="Segoe UI Light" panose="020B0502040204020203" pitchFamily="34" charset="0"/>
                <a:cs typeface="Segoe UI Light" panose="020B0502040204020203" pitchFamily="34" charset="0"/>
              </a:rPr>
              <a:t>Uzsācēji nevar pieteikties </a:t>
            </a:r>
          </a:p>
        </p:txBody>
      </p:sp>
      <p:sp>
        <p:nvSpPr>
          <p:cNvPr id="32" name="Taisnstūris ar noapaļotiem stūriem 72">
            <a:extLst>
              <a:ext uri="{FF2B5EF4-FFF2-40B4-BE49-F238E27FC236}">
                <a16:creationId xmlns:a16="http://schemas.microsoft.com/office/drawing/2014/main" id="{AA9CA524-AFBF-49FC-8862-93ADB1123967}"/>
              </a:ext>
            </a:extLst>
          </p:cNvPr>
          <p:cNvSpPr/>
          <p:nvPr/>
        </p:nvSpPr>
        <p:spPr>
          <a:xfrm>
            <a:off x="2272683" y="1548516"/>
            <a:ext cx="6706721" cy="1024955"/>
          </a:xfrm>
          <a:prstGeom prst="roundRect">
            <a:avLst/>
          </a:prstGeom>
          <a:solidFill>
            <a:schemeClr val="accent6">
              <a:lumMod val="20000"/>
              <a:lumOff val="80000"/>
            </a:schemeClr>
          </a:solidFill>
          <a:ln w="28575" cap="flat" cmpd="sng" algn="ctr">
            <a:solidFill>
              <a:schemeClr val="accent6">
                <a:lumMod val="40000"/>
                <a:lumOff val="60000"/>
              </a:schemeClr>
            </a:solidFill>
            <a:prstDash val="sysDash"/>
            <a:miter lim="800000"/>
          </a:ln>
          <a:effectLst/>
        </p:spPr>
        <p:txBody>
          <a:bodyPr rtlCol="0" anchor="ctr"/>
          <a:lstStyle/>
          <a:p>
            <a:pPr algn="ctr">
              <a:tabLst>
                <a:tab pos="804863" algn="l"/>
              </a:tabLst>
              <a:defRPr/>
            </a:pPr>
            <a:r>
              <a:rPr lang="lv-LV" sz="1600" kern="0" dirty="0">
                <a:solidFill>
                  <a:prstClr val="black"/>
                </a:solidFill>
                <a:latin typeface="Segoe UI Light" panose="020B0502040204020203" pitchFamily="34" charset="0"/>
                <a:cs typeface="Segoe UI Light" panose="020B0502040204020203" pitchFamily="34" charset="0"/>
              </a:rPr>
              <a:t>Būvniecība, tehnikas/aprīkojuma iegāde</a:t>
            </a:r>
          </a:p>
          <a:p>
            <a:pPr algn="ctr">
              <a:defRPr/>
            </a:pPr>
            <a:r>
              <a:rPr lang="lv-LV" sz="1600" kern="0" noProof="1">
                <a:solidFill>
                  <a:schemeClr val="accent6">
                    <a:lumMod val="75000"/>
                  </a:schemeClr>
                </a:solidFill>
                <a:latin typeface="Segoe UI Light" panose="020B0502040204020203" pitchFamily="34" charset="0"/>
                <a:cs typeface="Segoe UI Light" panose="020B0502040204020203" pitchFamily="34" charset="0"/>
              </a:rPr>
              <a:t>Max</a:t>
            </a:r>
            <a:r>
              <a:rPr lang="lv-LV" sz="1600" kern="0" dirty="0">
                <a:solidFill>
                  <a:schemeClr val="accent6">
                    <a:lumMod val="75000"/>
                  </a:schemeClr>
                </a:solidFill>
                <a:latin typeface="Segoe UI Light" panose="020B0502040204020203" pitchFamily="34" charset="0"/>
                <a:cs typeface="Segoe UI Light" panose="020B0502040204020203" pitchFamily="34" charset="0"/>
              </a:rPr>
              <a:t> publiskais attiecināmo izmaksu apmērs 1 000 000 EUR, </a:t>
            </a:r>
            <a:r>
              <a:rPr lang="lv-LV" sz="1600" kern="0" dirty="0">
                <a:solidFill>
                  <a:srgbClr val="FF0000"/>
                </a:solidFill>
                <a:latin typeface="Segoe UI Light" panose="020B0502040204020203" pitchFamily="34" charset="0"/>
                <a:cs typeface="Segoe UI Light" panose="020B0502040204020203" pitchFamily="34" charset="0"/>
              </a:rPr>
              <a:t>būvniecībā var </a:t>
            </a:r>
            <a:r>
              <a:rPr lang="lv-LV" sz="1600" kern="0" dirty="0">
                <a:solidFill>
                  <a:schemeClr val="accent6">
                    <a:lumMod val="75000"/>
                  </a:schemeClr>
                </a:solidFill>
                <a:latin typeface="Segoe UI Light" panose="020B0502040204020203" pitchFamily="34" charset="0"/>
                <a:cs typeface="Segoe UI Light" panose="020B0502040204020203" pitchFamily="34" charset="0"/>
              </a:rPr>
              <a:t>palielināt līdz 2 000 000 EUR, par summu, kas nomaksāta darba spēka nodokļos un darba algu apjomā vidēji pēdējos 2 gados</a:t>
            </a:r>
          </a:p>
        </p:txBody>
      </p:sp>
      <p:sp>
        <p:nvSpPr>
          <p:cNvPr id="33" name="Taisnstūris ar noapaļotiem stūriem 72">
            <a:extLst>
              <a:ext uri="{FF2B5EF4-FFF2-40B4-BE49-F238E27FC236}">
                <a16:creationId xmlns:a16="http://schemas.microsoft.com/office/drawing/2014/main" id="{3A15A401-4F51-471E-9550-D4E66CC0CC78}"/>
              </a:ext>
            </a:extLst>
          </p:cNvPr>
          <p:cNvSpPr/>
          <p:nvPr/>
        </p:nvSpPr>
        <p:spPr>
          <a:xfrm>
            <a:off x="57314" y="2771694"/>
            <a:ext cx="3564775" cy="732862"/>
          </a:xfrm>
          <a:prstGeom prst="roundRect">
            <a:avLst/>
          </a:prstGeom>
          <a:solidFill>
            <a:srgbClr val="C6E6A2"/>
          </a:solidFill>
          <a:ln w="28575" cap="flat" cmpd="sng" algn="ctr">
            <a:solidFill>
              <a:srgbClr val="00B050"/>
            </a:solidFill>
            <a:prstDash val="solid"/>
            <a:miter lim="800000"/>
          </a:ln>
          <a:effectLst/>
        </p:spPr>
        <p:txBody>
          <a:bodyPr rtlCol="0" anchor="ctr"/>
          <a:lstStyle/>
          <a:p>
            <a:pPr defTabSz="889018">
              <a:defRPr/>
            </a:pPr>
            <a:r>
              <a:rPr lang="lv-LV" sz="1400" kern="0" dirty="0">
                <a:solidFill>
                  <a:prstClr val="black"/>
                </a:solidFill>
                <a:latin typeface="Segoe UI Light" panose="020B0502040204020203" pitchFamily="34" charset="0"/>
                <a:cs typeface="Segoe UI Light" panose="020B0502040204020203" pitchFamily="34" charset="0"/>
              </a:rPr>
              <a:t>Apgrozījums</a:t>
            </a:r>
            <a:r>
              <a:rPr lang="lv-LV" sz="1400" kern="0" dirty="0">
                <a:solidFill>
                  <a:prstClr val="black">
                    <a:hueOff val="0"/>
                    <a:satOff val="0"/>
                    <a:lumOff val="0"/>
                    <a:alphaOff val="0"/>
                  </a:prstClr>
                </a:solidFill>
                <a:latin typeface="Segoe UI Light" panose="020B0502040204020203" pitchFamily="34" charset="0"/>
                <a:cs typeface="Segoe UI Light" panose="020B0502040204020203" pitchFamily="34" charset="0"/>
              </a:rPr>
              <a:t> 4 000 līdz 70 000 </a:t>
            </a:r>
            <a:r>
              <a:rPr lang="lv-LV" sz="1400" kern="0" dirty="0">
                <a:solidFill>
                  <a:prstClr val="black"/>
                </a:solidFill>
                <a:latin typeface="Segoe UI Light" panose="020B0502040204020203" pitchFamily="34" charset="0"/>
                <a:cs typeface="Segoe UI Light" panose="020B0502040204020203" pitchFamily="34" charset="0"/>
              </a:rPr>
              <a:t>euro (saimniec.skaits ~22 500)</a:t>
            </a:r>
          </a:p>
          <a:p>
            <a:pPr defTabSz="889018">
              <a:defRPr/>
            </a:pPr>
            <a:r>
              <a:rPr lang="lv-LV" sz="1400" kern="0" dirty="0">
                <a:solidFill>
                  <a:prstClr val="black"/>
                </a:solidFill>
                <a:latin typeface="Segoe UI Light" panose="020B0502040204020203" pitchFamily="34" charset="0"/>
                <a:cs typeface="Segoe UI Light" panose="020B0502040204020203" pitchFamily="34" charset="0"/>
              </a:rPr>
              <a:t>(30 milj. euro + </a:t>
            </a:r>
            <a:r>
              <a:rPr lang="lv-LV" sz="1400" kern="0" dirty="0">
                <a:solidFill>
                  <a:srgbClr val="7030A0"/>
                </a:solidFill>
                <a:latin typeface="Segoe UI Light" panose="020B0502040204020203" pitchFamily="34" charset="0"/>
                <a:cs typeface="Segoe UI Light" panose="020B0502040204020203" pitchFamily="34" charset="0"/>
              </a:rPr>
              <a:t>ERI 5 milj EUR</a:t>
            </a:r>
            <a:r>
              <a:rPr lang="lv-LV" sz="1400" kern="0" dirty="0">
                <a:solidFill>
                  <a:prstClr val="black"/>
                </a:solidFill>
                <a:latin typeface="Segoe UI Light" panose="020B0502040204020203" pitchFamily="34" charset="0"/>
                <a:cs typeface="Segoe UI Light" panose="020B0502040204020203" pitchFamily="34" charset="0"/>
              </a:rPr>
              <a:t>)</a:t>
            </a:r>
            <a:endParaRPr lang="lv-LV" sz="1400" kern="0" dirty="0">
              <a:solidFill>
                <a:srgbClr val="C00000"/>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endParaRPr>
          </a:p>
        </p:txBody>
      </p:sp>
      <p:sp>
        <p:nvSpPr>
          <p:cNvPr id="34" name="Taisnstūris ar noapaļotiem stūriem 72">
            <a:extLst>
              <a:ext uri="{FF2B5EF4-FFF2-40B4-BE49-F238E27FC236}">
                <a16:creationId xmlns:a16="http://schemas.microsoft.com/office/drawing/2014/main" id="{E2405CEB-5596-4DD7-823F-F9F95EF91DCC}"/>
              </a:ext>
            </a:extLst>
          </p:cNvPr>
          <p:cNvSpPr/>
          <p:nvPr/>
        </p:nvSpPr>
        <p:spPr>
          <a:xfrm>
            <a:off x="57314" y="3582782"/>
            <a:ext cx="3564775" cy="750181"/>
          </a:xfrm>
          <a:prstGeom prst="roundRect">
            <a:avLst/>
          </a:prstGeom>
          <a:solidFill>
            <a:srgbClr val="C6E6A2"/>
          </a:solidFill>
          <a:ln w="28575" cap="flat" cmpd="sng" algn="ctr">
            <a:solidFill>
              <a:srgbClr val="00B050"/>
            </a:solidFill>
            <a:prstDash val="solid"/>
            <a:miter lim="800000"/>
          </a:ln>
          <a:effectLst/>
        </p:spPr>
        <p:txBody>
          <a:bodyPr rtlCol="0" anchor="ctr"/>
          <a:lstStyle/>
          <a:p>
            <a:pPr defTabSz="889018">
              <a:defRPr/>
            </a:pPr>
            <a:r>
              <a:rPr lang="lv-LV" sz="1400" kern="0" dirty="0">
                <a:solidFill>
                  <a:prstClr val="black"/>
                </a:solidFill>
                <a:latin typeface="Segoe UI Light" panose="020B0502040204020203" pitchFamily="34" charset="0"/>
                <a:cs typeface="Segoe UI Light" panose="020B0502040204020203" pitchFamily="34" charset="0"/>
              </a:rPr>
              <a:t>Apgrozījums</a:t>
            </a:r>
            <a:r>
              <a:rPr lang="lv-LV" sz="1400" kern="0" dirty="0">
                <a:solidFill>
                  <a:prstClr val="black">
                    <a:hueOff val="0"/>
                    <a:satOff val="0"/>
                    <a:lumOff val="0"/>
                    <a:alphaOff val="0"/>
                  </a:prstClr>
                </a:solidFill>
                <a:latin typeface="Segoe UI Light" panose="020B0502040204020203" pitchFamily="34" charset="0"/>
                <a:cs typeface="Segoe UI Light" panose="020B0502040204020203" pitchFamily="34" charset="0"/>
              </a:rPr>
              <a:t> 70 001 – 350 000 </a:t>
            </a:r>
            <a:r>
              <a:rPr lang="lv-LV" sz="1400" kern="0" dirty="0">
                <a:solidFill>
                  <a:prstClr val="black"/>
                </a:solidFill>
                <a:latin typeface="Segoe UI Light" panose="020B0502040204020203" pitchFamily="34" charset="0"/>
                <a:cs typeface="Segoe UI Light" panose="020B0502040204020203" pitchFamily="34" charset="0"/>
              </a:rPr>
              <a:t>euro</a:t>
            </a:r>
            <a:r>
              <a:rPr lang="lv-LV" sz="1400" kern="0" dirty="0">
                <a:solidFill>
                  <a:prstClr val="black">
                    <a:hueOff val="0"/>
                    <a:satOff val="0"/>
                    <a:lumOff val="0"/>
                    <a:alphaOff val="0"/>
                  </a:prstClr>
                </a:solidFill>
                <a:latin typeface="Segoe UI Light" panose="020B0502040204020203" pitchFamily="34" charset="0"/>
                <a:cs typeface="Segoe UI Light" panose="020B0502040204020203" pitchFamily="34" charset="0"/>
              </a:rPr>
              <a:t> </a:t>
            </a:r>
          </a:p>
          <a:p>
            <a:pPr defTabSz="889018">
              <a:defRPr/>
            </a:pPr>
            <a:r>
              <a:rPr lang="lv-LV" sz="1400" kern="0" dirty="0">
                <a:solidFill>
                  <a:prstClr val="black"/>
                </a:solidFill>
                <a:latin typeface="Segoe UI Light" panose="020B0502040204020203" pitchFamily="34" charset="0"/>
                <a:cs typeface="Segoe UI Light" panose="020B0502040204020203" pitchFamily="34" charset="0"/>
              </a:rPr>
              <a:t>(saimniec.skaits ~1 190 )</a:t>
            </a:r>
          </a:p>
          <a:p>
            <a:pPr defTabSz="889018">
              <a:defRPr/>
            </a:pPr>
            <a:r>
              <a:rPr lang="lv-LV" sz="1400" kern="0" dirty="0">
                <a:solidFill>
                  <a:prstClr val="black"/>
                </a:solidFill>
                <a:latin typeface="Segoe UI Light" panose="020B0502040204020203" pitchFamily="34" charset="0"/>
                <a:cs typeface="Segoe UI Light" panose="020B0502040204020203" pitchFamily="34" charset="0"/>
              </a:rPr>
              <a:t>(37 milj. euro  + </a:t>
            </a:r>
            <a:r>
              <a:rPr lang="lv-LV" sz="1400" kern="0" dirty="0">
                <a:solidFill>
                  <a:srgbClr val="9900CC"/>
                </a:solidFill>
                <a:latin typeface="Segoe UI Light" panose="020B0502040204020203" pitchFamily="34" charset="0"/>
                <a:cs typeface="Segoe UI Light" panose="020B0502040204020203" pitchFamily="34" charset="0"/>
              </a:rPr>
              <a:t>ERI 9,3 milj. EUR</a:t>
            </a:r>
            <a:r>
              <a:rPr lang="lv-LV" sz="1400" kern="0" dirty="0">
                <a:solidFill>
                  <a:prstClr val="black"/>
                </a:solidFill>
                <a:latin typeface="Segoe UI Light" panose="020B0502040204020203" pitchFamily="34" charset="0"/>
                <a:cs typeface="Segoe UI Light" panose="020B0502040204020203" pitchFamily="34" charset="0"/>
              </a:rPr>
              <a:t>)</a:t>
            </a:r>
            <a:endParaRPr lang="lv-LV" sz="1400" kern="0" dirty="0">
              <a:solidFill>
                <a:srgbClr val="C00000"/>
              </a:solidFill>
              <a:latin typeface="Segoe UI Light" panose="020B0502040204020203" pitchFamily="34" charset="0"/>
              <a:cs typeface="Segoe UI Light" panose="020B0502040204020203" pitchFamily="34" charset="0"/>
            </a:endParaRPr>
          </a:p>
        </p:txBody>
      </p:sp>
      <p:sp>
        <p:nvSpPr>
          <p:cNvPr id="35" name="Taisnstūris ar noapaļotiem stūriem 72">
            <a:extLst>
              <a:ext uri="{FF2B5EF4-FFF2-40B4-BE49-F238E27FC236}">
                <a16:creationId xmlns:a16="http://schemas.microsoft.com/office/drawing/2014/main" id="{7E667E21-7F5F-4735-B608-F095BB037A1C}"/>
              </a:ext>
            </a:extLst>
          </p:cNvPr>
          <p:cNvSpPr/>
          <p:nvPr/>
        </p:nvSpPr>
        <p:spPr>
          <a:xfrm>
            <a:off x="57314" y="5055029"/>
            <a:ext cx="3564775" cy="757449"/>
          </a:xfrm>
          <a:prstGeom prst="roundRect">
            <a:avLst/>
          </a:prstGeom>
          <a:solidFill>
            <a:srgbClr val="C6E6A2"/>
          </a:solidFill>
          <a:ln w="28575" cap="flat" cmpd="sng" algn="ctr">
            <a:solidFill>
              <a:srgbClr val="00B050"/>
            </a:solidFill>
            <a:prstDash val="solid"/>
            <a:miter lim="800000"/>
          </a:ln>
          <a:effectLst/>
        </p:spPr>
        <p:txBody>
          <a:bodyPr rtlCol="0" anchor="ctr"/>
          <a:lstStyle/>
          <a:p>
            <a:pPr>
              <a:defRPr/>
            </a:pPr>
            <a:r>
              <a:rPr lang="lv-LV" sz="1400" kern="0" dirty="0">
                <a:solidFill>
                  <a:prstClr val="black"/>
                </a:solidFill>
                <a:latin typeface="Segoe UI Light" panose="020B0502040204020203" pitchFamily="34" charset="0"/>
                <a:cs typeface="Segoe UI Light" panose="020B0502040204020203" pitchFamily="34" charset="0"/>
              </a:rPr>
              <a:t>Apgrozījums</a:t>
            </a:r>
            <a:r>
              <a:rPr lang="lv-LV" sz="1400" kern="0" dirty="0">
                <a:solidFill>
                  <a:prstClr val="black">
                    <a:hueOff val="0"/>
                    <a:satOff val="0"/>
                    <a:lumOff val="0"/>
                    <a:alphaOff val="0"/>
                  </a:prstClr>
                </a:solidFill>
                <a:latin typeface="Segoe UI Light" panose="020B0502040204020203" pitchFamily="34" charset="0"/>
                <a:cs typeface="Segoe UI Light" panose="020B0502040204020203" pitchFamily="34" charset="0"/>
              </a:rPr>
              <a:t> virs 350 001 EUR </a:t>
            </a:r>
          </a:p>
          <a:p>
            <a:pPr>
              <a:defRPr/>
            </a:pPr>
            <a:r>
              <a:rPr lang="lv-LV" sz="1400" kern="0" dirty="0">
                <a:solidFill>
                  <a:prstClr val="black"/>
                </a:solidFill>
                <a:latin typeface="Segoe UI Light" panose="020B0502040204020203" pitchFamily="34" charset="0"/>
                <a:cs typeface="Segoe UI Light" panose="020B0502040204020203" pitchFamily="34" charset="0"/>
              </a:rPr>
              <a:t>(saimniec.skaits ~740)</a:t>
            </a:r>
          </a:p>
          <a:p>
            <a:pPr>
              <a:defRPr/>
            </a:pPr>
            <a:r>
              <a:rPr lang="lv-LV" sz="1400" kern="0" dirty="0">
                <a:solidFill>
                  <a:prstClr val="black"/>
                </a:solidFill>
                <a:latin typeface="Segoe UI Light" panose="020B0502040204020203" pitchFamily="34" charset="0"/>
                <a:cs typeface="Segoe UI Light" panose="020B0502040204020203" pitchFamily="34" charset="0"/>
              </a:rPr>
              <a:t>(38 milj. EUR + </a:t>
            </a:r>
            <a:r>
              <a:rPr lang="lv-LV" sz="1400" kern="0" dirty="0">
                <a:solidFill>
                  <a:srgbClr val="9900CC"/>
                </a:solidFill>
                <a:latin typeface="Segoe UI Light" panose="020B0502040204020203" pitchFamily="34" charset="0"/>
                <a:cs typeface="Segoe UI Light" panose="020B0502040204020203" pitchFamily="34" charset="0"/>
              </a:rPr>
              <a:t>ERI 13,5 milj. EUR</a:t>
            </a:r>
            <a:r>
              <a:rPr lang="lv-LV" sz="1400" kern="0" dirty="0">
                <a:solidFill>
                  <a:prstClr val="black"/>
                </a:solidFill>
                <a:latin typeface="Segoe UI Light" panose="020B0502040204020203" pitchFamily="34" charset="0"/>
                <a:cs typeface="Segoe UI Light" panose="020B0502040204020203" pitchFamily="34" charset="0"/>
              </a:rPr>
              <a:t>)</a:t>
            </a:r>
            <a:endParaRPr lang="lv-LV" sz="1400" kern="0" dirty="0">
              <a:solidFill>
                <a:srgbClr val="C00000"/>
              </a:solidFill>
              <a:latin typeface="Segoe UI Light" panose="020B0502040204020203" pitchFamily="34" charset="0"/>
              <a:cs typeface="Segoe UI Light" panose="020B0502040204020203" pitchFamily="34" charset="0"/>
            </a:endParaRPr>
          </a:p>
        </p:txBody>
      </p:sp>
      <p:sp>
        <p:nvSpPr>
          <p:cNvPr id="36" name="Taisnstūris ar noapaļotiem stūriem 72">
            <a:extLst>
              <a:ext uri="{FF2B5EF4-FFF2-40B4-BE49-F238E27FC236}">
                <a16:creationId xmlns:a16="http://schemas.microsoft.com/office/drawing/2014/main" id="{8F1C2DFF-6AC1-4AAD-A846-BD0E618CEF1C}"/>
              </a:ext>
            </a:extLst>
          </p:cNvPr>
          <p:cNvSpPr/>
          <p:nvPr/>
        </p:nvSpPr>
        <p:spPr>
          <a:xfrm>
            <a:off x="57314" y="4416527"/>
            <a:ext cx="3564775" cy="554938"/>
          </a:xfrm>
          <a:prstGeom prst="roundRect">
            <a:avLst/>
          </a:prstGeom>
          <a:solidFill>
            <a:srgbClr val="C6E6A2"/>
          </a:solidFill>
          <a:ln w="28575" cap="flat" cmpd="sng" algn="ctr">
            <a:solidFill>
              <a:srgbClr val="00B050"/>
            </a:solidFill>
            <a:prstDash val="solid"/>
            <a:miter lim="800000"/>
          </a:ln>
          <a:effectLst/>
        </p:spPr>
        <p:txBody>
          <a:bodyPr rtlCol="0" anchor="ctr"/>
          <a:lstStyle/>
          <a:p>
            <a:pPr defTabSz="889018">
              <a:lnSpc>
                <a:spcPct val="90000"/>
              </a:lnSpc>
              <a:spcAft>
                <a:spcPct val="35000"/>
              </a:spcAft>
              <a:defRPr/>
            </a:pPr>
            <a:r>
              <a:rPr lang="lv-LV" sz="1400" kern="0" dirty="0">
                <a:solidFill>
                  <a:prstClr val="black">
                    <a:hueOff val="0"/>
                    <a:satOff val="0"/>
                    <a:lumOff val="0"/>
                    <a:alphaOff val="0"/>
                  </a:prstClr>
                </a:solidFill>
                <a:latin typeface="Segoe UI Light" panose="020B0502040204020203" pitchFamily="34" charset="0"/>
                <a:cs typeface="Segoe UI Light" panose="020B0502040204020203" pitchFamily="34" charset="0"/>
              </a:rPr>
              <a:t>Atzītās kooperatīvās sabiedrības</a:t>
            </a:r>
          </a:p>
          <a:p>
            <a:pPr defTabSz="889018">
              <a:lnSpc>
                <a:spcPct val="90000"/>
              </a:lnSpc>
              <a:spcAft>
                <a:spcPct val="35000"/>
              </a:spcAft>
              <a:defRPr/>
            </a:pPr>
            <a:r>
              <a:rPr lang="lv-LV" sz="1400" kern="0" dirty="0">
                <a:solidFill>
                  <a:prstClr val="black">
                    <a:hueOff val="0"/>
                    <a:satOff val="0"/>
                    <a:lumOff val="0"/>
                    <a:alphaOff val="0"/>
                  </a:prstClr>
                </a:solidFill>
                <a:latin typeface="Segoe UI Light" panose="020B0502040204020203" pitchFamily="34" charset="0"/>
                <a:cs typeface="Segoe UI Light" panose="020B0502040204020203" pitchFamily="34" charset="0"/>
              </a:rPr>
              <a:t>(14 milj. EUR)</a:t>
            </a:r>
            <a:endParaRPr lang="lv-LV" sz="1400" kern="0" dirty="0">
              <a:solidFill>
                <a:srgbClr val="C00000"/>
              </a:solidFill>
              <a:latin typeface="Segoe UI Light" panose="020B0502040204020203" pitchFamily="34" charset="0"/>
              <a:cs typeface="Segoe UI Light" panose="020B0502040204020203" pitchFamily="34" charset="0"/>
            </a:endParaRPr>
          </a:p>
        </p:txBody>
      </p:sp>
      <p:sp>
        <p:nvSpPr>
          <p:cNvPr id="37" name="Taisnstūris ar noapaļotiem stūriem 72">
            <a:extLst>
              <a:ext uri="{FF2B5EF4-FFF2-40B4-BE49-F238E27FC236}">
                <a16:creationId xmlns:a16="http://schemas.microsoft.com/office/drawing/2014/main" id="{BFC46B02-E39C-4A23-AF20-6BE734987CD1}"/>
              </a:ext>
            </a:extLst>
          </p:cNvPr>
          <p:cNvSpPr/>
          <p:nvPr/>
        </p:nvSpPr>
        <p:spPr>
          <a:xfrm>
            <a:off x="57314" y="5896042"/>
            <a:ext cx="3564775" cy="868742"/>
          </a:xfrm>
          <a:prstGeom prst="roundRect">
            <a:avLst/>
          </a:prstGeom>
          <a:solidFill>
            <a:srgbClr val="C6E6A2"/>
          </a:solidFill>
          <a:ln w="28575" cap="flat" cmpd="sng" algn="ctr">
            <a:solidFill>
              <a:srgbClr val="00B050"/>
            </a:solidFill>
            <a:prstDash val="solid"/>
            <a:miter lim="800000"/>
          </a:ln>
          <a:effectLst/>
        </p:spPr>
        <p:txBody>
          <a:bodyPr rtlCol="0" anchor="ctr"/>
          <a:lstStyle/>
          <a:p>
            <a:pPr defTabSz="889018">
              <a:lnSpc>
                <a:spcPct val="90000"/>
              </a:lnSpc>
              <a:spcAft>
                <a:spcPct val="35000"/>
              </a:spcAft>
              <a:defRPr/>
            </a:pPr>
            <a:r>
              <a:rPr lang="lv-LV" sz="1400" kern="0" dirty="0">
                <a:solidFill>
                  <a:prstClr val="black">
                    <a:hueOff val="0"/>
                    <a:satOff val="0"/>
                    <a:lumOff val="0"/>
                    <a:alphaOff val="0"/>
                  </a:prstClr>
                </a:solidFill>
                <a:latin typeface="Segoe UI Light" panose="020B0502040204020203" pitchFamily="34" charset="0"/>
                <a:cs typeface="Segoe UI Light" panose="020B0502040204020203" pitchFamily="34" charset="0"/>
              </a:rPr>
              <a:t>Ieguldījumi cūkkopības un putnkopības nozarēs labturības, biodrošības un citiem mērķiem</a:t>
            </a:r>
          </a:p>
          <a:p>
            <a:pPr defTabSz="889018">
              <a:lnSpc>
                <a:spcPct val="90000"/>
              </a:lnSpc>
              <a:spcAft>
                <a:spcPct val="35000"/>
              </a:spcAft>
              <a:defRPr/>
            </a:pPr>
            <a:r>
              <a:rPr lang="lv-LV" sz="1400" kern="0" dirty="0">
                <a:solidFill>
                  <a:prstClr val="black">
                    <a:hueOff val="0"/>
                    <a:satOff val="0"/>
                    <a:lumOff val="0"/>
                    <a:alphaOff val="0"/>
                  </a:prstClr>
                </a:solidFill>
                <a:latin typeface="Segoe UI Light" panose="020B0502040204020203" pitchFamily="34" charset="0"/>
                <a:cs typeface="Segoe UI Light" panose="020B0502040204020203" pitchFamily="34" charset="0"/>
              </a:rPr>
              <a:t>(20 milj. EUR)</a:t>
            </a:r>
            <a:endParaRPr lang="lv-LV" sz="1400" kern="0" dirty="0">
              <a:solidFill>
                <a:srgbClr val="C00000"/>
              </a:solidFill>
              <a:latin typeface="Segoe UI Light" panose="020B0502040204020203" pitchFamily="34" charset="0"/>
              <a:cs typeface="Segoe UI Light" panose="020B0502040204020203" pitchFamily="34" charset="0"/>
            </a:endParaRPr>
          </a:p>
        </p:txBody>
      </p:sp>
      <p:sp>
        <p:nvSpPr>
          <p:cNvPr id="38" name="Taisnstūris ar noapaļotiem stūriem 72">
            <a:extLst>
              <a:ext uri="{FF2B5EF4-FFF2-40B4-BE49-F238E27FC236}">
                <a16:creationId xmlns:a16="http://schemas.microsoft.com/office/drawing/2014/main" id="{981D5960-6A04-4D74-9C6D-CCD3F6C4B4A4}"/>
              </a:ext>
            </a:extLst>
          </p:cNvPr>
          <p:cNvSpPr/>
          <p:nvPr/>
        </p:nvSpPr>
        <p:spPr>
          <a:xfrm>
            <a:off x="5650268" y="3589291"/>
            <a:ext cx="3232223" cy="1654472"/>
          </a:xfrm>
          <a:prstGeom prst="roundRect">
            <a:avLst/>
          </a:prstGeom>
          <a:solidFill>
            <a:srgbClr val="C6E6A2"/>
          </a:solidFill>
          <a:ln w="28575" cap="flat" cmpd="sng" algn="ctr">
            <a:solidFill>
              <a:srgbClr val="00B050"/>
            </a:solidFill>
            <a:prstDash val="solid"/>
            <a:miter lim="800000"/>
          </a:ln>
          <a:effectLst/>
        </p:spPr>
        <p:txBody>
          <a:bodyPr rtlCol="0" anchor="ctr"/>
          <a:lstStyle/>
          <a:p>
            <a:pPr>
              <a:defRPr/>
            </a:pPr>
            <a:r>
              <a:rPr lang="lv-LV" sz="1600" kern="0" dirty="0">
                <a:solidFill>
                  <a:prstClr val="black"/>
                </a:solidFill>
                <a:latin typeface="Segoe UI Light" panose="020B0502040204020203" pitchFamily="34" charset="0"/>
                <a:cs typeface="Segoe UI Light" panose="020B0502040204020203" pitchFamily="34" charset="0"/>
              </a:rPr>
              <a:t>Noteikt obligāti īstenojamo vides/klimata pasākumu kopumu no kopējā pieejām finansējuma:</a:t>
            </a:r>
          </a:p>
          <a:p>
            <a:pPr>
              <a:defRPr/>
            </a:pPr>
            <a:r>
              <a:rPr lang="lv-LV" sz="1600" kern="0" dirty="0">
                <a:solidFill>
                  <a:prstClr val="black"/>
                </a:solidFill>
                <a:latin typeface="Segoe UI Light" panose="020B0502040204020203" pitchFamily="34" charset="0"/>
                <a:cs typeface="Segoe UI Light" panose="020B0502040204020203" pitchFamily="34" charset="0"/>
              </a:rPr>
              <a:t>Mazajā grupā – 10 % </a:t>
            </a:r>
          </a:p>
          <a:p>
            <a:pPr>
              <a:defRPr/>
            </a:pPr>
            <a:r>
              <a:rPr lang="lv-LV" sz="1600" kern="0" dirty="0">
                <a:solidFill>
                  <a:prstClr val="black"/>
                </a:solidFill>
                <a:latin typeface="Segoe UI Light" panose="020B0502040204020203" pitchFamily="34" charset="0"/>
                <a:cs typeface="Segoe UI Light" panose="020B0502040204020203" pitchFamily="34" charset="0"/>
              </a:rPr>
              <a:t>Vidējā grupā  - 30%</a:t>
            </a:r>
          </a:p>
          <a:p>
            <a:pPr>
              <a:defRPr/>
            </a:pPr>
            <a:r>
              <a:rPr lang="lv-LV" sz="1600" kern="0" dirty="0">
                <a:solidFill>
                  <a:prstClr val="black"/>
                </a:solidFill>
                <a:latin typeface="Segoe UI Light" panose="020B0502040204020203" pitchFamily="34" charset="0"/>
                <a:cs typeface="Segoe UI Light" panose="020B0502040204020203" pitchFamily="34" charset="0"/>
              </a:rPr>
              <a:t>Lielajā grupā – 50% </a:t>
            </a:r>
            <a:endParaRPr lang="lv-LV" sz="1200" kern="0" dirty="0">
              <a:solidFill>
                <a:prstClr val="black"/>
              </a:solidFill>
              <a:latin typeface="Segoe UI Light" panose="020B0502040204020203" pitchFamily="34" charset="0"/>
              <a:cs typeface="Segoe UI Light" panose="020B0502040204020203" pitchFamily="34" charset="0"/>
            </a:endParaRPr>
          </a:p>
        </p:txBody>
      </p:sp>
      <p:sp>
        <p:nvSpPr>
          <p:cNvPr id="39" name="Taisnstūris ar noapaļotiem stūriem 72">
            <a:extLst>
              <a:ext uri="{FF2B5EF4-FFF2-40B4-BE49-F238E27FC236}">
                <a16:creationId xmlns:a16="http://schemas.microsoft.com/office/drawing/2014/main" id="{A03505A2-4F68-4D8B-96A5-DD1C6380F716}"/>
              </a:ext>
            </a:extLst>
          </p:cNvPr>
          <p:cNvSpPr/>
          <p:nvPr/>
        </p:nvSpPr>
        <p:spPr>
          <a:xfrm>
            <a:off x="3923929" y="2693468"/>
            <a:ext cx="5055475" cy="624908"/>
          </a:xfrm>
          <a:prstGeom prst="roundRect">
            <a:avLst/>
          </a:prstGeom>
          <a:solidFill>
            <a:schemeClr val="accent5">
              <a:lumMod val="20000"/>
              <a:lumOff val="80000"/>
            </a:schemeClr>
          </a:solidFill>
          <a:ln w="28575" cap="flat" cmpd="sng" algn="ctr">
            <a:solidFill>
              <a:schemeClr val="accent5">
                <a:lumMod val="40000"/>
                <a:lumOff val="60000"/>
              </a:schemeClr>
            </a:solidFill>
            <a:prstDash val="sysDot"/>
            <a:miter lim="800000"/>
          </a:ln>
          <a:effectLst/>
        </p:spPr>
        <p:txBody>
          <a:bodyPr rtlCol="0" anchor="ctr"/>
          <a:lstStyle/>
          <a:p>
            <a:pPr algn="ctr">
              <a:tabLst>
                <a:tab pos="804863" algn="l"/>
              </a:tabLst>
              <a:defRPr/>
            </a:pPr>
            <a:r>
              <a:rPr lang="lv-LV" sz="1600" kern="0" dirty="0">
                <a:solidFill>
                  <a:prstClr val="black"/>
                </a:solidFill>
                <a:latin typeface="Segoe UI Light" panose="020B0502040204020203" pitchFamily="34" charset="0"/>
                <a:cs typeface="Segoe UI Light" panose="020B0502040204020203" pitchFamily="34" charset="0"/>
              </a:rPr>
              <a:t>Tiek saglabāts reģionalizācijas princips pēc VPM </a:t>
            </a:r>
          </a:p>
        </p:txBody>
      </p:sp>
      <p:sp>
        <p:nvSpPr>
          <p:cNvPr id="40" name="Taisnstūris ar noapaļotiem stūriem 72">
            <a:extLst>
              <a:ext uri="{FF2B5EF4-FFF2-40B4-BE49-F238E27FC236}">
                <a16:creationId xmlns:a16="http://schemas.microsoft.com/office/drawing/2014/main" id="{DB0FC473-84D7-41BF-AFC0-E463089FA7AC}"/>
              </a:ext>
            </a:extLst>
          </p:cNvPr>
          <p:cNvSpPr/>
          <p:nvPr/>
        </p:nvSpPr>
        <p:spPr>
          <a:xfrm>
            <a:off x="4572000" y="5509679"/>
            <a:ext cx="4208015" cy="1125819"/>
          </a:xfrm>
          <a:prstGeom prst="roundRect">
            <a:avLst/>
          </a:prstGeom>
          <a:solidFill>
            <a:schemeClr val="accent5">
              <a:lumMod val="20000"/>
              <a:lumOff val="80000"/>
            </a:schemeClr>
          </a:solidFill>
          <a:ln w="28575" cap="flat" cmpd="sng" algn="ctr">
            <a:solidFill>
              <a:schemeClr val="accent5">
                <a:lumMod val="40000"/>
                <a:lumOff val="60000"/>
              </a:schemeClr>
            </a:solidFill>
            <a:prstDash val="sysDot"/>
            <a:miter lim="800000"/>
          </a:ln>
          <a:effectLst/>
        </p:spPr>
        <p:txBody>
          <a:bodyPr rtlCol="0" anchor="ctr"/>
          <a:lstStyle/>
          <a:p>
            <a:pPr algn="ctr">
              <a:tabLst>
                <a:tab pos="804863" algn="l"/>
              </a:tabLst>
              <a:defRPr/>
            </a:pPr>
            <a:r>
              <a:rPr lang="lv-LV" sz="1600" kern="0" dirty="0">
                <a:solidFill>
                  <a:prstClr val="black"/>
                </a:solidFill>
                <a:latin typeface="Segoe UI Light" panose="020B0502040204020203" pitchFamily="34" charset="0"/>
                <a:cs typeface="Segoe UI Light" panose="020B0502040204020203" pitchFamily="34" charset="0"/>
              </a:rPr>
              <a:t>Veicināt Sadarbības projektu ieviešanu aptverot dažādus sadarbības veidus tai skaitā arī starp primārajiem ražotājiem tehnikas iegādei </a:t>
            </a:r>
          </a:p>
        </p:txBody>
      </p:sp>
      <p:pic>
        <p:nvPicPr>
          <p:cNvPr id="9" name="Graphic 8" descr="Back RTL">
            <a:extLst>
              <a:ext uri="{FF2B5EF4-FFF2-40B4-BE49-F238E27FC236}">
                <a16:creationId xmlns:a16="http://schemas.microsoft.com/office/drawing/2014/main" id="{88B76CF7-2CCF-4BB3-BB69-E9D264F424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988779">
            <a:off x="2363342" y="3233749"/>
            <a:ext cx="3778323" cy="3778323"/>
          </a:xfrm>
          <a:prstGeom prst="rect">
            <a:avLst/>
          </a:prstGeom>
        </p:spPr>
      </p:pic>
    </p:spTree>
    <p:extLst>
      <p:ext uri="{BB962C8B-B14F-4D97-AF65-F5344CB8AC3E}">
        <p14:creationId xmlns:p14="http://schemas.microsoft.com/office/powerpoint/2010/main" val="2889359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016A58-D8B0-4E17-929A-51E2F85F65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66" b="10325"/>
          <a:stretch/>
        </p:blipFill>
        <p:spPr>
          <a:xfrm>
            <a:off x="-1" y="1341414"/>
            <a:ext cx="9144001" cy="5514955"/>
          </a:xfrm>
          <a:prstGeom prst="rect">
            <a:avLst/>
          </a:prstGeom>
        </p:spPr>
      </p:pic>
      <p:sp>
        <p:nvSpPr>
          <p:cNvPr id="6" name="Rectangle 5">
            <a:extLst>
              <a:ext uri="{FF2B5EF4-FFF2-40B4-BE49-F238E27FC236}">
                <a16:creationId xmlns:a16="http://schemas.microsoft.com/office/drawing/2014/main" id="{5DD06F36-BA8A-4E70-BAC1-A6318800C256}"/>
              </a:ext>
            </a:extLst>
          </p:cNvPr>
          <p:cNvSpPr/>
          <p:nvPr/>
        </p:nvSpPr>
        <p:spPr>
          <a:xfrm>
            <a:off x="-1" y="1341414"/>
            <a:ext cx="9144001" cy="5514955"/>
          </a:xfrm>
          <a:prstGeom prst="rect">
            <a:avLst/>
          </a:prstGeom>
          <a:gradFill>
            <a:gsLst>
              <a:gs pos="0">
                <a:schemeClr val="accent5">
                  <a:lumMod val="20000"/>
                  <a:lumOff val="80000"/>
                  <a:alpha val="57000"/>
                </a:schemeClr>
              </a:gs>
              <a:gs pos="100000">
                <a:srgbClr val="9BD46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Content Placeholder 4">
            <a:extLst>
              <a:ext uri="{FF2B5EF4-FFF2-40B4-BE49-F238E27FC236}">
                <a16:creationId xmlns:a16="http://schemas.microsoft.com/office/drawing/2014/main" id="{2787FA07-72C8-4B9F-B39C-82279B28D9CD}"/>
              </a:ext>
            </a:extLst>
          </p:cNvPr>
          <p:cNvSpPr>
            <a:spLocks noGrp="1"/>
          </p:cNvSpPr>
          <p:nvPr>
            <p:ph idx="1"/>
          </p:nvPr>
        </p:nvSpPr>
        <p:spPr>
          <a:xfrm>
            <a:off x="46345" y="2420805"/>
            <a:ext cx="8440707" cy="4351338"/>
          </a:xfrm>
        </p:spPr>
        <p:txBody>
          <a:bodyPr>
            <a:normAutofit/>
          </a:bodyPr>
          <a:lstStyle/>
          <a:p>
            <a:pPr marL="408222" indent="-408222" algn="just">
              <a:buFontTx/>
              <a:buChar char="-"/>
            </a:pPr>
            <a:endParaRPr lang="lv-LV" sz="2400" b="1" dirty="0">
              <a:latin typeface="Segoe UI Light" panose="020B0502040204020203" pitchFamily="34" charset="0"/>
              <a:cs typeface="Segoe UI Light" panose="020B0502040204020203" pitchFamily="34" charset="0"/>
            </a:endParaRPr>
          </a:p>
          <a:p>
            <a:r>
              <a:rPr lang="lv-LV" sz="2800" b="1" dirty="0">
                <a:latin typeface="Segoe UI Light" panose="020B0502040204020203" pitchFamily="34" charset="0"/>
                <a:cs typeface="Segoe UI Light" panose="020B0502040204020203" pitchFamily="34" charset="0"/>
              </a:rPr>
              <a:t>Traktortehnikas un ražas novākšanas tehnikai vienam atbalsta pretendentam tiks noteikts maksimāli attiecināmās izmaksas ne vairāk kā 400 000 EUR plānošanas periodā 2021-2027</a:t>
            </a:r>
          </a:p>
          <a:p>
            <a:pPr marL="0" indent="0">
              <a:buNone/>
            </a:pPr>
            <a:endParaRPr lang="lv-LV" sz="2400" b="1" dirty="0">
              <a:latin typeface="Segoe UI Light" panose="020B0502040204020203" pitchFamily="34" charset="0"/>
              <a:cs typeface="Segoe UI Light" panose="020B0502040204020203" pitchFamily="34" charset="0"/>
            </a:endParaRPr>
          </a:p>
          <a:p>
            <a:pPr marL="0" indent="0">
              <a:buNone/>
            </a:pPr>
            <a:endParaRPr lang="lv-LV" sz="2400" b="1" dirty="0">
              <a:latin typeface="Segoe UI Light" panose="020B0502040204020203" pitchFamily="34" charset="0"/>
              <a:cs typeface="Segoe UI Light" panose="020B0502040204020203" pitchFamily="34" charset="0"/>
            </a:endParaRPr>
          </a:p>
          <a:p>
            <a:pPr marL="0" indent="0">
              <a:buNone/>
            </a:pPr>
            <a:endParaRPr lang="lv-LV" sz="2400" b="1" dirty="0">
              <a:latin typeface="Segoe UI Light" panose="020B0502040204020203" pitchFamily="34" charset="0"/>
              <a:cs typeface="Segoe UI Light" panose="020B0502040204020203" pitchFamily="34" charset="0"/>
            </a:endParaRPr>
          </a:p>
          <a:p>
            <a:pPr marL="0" indent="0">
              <a:buNone/>
            </a:pPr>
            <a:r>
              <a:rPr lang="lv-LV" sz="2400" i="1" dirty="0">
                <a:latin typeface="Segoe UI Light" panose="020B0502040204020203" pitchFamily="34" charset="0"/>
                <a:cs typeface="Segoe UI Light" panose="020B0502040204020203" pitchFamily="34" charset="0"/>
              </a:rPr>
              <a:t>*</a:t>
            </a:r>
            <a:r>
              <a:rPr lang="lv-LV" i="1" dirty="0">
                <a:latin typeface="Segoe UI Light" panose="020B0502040204020203" pitchFamily="34" charset="0"/>
                <a:cs typeface="Segoe UI Light" panose="020B0502040204020203" pitchFamily="34" charset="0"/>
              </a:rPr>
              <a:t>Par šī punkta piemērošanu būs gala lēmums pēc programmas grozījumu saskaņošanu ar EK</a:t>
            </a:r>
            <a:endParaRPr lang="en-GB" i="1" dirty="0">
              <a:latin typeface="Segoe UI Light" panose="020B0502040204020203" pitchFamily="34" charset="0"/>
              <a:cs typeface="Segoe UI Light" panose="020B0502040204020203" pitchFamily="34" charset="0"/>
            </a:endParaRPr>
          </a:p>
        </p:txBody>
      </p:sp>
      <p:sp>
        <p:nvSpPr>
          <p:cNvPr id="8" name="Flowchart: Terminator 7">
            <a:extLst>
              <a:ext uri="{FF2B5EF4-FFF2-40B4-BE49-F238E27FC236}">
                <a16:creationId xmlns:a16="http://schemas.microsoft.com/office/drawing/2014/main" id="{05820214-3B7A-40E8-B6D0-C98278E4AC93}"/>
              </a:ext>
            </a:extLst>
          </p:cNvPr>
          <p:cNvSpPr/>
          <p:nvPr/>
        </p:nvSpPr>
        <p:spPr>
          <a:xfrm>
            <a:off x="2254927" y="448324"/>
            <a:ext cx="6134470" cy="1162974"/>
          </a:xfrm>
          <a:prstGeom prst="flowChartTerminator">
            <a:avLst/>
          </a:prstGeom>
          <a:gradFill>
            <a:gsLst>
              <a:gs pos="1000">
                <a:schemeClr val="accent5">
                  <a:lumMod val="20000"/>
                  <a:lumOff val="80000"/>
                </a:schemeClr>
              </a:gs>
              <a:gs pos="100000">
                <a:schemeClr val="bg1">
                  <a:lumMod val="95000"/>
                  <a:alpha val="22000"/>
                </a:schemeClr>
              </a:gs>
            </a:gsLst>
            <a:lin ang="5400000" scaled="1"/>
          </a:grad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Title 3">
            <a:extLst>
              <a:ext uri="{FF2B5EF4-FFF2-40B4-BE49-F238E27FC236}">
                <a16:creationId xmlns:a16="http://schemas.microsoft.com/office/drawing/2014/main" id="{905C975C-EA92-4F8A-A1C0-9D91773FABD4}"/>
              </a:ext>
            </a:extLst>
          </p:cNvPr>
          <p:cNvSpPr txBox="1">
            <a:spLocks/>
          </p:cNvSpPr>
          <p:nvPr/>
        </p:nvSpPr>
        <p:spPr bwMode="auto">
          <a:xfrm>
            <a:off x="2452073" y="609409"/>
            <a:ext cx="5937324" cy="132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97500"/>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dirty="0">
                <a:latin typeface="Segoe UI Light" panose="020B0502040204020203" pitchFamily="34" charset="0"/>
                <a:cs typeface="Segoe UI Light" panose="020B0502040204020203" pitchFamily="34" charset="0"/>
              </a:rPr>
              <a:t>Ieguldījumi lauku saimniecībās pārejas periodā </a:t>
            </a:r>
            <a:r>
              <a:rPr lang="lv-LV" dirty="0">
                <a:solidFill>
                  <a:srgbClr val="C00000"/>
                </a:solidFill>
                <a:latin typeface="Segoe UI Light" panose="020B0502040204020203" pitchFamily="34" charset="0"/>
                <a:cs typeface="Segoe UI Light" panose="020B0502040204020203" pitchFamily="34" charset="0"/>
              </a:rPr>
              <a:t>papildus ierobežojums tehnikas iegādei</a:t>
            </a:r>
            <a:endParaRPr lang="en-GB" dirty="0">
              <a:solidFill>
                <a:srgbClr val="C00000"/>
              </a:solidFill>
              <a:latin typeface="Segoe UI Light" panose="020B0502040204020203" pitchFamily="34" charset="0"/>
              <a:cs typeface="Segoe UI Light" panose="020B0502040204020203" pitchFamily="34" charset="0"/>
            </a:endParaRPr>
          </a:p>
        </p:txBody>
      </p:sp>
      <p:pic>
        <p:nvPicPr>
          <p:cNvPr id="10" name="Graphic 9" descr="Farm scene">
            <a:extLst>
              <a:ext uri="{FF2B5EF4-FFF2-40B4-BE49-F238E27FC236}">
                <a16:creationId xmlns:a16="http://schemas.microsoft.com/office/drawing/2014/main" id="{C2BD538E-8BED-41AF-A3AC-22D0C79EE0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72254" y="4375005"/>
            <a:ext cx="1682318" cy="1682318"/>
          </a:xfrm>
          <a:prstGeom prst="rect">
            <a:avLst/>
          </a:prstGeom>
        </p:spPr>
      </p:pic>
      <p:pic>
        <p:nvPicPr>
          <p:cNvPr id="13" name="Graphic 12" descr="Tractor">
            <a:extLst>
              <a:ext uri="{FF2B5EF4-FFF2-40B4-BE49-F238E27FC236}">
                <a16:creationId xmlns:a16="http://schemas.microsoft.com/office/drawing/2014/main" id="{32F9F567-2221-4CC8-A361-24A3216908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58106" y="5059386"/>
            <a:ext cx="914400" cy="914400"/>
          </a:xfrm>
          <a:prstGeom prst="rect">
            <a:avLst/>
          </a:prstGeom>
        </p:spPr>
      </p:pic>
    </p:spTree>
    <p:extLst>
      <p:ext uri="{BB962C8B-B14F-4D97-AF65-F5344CB8AC3E}">
        <p14:creationId xmlns:p14="http://schemas.microsoft.com/office/powerpoint/2010/main" val="412019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500"/>
                                  </p:stCondLst>
                                  <p:childTnLst>
                                    <p:animMotion origin="layout" path="M 0 1.85185E-6 L 0.11962 1.85185E-6 " pathEditMode="relative" rAng="0" ptsTypes="AA">
                                      <p:cBhvr>
                                        <p:cTn id="6" dur="3000" fill="hold"/>
                                        <p:tgtEl>
                                          <p:spTgt spid="13"/>
                                        </p:tgtEl>
                                        <p:attrNameLst>
                                          <p:attrName>ppt_x</p:attrName>
                                          <p:attrName>ppt_y</p:attrName>
                                        </p:attrNameLst>
                                      </p:cBhvr>
                                      <p:rCtr x="597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Sequential Access Storage 2">
            <a:extLst>
              <a:ext uri="{FF2B5EF4-FFF2-40B4-BE49-F238E27FC236}">
                <a16:creationId xmlns:a16="http://schemas.microsoft.com/office/drawing/2014/main" id="{3A9D0007-1DA5-410F-8D84-6C9CD8C9C57F}"/>
              </a:ext>
            </a:extLst>
          </p:cNvPr>
          <p:cNvSpPr/>
          <p:nvPr/>
        </p:nvSpPr>
        <p:spPr>
          <a:xfrm>
            <a:off x="5610687" y="698871"/>
            <a:ext cx="3100527" cy="2583275"/>
          </a:xfrm>
          <a:prstGeom prst="flowChartMagneticTape">
            <a:avLst/>
          </a:prstGeom>
          <a:solidFill>
            <a:srgbClr val="FF9966"/>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itle 1">
            <a:extLst>
              <a:ext uri="{FF2B5EF4-FFF2-40B4-BE49-F238E27FC236}">
                <a16:creationId xmlns:a16="http://schemas.microsoft.com/office/drawing/2014/main" id="{CEEB9653-592B-4598-B195-722459D83222}"/>
              </a:ext>
            </a:extLst>
          </p:cNvPr>
          <p:cNvSpPr>
            <a:spLocks noGrp="1"/>
          </p:cNvSpPr>
          <p:nvPr>
            <p:ph type="title"/>
          </p:nvPr>
        </p:nvSpPr>
        <p:spPr>
          <a:xfrm>
            <a:off x="1828799" y="295007"/>
            <a:ext cx="7013359" cy="1036642"/>
          </a:xfrm>
        </p:spPr>
        <p:txBody>
          <a:bodyPr>
            <a:normAutofit/>
          </a:bodyPr>
          <a:lstStyle/>
          <a:p>
            <a:r>
              <a:rPr lang="lv-LV" sz="2800" dirty="0">
                <a:solidFill>
                  <a:srgbClr val="3E1E1F"/>
                </a:solidFill>
                <a:latin typeface="Segoe UI Light" panose="020B0502040204020203" pitchFamily="34" charset="0"/>
                <a:cs typeface="Segoe UI Light" panose="020B0502040204020203" pitchFamily="34" charset="0"/>
              </a:rPr>
              <a:t>Atbalsts </a:t>
            </a:r>
            <a:r>
              <a:rPr lang="lv-LV" sz="2800" dirty="0">
                <a:solidFill>
                  <a:srgbClr val="00B050"/>
                </a:solidFill>
                <a:latin typeface="Segoe UI Light" panose="020B0502040204020203" pitchFamily="34" charset="0"/>
                <a:cs typeface="Segoe UI Light" panose="020B0502040204020203" pitchFamily="34" charset="0"/>
              </a:rPr>
              <a:t>mazo saimniecību </a:t>
            </a:r>
            <a:r>
              <a:rPr lang="lv-LV" sz="2800" dirty="0">
                <a:solidFill>
                  <a:srgbClr val="3E1E1F"/>
                </a:solidFill>
                <a:latin typeface="Segoe UI Light" panose="020B0502040204020203" pitchFamily="34" charset="0"/>
                <a:cs typeface="Segoe UI Light" panose="020B0502040204020203" pitchFamily="34" charset="0"/>
              </a:rPr>
              <a:t>attīstībai pārejas periodā</a:t>
            </a:r>
          </a:p>
        </p:txBody>
      </p:sp>
      <p:sp>
        <p:nvSpPr>
          <p:cNvPr id="20" name="Text Box 7">
            <a:extLst>
              <a:ext uri="{FF2B5EF4-FFF2-40B4-BE49-F238E27FC236}">
                <a16:creationId xmlns:a16="http://schemas.microsoft.com/office/drawing/2014/main" id="{ECC3CF1B-7815-44CE-B2A4-189054E48ED7}"/>
              </a:ext>
            </a:extLst>
          </p:cNvPr>
          <p:cNvSpPr txBox="1">
            <a:spLocks noChangeArrowheads="1"/>
          </p:cNvSpPr>
          <p:nvPr/>
        </p:nvSpPr>
        <p:spPr bwMode="auto">
          <a:xfrm>
            <a:off x="7172254" y="6579370"/>
            <a:ext cx="1925401" cy="276999"/>
          </a:xfrm>
          <a:prstGeom prst="rect">
            <a:avLst/>
          </a:prstGeom>
          <a:noFill/>
          <a:ln w="9525">
            <a:noFill/>
            <a:miter lim="800000"/>
            <a:headEnd/>
            <a:tailEnd/>
          </a:ln>
          <a:effectLst/>
        </p:spPr>
        <p:txBody>
          <a:bodyPr wrap="square">
            <a:spAutoFit/>
          </a:bodyPr>
          <a:lstStyle/>
          <a:p>
            <a:pPr algn="r">
              <a:spcBef>
                <a:spcPct val="50000"/>
              </a:spcBef>
            </a:pPr>
            <a:r>
              <a:rPr lang="lv-LV" sz="1200" dirty="0">
                <a:solidFill>
                  <a:schemeClr val="bg1">
                    <a:lumMod val="50000"/>
                  </a:schemeClr>
                </a:solidFill>
                <a:latin typeface="Segoe UI Light" panose="020B0502040204020203" pitchFamily="34" charset="0"/>
                <a:cs typeface="Segoe UI Light" panose="020B0502040204020203" pitchFamily="34" charset="0"/>
              </a:rPr>
              <a:t>| 14</a:t>
            </a:r>
            <a:endParaRPr lang="en-US" sz="12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6" name="Title 3">
            <a:extLst>
              <a:ext uri="{FF2B5EF4-FFF2-40B4-BE49-F238E27FC236}">
                <a16:creationId xmlns:a16="http://schemas.microsoft.com/office/drawing/2014/main" id="{6928FD9E-E57F-4F63-896E-04F3983D95FF}"/>
              </a:ext>
            </a:extLst>
          </p:cNvPr>
          <p:cNvSpPr txBox="1">
            <a:spLocks/>
          </p:cNvSpPr>
          <p:nvPr/>
        </p:nvSpPr>
        <p:spPr bwMode="auto">
          <a:xfrm>
            <a:off x="5805995" y="1472094"/>
            <a:ext cx="2792027" cy="227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97500"/>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sz="1800" b="0" dirty="0">
                <a:solidFill>
                  <a:srgbClr val="C00000"/>
                </a:solidFill>
                <a:latin typeface="Segoe UI Light" panose="020B0502040204020203" pitchFamily="34" charset="0"/>
                <a:cs typeface="Segoe UI Light" panose="020B0502040204020203" pitchFamily="34" charset="0"/>
              </a:rPr>
              <a:t>Vienreizējs maksājums par </a:t>
            </a:r>
          </a:p>
          <a:p>
            <a:pPr algn="ctr"/>
            <a:r>
              <a:rPr lang="lv-LV" sz="1800" b="0" dirty="0">
                <a:solidFill>
                  <a:srgbClr val="C00000"/>
                </a:solidFill>
                <a:latin typeface="Segoe UI Light" panose="020B0502040204020203" pitchFamily="34" charset="0"/>
                <a:cs typeface="Segoe UI Light" panose="020B0502040204020203" pitchFamily="34" charset="0"/>
              </a:rPr>
              <a:t>biznesa plāna realizāciju maziem lauksaimniekiem (</a:t>
            </a:r>
            <a:r>
              <a:rPr lang="lv-LV" sz="1800" b="0" i="1" dirty="0">
                <a:solidFill>
                  <a:srgbClr val="C00000"/>
                </a:solidFill>
                <a:latin typeface="Segoe UI Light" panose="020B0502040204020203" pitchFamily="34" charset="0"/>
                <a:cs typeface="Segoe UI Light" panose="020B0502040204020203" pitchFamily="34" charset="0"/>
              </a:rPr>
              <a:t>lump sum</a:t>
            </a:r>
            <a:r>
              <a:rPr lang="lv-LV" sz="1800" b="0" dirty="0">
                <a:solidFill>
                  <a:srgbClr val="C00000"/>
                </a:solidFill>
                <a:latin typeface="Segoe UI Light" panose="020B0502040204020203" pitchFamily="34" charset="0"/>
                <a:cs typeface="Segoe UI Light" panose="020B0502040204020203" pitchFamily="34" charset="0"/>
              </a:rPr>
              <a:t>)  - 15 milj.EUR ERI finansējums</a:t>
            </a:r>
          </a:p>
        </p:txBody>
      </p:sp>
      <p:pic>
        <p:nvPicPr>
          <p:cNvPr id="5" name="Graphic 4" descr="Coins">
            <a:extLst>
              <a:ext uri="{FF2B5EF4-FFF2-40B4-BE49-F238E27FC236}">
                <a16:creationId xmlns:a16="http://schemas.microsoft.com/office/drawing/2014/main" id="{483C447F-E483-4964-9ED6-141A684256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33606" y="831111"/>
            <a:ext cx="744675" cy="744675"/>
          </a:xfrm>
          <a:prstGeom prst="rect">
            <a:avLst/>
          </a:prstGeom>
        </p:spPr>
      </p:pic>
      <p:sp>
        <p:nvSpPr>
          <p:cNvPr id="10" name="Taisnstūris ar noapaļotiem stūriem 8">
            <a:extLst>
              <a:ext uri="{FF2B5EF4-FFF2-40B4-BE49-F238E27FC236}">
                <a16:creationId xmlns:a16="http://schemas.microsoft.com/office/drawing/2014/main" id="{CD750A77-A50B-4AA7-8471-3707EFADA930}"/>
              </a:ext>
            </a:extLst>
          </p:cNvPr>
          <p:cNvSpPr/>
          <p:nvPr/>
        </p:nvSpPr>
        <p:spPr>
          <a:xfrm>
            <a:off x="1345516" y="1341034"/>
            <a:ext cx="3687859" cy="2025672"/>
          </a:xfrm>
          <a:prstGeom prst="roundRect">
            <a:avLst/>
          </a:prstGeom>
          <a:solidFill>
            <a:schemeClr val="bg1"/>
          </a:solidFill>
          <a:ln>
            <a:solidFill>
              <a:srgbClr val="FF9966"/>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lv-LV" b="1" dirty="0">
                <a:solidFill>
                  <a:srgbClr val="3E1E1F"/>
                </a:solidFill>
                <a:latin typeface="Segoe UI Light" panose="020B0502040204020203" pitchFamily="34" charset="0"/>
                <a:cs typeface="Segoe UI Light" panose="020B0502040204020203" pitchFamily="34" charset="0"/>
              </a:rPr>
              <a:t>Atbalsts </a:t>
            </a:r>
          </a:p>
          <a:p>
            <a:pPr algn="ctr"/>
            <a:r>
              <a:rPr lang="lv-LV" b="1" dirty="0">
                <a:solidFill>
                  <a:srgbClr val="FF0000"/>
                </a:solidFill>
                <a:latin typeface="Segoe UI Light" panose="020B0502040204020203" pitchFamily="34" charset="0"/>
                <a:cs typeface="Segoe UI Light" panose="020B0502040204020203" pitchFamily="34" charset="0"/>
              </a:rPr>
              <a:t>15 000 EUR</a:t>
            </a:r>
          </a:p>
          <a:p>
            <a:pPr algn="ctr"/>
            <a:r>
              <a:rPr lang="lv-LV" b="1" i="1" u="sng" dirty="0">
                <a:solidFill>
                  <a:srgbClr val="3E1E1F"/>
                </a:solidFill>
                <a:latin typeface="Segoe UI Light" panose="020B0502040204020203" pitchFamily="34" charset="0"/>
                <a:cs typeface="Segoe UI Light" panose="020B0502040204020203" pitchFamily="34" charset="0"/>
              </a:rPr>
              <a:t>Mazie attīstās</a:t>
            </a:r>
          </a:p>
          <a:p>
            <a:pPr algn="ctr"/>
            <a:r>
              <a:rPr lang="lv-LV" sz="1400" i="1" dirty="0">
                <a:solidFill>
                  <a:srgbClr val="3E1E1F"/>
                </a:solidFill>
                <a:latin typeface="Segoe UI Light" panose="020B0502040204020203" pitchFamily="34" charset="0"/>
                <a:cs typeface="Segoe UI Light" panose="020B0502040204020203" pitchFamily="34" charset="0"/>
              </a:rPr>
              <a:t>(Iespējamais pretendentu sk.: 1000)</a:t>
            </a:r>
          </a:p>
          <a:p>
            <a:pPr algn="ctr"/>
            <a:r>
              <a:rPr lang="lv-LV" b="1" i="1" u="sng" dirty="0">
                <a:solidFill>
                  <a:srgbClr val="3E1E1F"/>
                </a:solidFill>
                <a:latin typeface="Segoe UI Light" panose="020B0502040204020203" pitchFamily="34" charset="0"/>
                <a:cs typeface="Segoe UI Light" panose="020B0502040204020203" pitchFamily="34" charset="0"/>
              </a:rPr>
              <a:t>Atbalsts divos maksājumos</a:t>
            </a:r>
          </a:p>
          <a:p>
            <a:pPr marL="357188"/>
            <a:r>
              <a:rPr lang="lv-LV" sz="1600" dirty="0">
                <a:solidFill>
                  <a:srgbClr val="3E1E1F"/>
                </a:solidFill>
                <a:latin typeface="Segoe UI Light" panose="020B0502040204020203" pitchFamily="34" charset="0"/>
                <a:cs typeface="Segoe UI Light" panose="020B0502040204020203" pitchFamily="34" charset="0"/>
              </a:rPr>
              <a:t>1) pirms 80% </a:t>
            </a:r>
          </a:p>
          <a:p>
            <a:pPr marL="357188"/>
            <a:r>
              <a:rPr lang="lv-LV" sz="1600" dirty="0">
                <a:solidFill>
                  <a:srgbClr val="3E1E1F"/>
                </a:solidFill>
                <a:latin typeface="Segoe UI Light" panose="020B0502040204020203" pitchFamily="34" charset="0"/>
                <a:cs typeface="Segoe UI Light" panose="020B0502040204020203" pitchFamily="34" charset="0"/>
              </a:rPr>
              <a:t>2) pēc plāna realizācijas 20%</a:t>
            </a:r>
            <a:endParaRPr lang="lv-LV" sz="1072" b="1" dirty="0">
              <a:solidFill>
                <a:srgbClr val="3E1E1F"/>
              </a:solidFill>
              <a:latin typeface="Segoe UI Light" panose="020B0502040204020203" pitchFamily="34" charset="0"/>
              <a:cs typeface="Segoe UI Light" panose="020B0502040204020203" pitchFamily="34" charset="0"/>
            </a:endParaRPr>
          </a:p>
        </p:txBody>
      </p:sp>
      <p:sp>
        <p:nvSpPr>
          <p:cNvPr id="14" name="TextBox 13">
            <a:extLst>
              <a:ext uri="{FF2B5EF4-FFF2-40B4-BE49-F238E27FC236}">
                <a16:creationId xmlns:a16="http://schemas.microsoft.com/office/drawing/2014/main" id="{817A6EF8-CD6E-4688-9BB4-DF369C50CD6D}"/>
              </a:ext>
            </a:extLst>
          </p:cNvPr>
          <p:cNvSpPr txBox="1"/>
          <p:nvPr/>
        </p:nvSpPr>
        <p:spPr>
          <a:xfrm>
            <a:off x="46345" y="3429000"/>
            <a:ext cx="3358727" cy="1815882"/>
          </a:xfrm>
          <a:prstGeom prst="rect">
            <a:avLst/>
          </a:prstGeom>
          <a:noFill/>
          <a:ln w="28575">
            <a:solidFill>
              <a:srgbClr val="FF9966"/>
            </a:solidFill>
            <a:prstDash val="dash"/>
          </a:ln>
        </p:spPr>
        <p:txBody>
          <a:bodyPr wrap="square" rtlCol="0">
            <a:spAutoFit/>
          </a:bodyPr>
          <a:lstStyle/>
          <a:p>
            <a:r>
              <a:rPr lang="lv-LV" sz="1600" b="1" u="sng" dirty="0">
                <a:solidFill>
                  <a:srgbClr val="3E1E1F"/>
                </a:solidFill>
                <a:latin typeface="Segoe UI Light" panose="020B0502040204020203" pitchFamily="34" charset="0"/>
                <a:cs typeface="Segoe UI Light" panose="020B0502040204020203" pitchFamily="34" charset="0"/>
              </a:rPr>
              <a:t>Prioritāte</a:t>
            </a:r>
          </a:p>
          <a:p>
            <a:pPr lvl="0"/>
            <a:r>
              <a:rPr lang="lv-LV" sz="1600" dirty="0">
                <a:solidFill>
                  <a:srgbClr val="3E1E1F"/>
                </a:solidFill>
                <a:latin typeface="Segoe UI Light" panose="020B0502040204020203" pitchFamily="34" charset="0"/>
                <a:cs typeface="Segoe UI Light" panose="020B0502040204020203" pitchFamily="34" charset="0"/>
              </a:rPr>
              <a:t>Augļkopība, lopkopība, dārzeņkopība</a:t>
            </a:r>
          </a:p>
          <a:p>
            <a:pPr lvl="0"/>
            <a:r>
              <a:rPr lang="lv-LV" sz="1600" dirty="0">
                <a:solidFill>
                  <a:srgbClr val="3E1E1F"/>
                </a:solidFill>
                <a:latin typeface="Segoe UI Light" panose="020B0502040204020203" pitchFamily="34" charset="0"/>
                <a:cs typeface="Segoe UI Light" panose="020B0502040204020203" pitchFamily="34" charset="0"/>
              </a:rPr>
              <a:t>Teritorijas attīstības indekss</a:t>
            </a:r>
          </a:p>
          <a:p>
            <a:r>
              <a:rPr lang="lv-LV" sz="1600" dirty="0">
                <a:solidFill>
                  <a:srgbClr val="3E1E1F"/>
                </a:solidFill>
                <a:latin typeface="Segoe UI Light" panose="020B0502040204020203" pitchFamily="34" charset="0"/>
                <a:cs typeface="Segoe UI Light" panose="020B0502040204020203" pitchFamily="34" charset="0"/>
              </a:rPr>
              <a:t>Saimniecības dalība kooperatīvā</a:t>
            </a:r>
          </a:p>
          <a:p>
            <a:r>
              <a:rPr lang="lv-LV" sz="1600" dirty="0">
                <a:solidFill>
                  <a:srgbClr val="3E1E1F"/>
                </a:solidFill>
                <a:latin typeface="Segoe UI Light" panose="020B0502040204020203" pitchFamily="34" charset="0"/>
                <a:cs typeface="Segoe UI Light" panose="020B0502040204020203" pitchFamily="34" charset="0"/>
              </a:rPr>
              <a:t>Saimniecības kopējais apgrozījums</a:t>
            </a:r>
          </a:p>
          <a:p>
            <a:pPr lvl="0"/>
            <a:endParaRPr lang="lv-LV" sz="1600" dirty="0">
              <a:latin typeface="Segoe UI Light" panose="020B0502040204020203" pitchFamily="34" charset="0"/>
              <a:cs typeface="Segoe UI Light" panose="020B0502040204020203" pitchFamily="34" charset="0"/>
            </a:endParaRPr>
          </a:p>
        </p:txBody>
      </p:sp>
      <p:sp>
        <p:nvSpPr>
          <p:cNvPr id="15" name="Flowchart: Terminator 14">
            <a:extLst>
              <a:ext uri="{FF2B5EF4-FFF2-40B4-BE49-F238E27FC236}">
                <a16:creationId xmlns:a16="http://schemas.microsoft.com/office/drawing/2014/main" id="{4DBE8493-F153-413F-8CEA-E909F368AE33}"/>
              </a:ext>
            </a:extLst>
          </p:cNvPr>
          <p:cNvSpPr/>
          <p:nvPr/>
        </p:nvSpPr>
        <p:spPr>
          <a:xfrm>
            <a:off x="3445174" y="3498326"/>
            <a:ext cx="5658029" cy="1001728"/>
          </a:xfrm>
          <a:prstGeom prst="flowChartTerminator">
            <a:avLst/>
          </a:prstGeom>
          <a:gradFill>
            <a:gsLst>
              <a:gs pos="1000">
                <a:schemeClr val="accent5">
                  <a:lumMod val="20000"/>
                  <a:lumOff val="80000"/>
                </a:schemeClr>
              </a:gs>
              <a:gs pos="100000">
                <a:schemeClr val="bg1">
                  <a:lumMod val="95000"/>
                  <a:alpha val="22000"/>
                </a:schemeClr>
              </a:gs>
            </a:gsLst>
            <a:lin ang="5400000" scaled="1"/>
          </a:grad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u="sng" dirty="0">
                <a:solidFill>
                  <a:schemeClr val="accent5">
                    <a:lumMod val="75000"/>
                  </a:schemeClr>
                </a:solidFill>
                <a:latin typeface="Segoe UI Light" panose="020B0502040204020203" pitchFamily="34" charset="0"/>
                <a:cs typeface="Segoe UI Light" panose="020B0502040204020203" pitchFamily="34" charset="0"/>
              </a:rPr>
              <a:t>Atbalsta pretendents</a:t>
            </a:r>
            <a:endParaRPr lang="lv-LV" sz="1600" b="1" dirty="0">
              <a:solidFill>
                <a:schemeClr val="accent5">
                  <a:lumMod val="75000"/>
                </a:schemeClr>
              </a:solidFill>
              <a:latin typeface="Segoe UI Light" panose="020B0502040204020203" pitchFamily="34" charset="0"/>
              <a:cs typeface="Segoe UI Light" panose="020B0502040204020203" pitchFamily="34" charset="0"/>
            </a:endParaRPr>
          </a:p>
          <a:p>
            <a:r>
              <a:rPr lang="lv-LV" sz="1600" dirty="0">
                <a:solidFill>
                  <a:schemeClr val="accent5">
                    <a:lumMod val="75000"/>
                  </a:schemeClr>
                </a:solidFill>
                <a:latin typeface="Segoe UI Light" panose="020B0502040204020203" pitchFamily="34" charset="0"/>
                <a:cs typeface="Segoe UI Light" panose="020B0502040204020203" pitchFamily="34" charset="0"/>
              </a:rPr>
              <a:t>SI/apgrozījums: 2 000 - 15 000 EUR</a:t>
            </a:r>
          </a:p>
          <a:p>
            <a:pPr marL="285750" indent="-285750">
              <a:buFont typeface="Wingdings" panose="05000000000000000000" pitchFamily="2" charset="2"/>
              <a:buChar char="ü"/>
            </a:pPr>
            <a:r>
              <a:rPr lang="lv-LV" sz="1600" dirty="0">
                <a:solidFill>
                  <a:schemeClr val="accent5">
                    <a:lumMod val="75000"/>
                  </a:schemeClr>
                </a:solidFill>
                <a:latin typeface="Segoe UI Light" panose="020B0502040204020203" pitchFamily="34" charset="0"/>
                <a:cs typeface="Segoe UI Light" panose="020B0502040204020203" pitchFamily="34" charset="0"/>
              </a:rPr>
              <a:t>Zeme: līdz 50 ha</a:t>
            </a:r>
          </a:p>
          <a:p>
            <a:pPr marL="285750" indent="-285750">
              <a:buFont typeface="Wingdings" panose="05000000000000000000" pitchFamily="2" charset="2"/>
              <a:buChar char="ü"/>
            </a:pPr>
            <a:r>
              <a:rPr lang="lv-LV" sz="1600" dirty="0">
                <a:solidFill>
                  <a:schemeClr val="accent5">
                    <a:lumMod val="75000"/>
                  </a:schemeClr>
                </a:solidFill>
                <a:latin typeface="Segoe UI Light" panose="020B0502040204020203" pitchFamily="34" charset="0"/>
                <a:cs typeface="Segoe UI Light" panose="020B0502040204020203" pitchFamily="34" charset="0"/>
              </a:rPr>
              <a:t>Lauksaimnieciskā izglītība: 160 stundas</a:t>
            </a:r>
          </a:p>
        </p:txBody>
      </p:sp>
      <p:sp>
        <p:nvSpPr>
          <p:cNvPr id="16" name="Flowchart: Terminator 15">
            <a:extLst>
              <a:ext uri="{FF2B5EF4-FFF2-40B4-BE49-F238E27FC236}">
                <a16:creationId xmlns:a16="http://schemas.microsoft.com/office/drawing/2014/main" id="{C3D78692-BB1D-40AB-9210-32AF52A9303C}"/>
              </a:ext>
            </a:extLst>
          </p:cNvPr>
          <p:cNvSpPr/>
          <p:nvPr/>
        </p:nvSpPr>
        <p:spPr>
          <a:xfrm>
            <a:off x="3027284" y="4584614"/>
            <a:ext cx="5557423" cy="1012729"/>
          </a:xfrm>
          <a:prstGeom prst="flowChartTerminator">
            <a:avLst/>
          </a:prstGeom>
          <a:gradFill>
            <a:gsLst>
              <a:gs pos="1000">
                <a:schemeClr val="accent5">
                  <a:lumMod val="20000"/>
                  <a:lumOff val="80000"/>
                </a:schemeClr>
              </a:gs>
              <a:gs pos="100000">
                <a:schemeClr val="bg1">
                  <a:lumMod val="95000"/>
                  <a:alpha val="22000"/>
                </a:schemeClr>
              </a:gs>
            </a:gsLst>
            <a:lin ang="5400000" scaled="1"/>
          </a:grad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u="sng" dirty="0">
                <a:solidFill>
                  <a:schemeClr val="accent5">
                    <a:lumMod val="75000"/>
                  </a:schemeClr>
                </a:solidFill>
                <a:latin typeface="Segoe UI Light" panose="020B0502040204020203" pitchFamily="34" charset="0"/>
                <a:cs typeface="Segoe UI Light" panose="020B0502040204020203" pitchFamily="34" charset="0"/>
              </a:rPr>
              <a:t>Atbalsta saņemšanas nosacījumi</a:t>
            </a:r>
            <a:endParaRPr lang="lv-LV" sz="1600" b="1" dirty="0">
              <a:solidFill>
                <a:schemeClr val="accent5">
                  <a:lumMod val="75000"/>
                </a:schemeClr>
              </a:solidFill>
              <a:latin typeface="Segoe UI Light" panose="020B0502040204020203" pitchFamily="34" charset="0"/>
              <a:cs typeface="Segoe UI Light" panose="020B0502040204020203" pitchFamily="34" charset="0"/>
            </a:endParaRPr>
          </a:p>
          <a:p>
            <a:r>
              <a:rPr lang="lv-LV" sz="1600" dirty="0">
                <a:solidFill>
                  <a:schemeClr val="accent5">
                    <a:lumMod val="75000"/>
                  </a:schemeClr>
                </a:solidFill>
                <a:latin typeface="Segoe UI Light" panose="020B0502040204020203" pitchFamily="34" charset="0"/>
                <a:cs typeface="Segoe UI Light" panose="020B0502040204020203" pitchFamily="34" charset="0"/>
              </a:rPr>
              <a:t>Darījumdarbības plāns + konsultants:</a:t>
            </a:r>
          </a:p>
          <a:p>
            <a:pPr marL="285750" indent="-285750">
              <a:buFont typeface="Wingdings" panose="05000000000000000000" pitchFamily="2" charset="2"/>
              <a:buChar char="ü"/>
            </a:pPr>
            <a:r>
              <a:rPr lang="lv-LV" sz="1600" dirty="0">
                <a:solidFill>
                  <a:schemeClr val="accent5">
                    <a:lumMod val="75000"/>
                  </a:schemeClr>
                </a:solidFill>
                <a:latin typeface="Segoe UI Light" panose="020B0502040204020203" pitchFamily="34" charset="0"/>
                <a:cs typeface="Segoe UI Light" panose="020B0502040204020203" pitchFamily="34" charset="0"/>
              </a:rPr>
              <a:t>2-4 gadi</a:t>
            </a:r>
          </a:p>
          <a:p>
            <a:pPr marL="285750" indent="-285750">
              <a:buFont typeface="Wingdings" panose="05000000000000000000" pitchFamily="2" charset="2"/>
              <a:buChar char="ü"/>
            </a:pPr>
            <a:r>
              <a:rPr lang="lv-LV" sz="1600" dirty="0">
                <a:solidFill>
                  <a:schemeClr val="accent5">
                    <a:lumMod val="75000"/>
                  </a:schemeClr>
                </a:solidFill>
                <a:latin typeface="Segoe UI Light" panose="020B0502040204020203" pitchFamily="34" charset="0"/>
                <a:cs typeface="Segoe UI Light" panose="020B0502040204020203" pitchFamily="34" charset="0"/>
              </a:rPr>
              <a:t>konkrētu rādītāju sasniegšana</a:t>
            </a:r>
          </a:p>
        </p:txBody>
      </p:sp>
      <p:sp>
        <p:nvSpPr>
          <p:cNvPr id="17" name="Flowchart: Terminator 16">
            <a:extLst>
              <a:ext uri="{FF2B5EF4-FFF2-40B4-BE49-F238E27FC236}">
                <a16:creationId xmlns:a16="http://schemas.microsoft.com/office/drawing/2014/main" id="{1D15C7EB-41C6-42FB-AD0B-69F6EE96125B}"/>
              </a:ext>
            </a:extLst>
          </p:cNvPr>
          <p:cNvSpPr/>
          <p:nvPr/>
        </p:nvSpPr>
        <p:spPr>
          <a:xfrm>
            <a:off x="2010792" y="5676494"/>
            <a:ext cx="5667489" cy="1012728"/>
          </a:xfrm>
          <a:prstGeom prst="flowChartTerminator">
            <a:avLst/>
          </a:prstGeom>
          <a:gradFill>
            <a:gsLst>
              <a:gs pos="1000">
                <a:schemeClr val="accent5">
                  <a:lumMod val="20000"/>
                  <a:lumOff val="80000"/>
                </a:schemeClr>
              </a:gs>
              <a:gs pos="100000">
                <a:schemeClr val="bg1">
                  <a:lumMod val="95000"/>
                  <a:alpha val="22000"/>
                </a:schemeClr>
              </a:gs>
            </a:gsLst>
            <a:lin ang="5400000" scaled="1"/>
          </a:grad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u="sng" dirty="0">
                <a:solidFill>
                  <a:schemeClr val="accent5">
                    <a:lumMod val="75000"/>
                  </a:schemeClr>
                </a:solidFill>
                <a:latin typeface="Segoe UI Light" panose="020B0502040204020203" pitchFamily="34" charset="0"/>
                <a:cs typeface="Segoe UI Light" panose="020B0502040204020203" pitchFamily="34" charset="0"/>
              </a:rPr>
              <a:t>Atbalstāmās aktivitātes</a:t>
            </a:r>
          </a:p>
          <a:p>
            <a:r>
              <a:rPr lang="lv-LV" sz="1600" dirty="0">
                <a:solidFill>
                  <a:schemeClr val="accent5">
                    <a:lumMod val="75000"/>
                  </a:schemeClr>
                </a:solidFill>
                <a:latin typeface="Segoe UI Light" panose="020B0502040204020203" pitchFamily="34" charset="0"/>
                <a:cs typeface="Segoe UI Light" panose="020B0502040204020203" pitchFamily="34" charset="0"/>
              </a:rPr>
              <a:t>Dzīvu dzīvnieku iegāde</a:t>
            </a:r>
          </a:p>
          <a:p>
            <a:r>
              <a:rPr lang="lv-LV" sz="1600" dirty="0">
                <a:solidFill>
                  <a:schemeClr val="accent5">
                    <a:lumMod val="75000"/>
                  </a:schemeClr>
                </a:solidFill>
                <a:latin typeface="Segoe UI Light" panose="020B0502040204020203" pitchFamily="34" charset="0"/>
                <a:cs typeface="Segoe UI Light" panose="020B0502040204020203" pitchFamily="34" charset="0"/>
              </a:rPr>
              <a:t>Stādu iegāde</a:t>
            </a:r>
          </a:p>
          <a:p>
            <a:r>
              <a:rPr lang="lv-LV" sz="1600" dirty="0">
                <a:solidFill>
                  <a:schemeClr val="accent5">
                    <a:lumMod val="75000"/>
                  </a:schemeClr>
                </a:solidFill>
                <a:latin typeface="Segoe UI Light" panose="020B0502040204020203" pitchFamily="34" charset="0"/>
                <a:cs typeface="Segoe UI Light" panose="020B0502040204020203" pitchFamily="34" charset="0"/>
              </a:rPr>
              <a:t>Jaunas, lietotas tehnika iegāde u.c.</a:t>
            </a:r>
          </a:p>
        </p:txBody>
      </p:sp>
    </p:spTree>
    <p:extLst>
      <p:ext uri="{BB962C8B-B14F-4D97-AF65-F5344CB8AC3E}">
        <p14:creationId xmlns:p14="http://schemas.microsoft.com/office/powerpoint/2010/main" val="3783124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Sequential Access Storage 2">
            <a:extLst>
              <a:ext uri="{FF2B5EF4-FFF2-40B4-BE49-F238E27FC236}">
                <a16:creationId xmlns:a16="http://schemas.microsoft.com/office/drawing/2014/main" id="{3A9D0007-1DA5-410F-8D84-6C9CD8C9C57F}"/>
              </a:ext>
            </a:extLst>
          </p:cNvPr>
          <p:cNvSpPr/>
          <p:nvPr/>
        </p:nvSpPr>
        <p:spPr>
          <a:xfrm>
            <a:off x="5853392" y="792700"/>
            <a:ext cx="3100527" cy="2583275"/>
          </a:xfrm>
          <a:prstGeom prst="flowChartMagneticTape">
            <a:avLst/>
          </a:prstGeom>
          <a:solidFill>
            <a:srgbClr val="FF9966"/>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itle 1">
            <a:extLst>
              <a:ext uri="{FF2B5EF4-FFF2-40B4-BE49-F238E27FC236}">
                <a16:creationId xmlns:a16="http://schemas.microsoft.com/office/drawing/2014/main" id="{CEEB9653-592B-4598-B195-722459D83222}"/>
              </a:ext>
            </a:extLst>
          </p:cNvPr>
          <p:cNvSpPr>
            <a:spLocks noGrp="1"/>
          </p:cNvSpPr>
          <p:nvPr>
            <p:ph type="title"/>
          </p:nvPr>
        </p:nvSpPr>
        <p:spPr>
          <a:xfrm>
            <a:off x="1828799" y="295007"/>
            <a:ext cx="7013359" cy="1036642"/>
          </a:xfrm>
        </p:spPr>
        <p:txBody>
          <a:bodyPr>
            <a:normAutofit/>
          </a:bodyPr>
          <a:lstStyle/>
          <a:p>
            <a:r>
              <a:rPr lang="lv-LV" sz="2800" dirty="0">
                <a:solidFill>
                  <a:srgbClr val="3E1E1F"/>
                </a:solidFill>
                <a:latin typeface="Segoe UI Light" panose="020B0502040204020203" pitchFamily="34" charset="0"/>
                <a:cs typeface="Segoe UI Light" panose="020B0502040204020203" pitchFamily="34" charset="0"/>
              </a:rPr>
              <a:t>Finanšu instruments </a:t>
            </a:r>
            <a:r>
              <a:rPr lang="lv-LV" sz="2800" dirty="0">
                <a:solidFill>
                  <a:srgbClr val="00B050"/>
                </a:solidFill>
                <a:latin typeface="Segoe UI Light" panose="020B0502040204020203" pitchFamily="34" charset="0"/>
                <a:cs typeface="Segoe UI Light" panose="020B0502040204020203" pitchFamily="34" charset="0"/>
              </a:rPr>
              <a:t>maziem/vidējiem </a:t>
            </a:r>
            <a:r>
              <a:rPr lang="lv-LV" sz="2800" dirty="0">
                <a:solidFill>
                  <a:srgbClr val="3E1E1F"/>
                </a:solidFill>
                <a:latin typeface="Segoe UI Light" panose="020B0502040204020203" pitchFamily="34" charset="0"/>
                <a:cs typeface="Segoe UI Light" panose="020B0502040204020203" pitchFamily="34" charset="0"/>
              </a:rPr>
              <a:t>lauksaimniekiem - 20 milj. EUR </a:t>
            </a:r>
          </a:p>
        </p:txBody>
      </p:sp>
      <p:sp>
        <p:nvSpPr>
          <p:cNvPr id="20" name="Text Box 7">
            <a:extLst>
              <a:ext uri="{FF2B5EF4-FFF2-40B4-BE49-F238E27FC236}">
                <a16:creationId xmlns:a16="http://schemas.microsoft.com/office/drawing/2014/main" id="{ECC3CF1B-7815-44CE-B2A4-189054E48ED7}"/>
              </a:ext>
            </a:extLst>
          </p:cNvPr>
          <p:cNvSpPr txBox="1">
            <a:spLocks noChangeArrowheads="1"/>
          </p:cNvSpPr>
          <p:nvPr/>
        </p:nvSpPr>
        <p:spPr bwMode="auto">
          <a:xfrm>
            <a:off x="7172254" y="6579370"/>
            <a:ext cx="1925401" cy="276999"/>
          </a:xfrm>
          <a:prstGeom prst="rect">
            <a:avLst/>
          </a:prstGeom>
          <a:noFill/>
          <a:ln w="9525">
            <a:noFill/>
            <a:miter lim="800000"/>
            <a:headEnd/>
            <a:tailEnd/>
          </a:ln>
          <a:effectLst/>
        </p:spPr>
        <p:txBody>
          <a:bodyPr wrap="square">
            <a:spAutoFit/>
          </a:bodyPr>
          <a:lstStyle/>
          <a:p>
            <a:pPr algn="r">
              <a:spcBef>
                <a:spcPct val="50000"/>
              </a:spcBef>
            </a:pPr>
            <a:r>
              <a:rPr lang="lv-LV" sz="1200" dirty="0">
                <a:solidFill>
                  <a:schemeClr val="bg1">
                    <a:lumMod val="50000"/>
                  </a:schemeClr>
                </a:solidFill>
                <a:latin typeface="Segoe UI Light" panose="020B0502040204020203" pitchFamily="34" charset="0"/>
                <a:cs typeface="Segoe UI Light" panose="020B0502040204020203" pitchFamily="34" charset="0"/>
              </a:rPr>
              <a:t>| 15</a:t>
            </a:r>
            <a:endParaRPr lang="en-US" sz="12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6" name="Title 3">
            <a:extLst>
              <a:ext uri="{FF2B5EF4-FFF2-40B4-BE49-F238E27FC236}">
                <a16:creationId xmlns:a16="http://schemas.microsoft.com/office/drawing/2014/main" id="{6928FD9E-E57F-4F63-896E-04F3983D95FF}"/>
              </a:ext>
            </a:extLst>
          </p:cNvPr>
          <p:cNvSpPr txBox="1">
            <a:spLocks/>
          </p:cNvSpPr>
          <p:nvPr/>
        </p:nvSpPr>
        <p:spPr bwMode="auto">
          <a:xfrm>
            <a:off x="5983970" y="1508049"/>
            <a:ext cx="2792027" cy="227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97500"/>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sz="1800" b="0" dirty="0">
                <a:solidFill>
                  <a:srgbClr val="C00000"/>
                </a:solidFill>
                <a:latin typeface="Segoe UI Light" panose="020B0502040204020203" pitchFamily="34" charset="0"/>
                <a:cs typeface="Segoe UI Light" panose="020B0502040204020203" pitchFamily="34" charset="0"/>
              </a:rPr>
              <a:t>Turpina ALTUM programmu «Mazie aizdevumi lauku teritorijās» </a:t>
            </a:r>
          </a:p>
          <a:p>
            <a:pPr algn="ctr"/>
            <a:r>
              <a:rPr lang="lv-LV" sz="1800" b="0" dirty="0">
                <a:solidFill>
                  <a:srgbClr val="C00000"/>
                </a:solidFill>
                <a:latin typeface="Segoe UI Light" panose="020B0502040204020203" pitchFamily="34" charset="0"/>
                <a:cs typeface="Segoe UI Light" panose="020B0502040204020203" pitchFamily="34" charset="0"/>
              </a:rPr>
              <a:t>maziem/vidējiem lauksaimniekiem lauku teritorijās</a:t>
            </a:r>
          </a:p>
        </p:txBody>
      </p:sp>
      <p:pic>
        <p:nvPicPr>
          <p:cNvPr id="5" name="Graphic 4" descr="Coins">
            <a:extLst>
              <a:ext uri="{FF2B5EF4-FFF2-40B4-BE49-F238E27FC236}">
                <a16:creationId xmlns:a16="http://schemas.microsoft.com/office/drawing/2014/main" id="{483C447F-E483-4964-9ED6-141A684256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76311" y="924940"/>
            <a:ext cx="744675" cy="744675"/>
          </a:xfrm>
          <a:prstGeom prst="rect">
            <a:avLst/>
          </a:prstGeom>
        </p:spPr>
      </p:pic>
      <p:sp>
        <p:nvSpPr>
          <p:cNvPr id="15" name="Flowchart: Terminator 14">
            <a:extLst>
              <a:ext uri="{FF2B5EF4-FFF2-40B4-BE49-F238E27FC236}">
                <a16:creationId xmlns:a16="http://schemas.microsoft.com/office/drawing/2014/main" id="{4DBE8493-F153-413F-8CEA-E909F368AE33}"/>
              </a:ext>
            </a:extLst>
          </p:cNvPr>
          <p:cNvSpPr/>
          <p:nvPr/>
        </p:nvSpPr>
        <p:spPr>
          <a:xfrm>
            <a:off x="645186" y="3502257"/>
            <a:ext cx="4377116" cy="1057829"/>
          </a:xfrm>
          <a:prstGeom prst="flowChartTerminator">
            <a:avLst/>
          </a:prstGeom>
          <a:gradFill>
            <a:gsLst>
              <a:gs pos="1000">
                <a:schemeClr val="accent5">
                  <a:lumMod val="20000"/>
                  <a:lumOff val="80000"/>
                </a:schemeClr>
              </a:gs>
              <a:gs pos="100000">
                <a:schemeClr val="bg1">
                  <a:lumMod val="95000"/>
                  <a:alpha val="22000"/>
                </a:schemeClr>
              </a:gs>
            </a:gsLst>
            <a:lin ang="5400000" scaled="1"/>
          </a:grad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u="sng" dirty="0">
                <a:solidFill>
                  <a:schemeClr val="accent5">
                    <a:lumMod val="75000"/>
                  </a:schemeClr>
                </a:solidFill>
                <a:latin typeface="Segoe UI Light" panose="020B0502040204020203" pitchFamily="34" charset="0"/>
                <a:cs typeface="Segoe UI Light" panose="020B0502040204020203" pitchFamily="34" charset="0"/>
              </a:rPr>
              <a:t>Atbalsta pretendents</a:t>
            </a:r>
          </a:p>
          <a:p>
            <a:pPr algn="ctr"/>
            <a:r>
              <a:rPr lang="lv-LV" sz="1600" dirty="0">
                <a:solidFill>
                  <a:schemeClr val="accent5">
                    <a:lumMod val="75000"/>
                  </a:schemeClr>
                </a:solidFill>
                <a:latin typeface="Segoe UI Light" panose="020B0502040204020203" pitchFamily="34" charset="0"/>
                <a:cs typeface="Segoe UI Light" panose="020B0502040204020203" pitchFamily="34" charset="0"/>
              </a:rPr>
              <a:t>Lauksaimniecības un lauku saimnieciskās darbības veicēji– juridiskas vai fiziskas personas - </a:t>
            </a:r>
            <a:r>
              <a:rPr lang="lv-LV" sz="1600" b="1" dirty="0">
                <a:solidFill>
                  <a:srgbClr val="00B050"/>
                </a:solidFill>
                <a:latin typeface="Segoe UI Light" panose="020B0502040204020203" pitchFamily="34" charset="0"/>
                <a:cs typeface="Segoe UI Light" panose="020B0502040204020203" pitchFamily="34" charset="0"/>
              </a:rPr>
              <a:t>ar apgrozījumu līdz 100 000 EUR</a:t>
            </a:r>
          </a:p>
        </p:txBody>
      </p:sp>
      <p:sp>
        <p:nvSpPr>
          <p:cNvPr id="16" name="Flowchart: Terminator 15">
            <a:extLst>
              <a:ext uri="{FF2B5EF4-FFF2-40B4-BE49-F238E27FC236}">
                <a16:creationId xmlns:a16="http://schemas.microsoft.com/office/drawing/2014/main" id="{C3D78692-BB1D-40AB-9210-32AF52A9303C}"/>
              </a:ext>
            </a:extLst>
          </p:cNvPr>
          <p:cNvSpPr/>
          <p:nvPr/>
        </p:nvSpPr>
        <p:spPr>
          <a:xfrm>
            <a:off x="4965651" y="3450784"/>
            <a:ext cx="4136994" cy="1645752"/>
          </a:xfrm>
          <a:prstGeom prst="flowChartTerminator">
            <a:avLst/>
          </a:prstGeom>
          <a:gradFill>
            <a:gsLst>
              <a:gs pos="1000">
                <a:schemeClr val="accent5">
                  <a:lumMod val="20000"/>
                  <a:lumOff val="80000"/>
                </a:schemeClr>
              </a:gs>
              <a:gs pos="100000">
                <a:schemeClr val="bg1">
                  <a:lumMod val="95000"/>
                  <a:alpha val="22000"/>
                </a:schemeClr>
              </a:gs>
            </a:gsLst>
            <a:lin ang="5400000" scaled="1"/>
          </a:grad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u="sng" dirty="0">
                <a:solidFill>
                  <a:schemeClr val="accent5">
                    <a:lumMod val="75000"/>
                  </a:schemeClr>
                </a:solidFill>
                <a:latin typeface="Segoe UI Light" panose="020B0502040204020203" pitchFamily="34" charset="0"/>
                <a:cs typeface="Segoe UI Light" panose="020B0502040204020203" pitchFamily="34" charset="0"/>
              </a:rPr>
              <a:t>Atbalsta saņemšanas nosacījumi</a:t>
            </a:r>
          </a:p>
          <a:p>
            <a:pPr algn="ctr"/>
            <a:r>
              <a:rPr lang="lv-LV" sz="1600" dirty="0">
                <a:solidFill>
                  <a:schemeClr val="accent5">
                    <a:lumMod val="75000"/>
                  </a:schemeClr>
                </a:solidFill>
                <a:latin typeface="Segoe UI Light" panose="020B0502040204020203" pitchFamily="34" charset="0"/>
                <a:cs typeface="Segoe UI Light" panose="020B0502040204020203" pitchFamily="34" charset="0"/>
              </a:rPr>
              <a:t>Aizdevumus līdz 25 000 EUR ALTUM piešķir ar aizņēmēja galvojumu, bez papildus nodrošinājuma. </a:t>
            </a:r>
          </a:p>
          <a:p>
            <a:pPr algn="ctr"/>
            <a:r>
              <a:rPr lang="lv-LV" sz="1600" b="1" dirty="0">
                <a:solidFill>
                  <a:schemeClr val="accent5">
                    <a:lumMod val="75000"/>
                  </a:schemeClr>
                </a:solidFill>
                <a:latin typeface="Segoe UI Light" panose="020B0502040204020203" pitchFamily="34" charset="0"/>
                <a:cs typeface="Segoe UI Light" panose="020B0502040204020203" pitchFamily="34" charset="0"/>
              </a:rPr>
              <a:t>Atmaksas termiņš </a:t>
            </a:r>
            <a:r>
              <a:rPr lang="lv-LV" sz="1600" dirty="0">
                <a:solidFill>
                  <a:schemeClr val="accent5">
                    <a:lumMod val="75000"/>
                  </a:schemeClr>
                </a:solidFill>
                <a:latin typeface="Segoe UI Light" panose="020B0502040204020203" pitchFamily="34" charset="0"/>
                <a:cs typeface="Segoe UI Light" panose="020B0502040204020203" pitchFamily="34" charset="0"/>
              </a:rPr>
              <a:t>- līdz 10 gadiem, būvniecības gadījumā līdz 15 gadieM</a:t>
            </a:r>
          </a:p>
        </p:txBody>
      </p:sp>
      <p:sp>
        <p:nvSpPr>
          <p:cNvPr id="17" name="Flowchart: Terminator 16">
            <a:extLst>
              <a:ext uri="{FF2B5EF4-FFF2-40B4-BE49-F238E27FC236}">
                <a16:creationId xmlns:a16="http://schemas.microsoft.com/office/drawing/2014/main" id="{1D15C7EB-41C6-42FB-AD0B-69F6EE96125B}"/>
              </a:ext>
            </a:extLst>
          </p:cNvPr>
          <p:cNvSpPr/>
          <p:nvPr/>
        </p:nvSpPr>
        <p:spPr>
          <a:xfrm>
            <a:off x="46345" y="4704692"/>
            <a:ext cx="5667489" cy="2121184"/>
          </a:xfrm>
          <a:prstGeom prst="flowChartTerminator">
            <a:avLst/>
          </a:prstGeom>
          <a:gradFill>
            <a:gsLst>
              <a:gs pos="1000">
                <a:schemeClr val="accent5">
                  <a:lumMod val="20000"/>
                  <a:lumOff val="80000"/>
                </a:schemeClr>
              </a:gs>
              <a:gs pos="100000">
                <a:schemeClr val="bg1">
                  <a:lumMod val="95000"/>
                  <a:alpha val="22000"/>
                </a:schemeClr>
              </a:gs>
            </a:gsLst>
            <a:lin ang="5400000" scaled="1"/>
          </a:grad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u="sng" dirty="0">
                <a:solidFill>
                  <a:schemeClr val="accent5">
                    <a:lumMod val="75000"/>
                  </a:schemeClr>
                </a:solidFill>
                <a:latin typeface="Segoe UI Light" panose="020B0502040204020203" pitchFamily="34" charset="0"/>
                <a:cs typeface="Segoe UI Light" panose="020B0502040204020203" pitchFamily="34" charset="0"/>
              </a:rPr>
              <a:t>Atbalstāmās aktivitātes</a:t>
            </a:r>
          </a:p>
          <a:p>
            <a:pPr marL="285750" indent="-285750">
              <a:buFont typeface="Wingdings" panose="05000000000000000000" pitchFamily="2" charset="2"/>
              <a:buChar char="ü"/>
            </a:pPr>
            <a:r>
              <a:rPr lang="lv-LV" sz="1600" dirty="0">
                <a:solidFill>
                  <a:schemeClr val="accent5">
                    <a:lumMod val="75000"/>
                  </a:schemeClr>
                </a:solidFill>
                <a:latin typeface="Segoe UI Light" panose="020B0502040204020203" pitchFamily="34" charset="0"/>
                <a:cs typeface="Segoe UI Light" panose="020B0502040204020203" pitchFamily="34" charset="0"/>
              </a:rPr>
              <a:t>Dzīvu dzīvnieku iegāde </a:t>
            </a:r>
          </a:p>
          <a:p>
            <a:pPr marL="285750" indent="-285750">
              <a:buFont typeface="Wingdings" panose="05000000000000000000" pitchFamily="2" charset="2"/>
              <a:buChar char="ü"/>
            </a:pPr>
            <a:r>
              <a:rPr lang="lv-LV" sz="1600" dirty="0">
                <a:solidFill>
                  <a:schemeClr val="accent5">
                    <a:lumMod val="75000"/>
                  </a:schemeClr>
                </a:solidFill>
                <a:latin typeface="Segoe UI Light" panose="020B0502040204020203" pitchFamily="34" charset="0"/>
                <a:cs typeface="Segoe UI Light" panose="020B0502040204020203" pitchFamily="34" charset="0"/>
              </a:rPr>
              <a:t>Stādu iegāde</a:t>
            </a:r>
          </a:p>
          <a:p>
            <a:pPr marL="285750" indent="-285750">
              <a:buFont typeface="Wingdings" panose="05000000000000000000" pitchFamily="2" charset="2"/>
              <a:buChar char="ü"/>
            </a:pPr>
            <a:r>
              <a:rPr lang="lv-LV" sz="1600" dirty="0">
                <a:solidFill>
                  <a:schemeClr val="accent5">
                    <a:lumMod val="75000"/>
                  </a:schemeClr>
                </a:solidFill>
                <a:latin typeface="Segoe UI Light" panose="020B0502040204020203" pitchFamily="34" charset="0"/>
                <a:cs typeface="Segoe UI Light" panose="020B0502040204020203" pitchFamily="34" charset="0"/>
              </a:rPr>
              <a:t>Pamatlīdzekļu (arī lietotu) iegāde, būves - pārbūve, uzstādīšana, celtniecības izmaksas, kā arī ēkas atjaunošanas izmaksas</a:t>
            </a:r>
          </a:p>
          <a:p>
            <a:pPr marL="285750" indent="-285750">
              <a:buFont typeface="Wingdings" panose="05000000000000000000" pitchFamily="2" charset="2"/>
              <a:buChar char="ü"/>
            </a:pPr>
            <a:r>
              <a:rPr lang="lv-LV" sz="1600" dirty="0">
                <a:solidFill>
                  <a:schemeClr val="accent5">
                    <a:lumMod val="75000"/>
                  </a:schemeClr>
                </a:solidFill>
                <a:latin typeface="Segoe UI Light" panose="020B0502040204020203" pitchFamily="34" charset="0"/>
                <a:cs typeface="Segoe UI Light" panose="020B0502040204020203" pitchFamily="34" charset="0"/>
              </a:rPr>
              <a:t>Apbūvētas un neapbūvētas zemes iegāde</a:t>
            </a:r>
          </a:p>
          <a:p>
            <a:pPr marL="285750" indent="-285750">
              <a:buFont typeface="Wingdings" panose="05000000000000000000" pitchFamily="2" charset="2"/>
              <a:buChar char="ü"/>
            </a:pPr>
            <a:r>
              <a:rPr lang="lv-LV" sz="1600" dirty="0">
                <a:solidFill>
                  <a:schemeClr val="accent5">
                    <a:lumMod val="75000"/>
                  </a:schemeClr>
                </a:solidFill>
                <a:latin typeface="Segoe UI Light" panose="020B0502040204020203" pitchFamily="34" charset="0"/>
                <a:cs typeface="Segoe UI Light" panose="020B0502040204020203" pitchFamily="34" charset="0"/>
              </a:rPr>
              <a:t>Apgrozāmie līdzekļi</a:t>
            </a:r>
          </a:p>
        </p:txBody>
      </p:sp>
      <p:sp>
        <p:nvSpPr>
          <p:cNvPr id="10" name="Taisnstūris ar noapaļotiem stūriem 8">
            <a:extLst>
              <a:ext uri="{FF2B5EF4-FFF2-40B4-BE49-F238E27FC236}">
                <a16:creationId xmlns:a16="http://schemas.microsoft.com/office/drawing/2014/main" id="{CD750A77-A50B-4AA7-8471-3707EFADA930}"/>
              </a:ext>
            </a:extLst>
          </p:cNvPr>
          <p:cNvSpPr/>
          <p:nvPr/>
        </p:nvSpPr>
        <p:spPr>
          <a:xfrm>
            <a:off x="70597" y="1406458"/>
            <a:ext cx="5913373" cy="1867926"/>
          </a:xfrm>
          <a:prstGeom prst="roundRect">
            <a:avLst/>
          </a:prstGeom>
          <a:noFill/>
          <a:ln>
            <a:solidFill>
              <a:schemeClr val="accent5">
                <a:lumMod val="75000"/>
              </a:schemeClr>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lv-LV" b="1" dirty="0">
                <a:solidFill>
                  <a:srgbClr val="3E1E1F"/>
                </a:solidFill>
                <a:latin typeface="Segoe UI Light" panose="020B0502040204020203" pitchFamily="34" charset="0"/>
                <a:cs typeface="Segoe UI Light" panose="020B0502040204020203" pitchFamily="34" charset="0"/>
              </a:rPr>
              <a:t>Atbalsts ir sniegts aizdevuma veidā </a:t>
            </a:r>
            <a:br>
              <a:rPr lang="lv-LV" b="1" dirty="0">
                <a:solidFill>
                  <a:schemeClr val="tx1"/>
                </a:solidFill>
                <a:latin typeface="Segoe UI Light" panose="020B0502040204020203" pitchFamily="34" charset="0"/>
                <a:cs typeface="Segoe UI Light" panose="020B0502040204020203" pitchFamily="34" charset="0"/>
              </a:rPr>
            </a:br>
            <a:r>
              <a:rPr lang="lv-LV" b="1" dirty="0">
                <a:solidFill>
                  <a:srgbClr val="3E1E1F"/>
                </a:solidFill>
                <a:latin typeface="Segoe UI Light" panose="020B0502040204020203" pitchFamily="34" charset="0"/>
                <a:cs typeface="Segoe UI Light" panose="020B0502040204020203" pitchFamily="34" charset="0"/>
              </a:rPr>
              <a:t>līdz - </a:t>
            </a:r>
            <a:r>
              <a:rPr lang="lv-LV" b="1" dirty="0">
                <a:solidFill>
                  <a:srgbClr val="00B050"/>
                </a:solidFill>
                <a:latin typeface="Segoe UI Light" panose="020B0502040204020203" pitchFamily="34" charset="0"/>
                <a:cs typeface="Segoe UI Light" panose="020B0502040204020203" pitchFamily="34" charset="0"/>
              </a:rPr>
              <a:t>100 000 EUR</a:t>
            </a:r>
            <a:r>
              <a:rPr lang="lv-LV" b="1" dirty="0">
                <a:solidFill>
                  <a:schemeClr val="tx1"/>
                </a:solidFill>
                <a:latin typeface="Segoe UI Light" panose="020B0502040204020203" pitchFamily="34" charset="0"/>
                <a:cs typeface="Segoe UI Light" panose="020B0502040204020203" pitchFamily="34" charset="0"/>
              </a:rPr>
              <a:t>; </a:t>
            </a:r>
          </a:p>
          <a:p>
            <a:pPr algn="ctr"/>
            <a:r>
              <a:rPr lang="lv-LV" b="1" dirty="0">
                <a:solidFill>
                  <a:schemeClr val="tx1"/>
                </a:solidFill>
                <a:latin typeface="Segoe UI Light" panose="020B0502040204020203" pitchFamily="34" charset="0"/>
                <a:cs typeface="Segoe UI Light" panose="020B0502040204020203" pitchFamily="34" charset="0"/>
              </a:rPr>
              <a:t> </a:t>
            </a:r>
            <a:r>
              <a:rPr lang="lv-LV" b="1" dirty="0">
                <a:solidFill>
                  <a:srgbClr val="3E1E1F"/>
                </a:solidFill>
                <a:latin typeface="Segoe UI Light" panose="020B0502040204020203" pitchFamily="34" charset="0"/>
                <a:cs typeface="Segoe UI Light" panose="020B0502040204020203" pitchFamily="34" charset="0"/>
              </a:rPr>
              <a:t>apgrozāmo līdzekļu iegādei – 35 000 EUR</a:t>
            </a:r>
          </a:p>
          <a:p>
            <a:pPr algn="ctr"/>
            <a:r>
              <a:rPr lang="lv-LV" b="1" dirty="0">
                <a:solidFill>
                  <a:srgbClr val="3E1E1F"/>
                </a:solidFill>
                <a:latin typeface="Segoe UI Light" panose="020B0502040204020203" pitchFamily="34" charset="0"/>
                <a:cs typeface="Segoe UI Light" panose="020B0502040204020203" pitchFamily="34" charset="0"/>
              </a:rPr>
              <a:t>apbūvētas un neapbūvētas zemes iegādei – 35 000 euro</a:t>
            </a:r>
          </a:p>
          <a:p>
            <a:pPr algn="ctr"/>
            <a:endParaRPr lang="lv-LV" b="1" dirty="0">
              <a:solidFill>
                <a:srgbClr val="3E1E1F"/>
              </a:solidFill>
              <a:latin typeface="Segoe UI Light" panose="020B0502040204020203" pitchFamily="34" charset="0"/>
              <a:cs typeface="Segoe UI Light" panose="020B0502040204020203" pitchFamily="34" charset="0"/>
            </a:endParaRPr>
          </a:p>
          <a:p>
            <a:pPr algn="ctr"/>
            <a:r>
              <a:rPr lang="lv-LV" b="1" dirty="0">
                <a:solidFill>
                  <a:srgbClr val="3E1E1F"/>
                </a:solidFill>
                <a:latin typeface="Segoe UI Light" panose="020B0502040204020203" pitchFamily="34" charset="0"/>
                <a:cs typeface="Segoe UI Light" panose="020B0502040204020203" pitchFamily="34" charset="0"/>
              </a:rPr>
              <a:t>Aizdevumu procentu gada likme: 4 - 6,5%</a:t>
            </a:r>
          </a:p>
          <a:p>
            <a:pPr algn="ctr"/>
            <a:br>
              <a:rPr lang="lv-LV" b="1" dirty="0">
                <a:solidFill>
                  <a:schemeClr val="tx1"/>
                </a:solidFill>
                <a:latin typeface="Segoe UI Light" panose="020B0502040204020203" pitchFamily="34" charset="0"/>
                <a:cs typeface="Segoe UI Light" panose="020B0502040204020203" pitchFamily="34" charset="0"/>
              </a:rPr>
            </a:br>
            <a:endParaRPr lang="lv-LV" b="1" dirty="0">
              <a:solidFill>
                <a:schemeClr val="tx1"/>
              </a:solidFill>
              <a:latin typeface="Segoe UI Light" panose="020B0502040204020203" pitchFamily="34" charset="0"/>
              <a:cs typeface="Segoe UI Light" panose="020B0502040204020203" pitchFamily="34" charset="0"/>
            </a:endParaRPr>
          </a:p>
          <a:p>
            <a:pPr algn="ctr"/>
            <a:endParaRPr lang="lv-LV" b="1" dirty="0">
              <a:solidFill>
                <a:schemeClr val="tx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6898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250"/>
                                  </p:stCondLst>
                                  <p:childTnLst>
                                    <p:animEffect transition="out" filter="fade">
                                      <p:cBhvr>
                                        <p:cTn id="6" dur="1250" tmFilter="0, 0; .2, .5; .8, .5; 1, 0"/>
                                        <p:tgtEl>
                                          <p:spTgt spid="5"/>
                                        </p:tgtEl>
                                      </p:cBhvr>
                                    </p:animEffect>
                                    <p:animScale>
                                      <p:cBhvr>
                                        <p:cTn id="7" dur="6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Sequential Access Storage 2">
            <a:extLst>
              <a:ext uri="{FF2B5EF4-FFF2-40B4-BE49-F238E27FC236}">
                <a16:creationId xmlns:a16="http://schemas.microsoft.com/office/drawing/2014/main" id="{3A9D0007-1DA5-410F-8D84-6C9CD8C9C57F}"/>
              </a:ext>
            </a:extLst>
          </p:cNvPr>
          <p:cNvSpPr/>
          <p:nvPr/>
        </p:nvSpPr>
        <p:spPr>
          <a:xfrm>
            <a:off x="5805995" y="698871"/>
            <a:ext cx="2905219" cy="2328413"/>
          </a:xfrm>
          <a:prstGeom prst="flowChartMagneticTape">
            <a:avLst/>
          </a:prstGeom>
          <a:solidFill>
            <a:srgbClr val="FF9966"/>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itle 1">
            <a:extLst>
              <a:ext uri="{FF2B5EF4-FFF2-40B4-BE49-F238E27FC236}">
                <a16:creationId xmlns:a16="http://schemas.microsoft.com/office/drawing/2014/main" id="{CEEB9653-592B-4598-B195-722459D83222}"/>
              </a:ext>
            </a:extLst>
          </p:cNvPr>
          <p:cNvSpPr>
            <a:spLocks noGrp="1"/>
          </p:cNvSpPr>
          <p:nvPr>
            <p:ph type="title"/>
          </p:nvPr>
        </p:nvSpPr>
        <p:spPr>
          <a:xfrm>
            <a:off x="1828799" y="295007"/>
            <a:ext cx="7013359" cy="1036642"/>
          </a:xfrm>
        </p:spPr>
        <p:txBody>
          <a:bodyPr>
            <a:normAutofit/>
          </a:bodyPr>
          <a:lstStyle/>
          <a:p>
            <a:r>
              <a:rPr lang="lv-LV" sz="2800" dirty="0">
                <a:solidFill>
                  <a:srgbClr val="3E1E1F"/>
                </a:solidFill>
                <a:latin typeface="Segoe UI Light" panose="020B0502040204020203" pitchFamily="34" charset="0"/>
                <a:cs typeface="Segoe UI Light" panose="020B0502040204020203" pitchFamily="34" charset="0"/>
              </a:rPr>
              <a:t>Vienreizējs maksājums  </a:t>
            </a:r>
            <a:r>
              <a:rPr lang="lv-LV" sz="2800" dirty="0">
                <a:solidFill>
                  <a:srgbClr val="00B050"/>
                </a:solidFill>
                <a:latin typeface="Segoe UI Light" panose="020B0502040204020203" pitchFamily="34" charset="0"/>
                <a:cs typeface="Segoe UI Light" panose="020B0502040204020203" pitchFamily="34" charset="0"/>
              </a:rPr>
              <a:t>jauniem lauksaimniekiem</a:t>
            </a:r>
            <a:r>
              <a:rPr lang="lv-LV" sz="2800" dirty="0">
                <a:solidFill>
                  <a:srgbClr val="3E1E1F"/>
                </a:solidFill>
                <a:latin typeface="Segoe UI Light" panose="020B0502040204020203" pitchFamily="34" charset="0"/>
                <a:cs typeface="Segoe UI Light" panose="020B0502040204020203" pitchFamily="34" charset="0"/>
              </a:rPr>
              <a:t> - 7 milj.EUR</a:t>
            </a:r>
          </a:p>
        </p:txBody>
      </p:sp>
      <p:sp>
        <p:nvSpPr>
          <p:cNvPr id="20" name="Text Box 7">
            <a:extLst>
              <a:ext uri="{FF2B5EF4-FFF2-40B4-BE49-F238E27FC236}">
                <a16:creationId xmlns:a16="http://schemas.microsoft.com/office/drawing/2014/main" id="{ECC3CF1B-7815-44CE-B2A4-189054E48ED7}"/>
              </a:ext>
            </a:extLst>
          </p:cNvPr>
          <p:cNvSpPr txBox="1">
            <a:spLocks noChangeArrowheads="1"/>
          </p:cNvSpPr>
          <p:nvPr/>
        </p:nvSpPr>
        <p:spPr bwMode="auto">
          <a:xfrm>
            <a:off x="7172254" y="6579370"/>
            <a:ext cx="1925401" cy="276999"/>
          </a:xfrm>
          <a:prstGeom prst="rect">
            <a:avLst/>
          </a:prstGeom>
          <a:noFill/>
          <a:ln w="9525">
            <a:noFill/>
            <a:miter lim="800000"/>
            <a:headEnd/>
            <a:tailEnd/>
          </a:ln>
          <a:effectLst/>
        </p:spPr>
        <p:txBody>
          <a:bodyPr wrap="square">
            <a:spAutoFit/>
          </a:bodyPr>
          <a:lstStyle/>
          <a:p>
            <a:pPr algn="r">
              <a:spcBef>
                <a:spcPct val="50000"/>
              </a:spcBef>
            </a:pPr>
            <a:r>
              <a:rPr lang="lv-LV" sz="1200" dirty="0">
                <a:solidFill>
                  <a:schemeClr val="bg1">
                    <a:lumMod val="50000"/>
                  </a:schemeClr>
                </a:solidFill>
                <a:latin typeface="Segoe UI Light" panose="020B0502040204020203" pitchFamily="34" charset="0"/>
                <a:cs typeface="Segoe UI Light" panose="020B0502040204020203" pitchFamily="34" charset="0"/>
              </a:rPr>
              <a:t>| 16</a:t>
            </a:r>
            <a:endParaRPr lang="en-US" sz="12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6" name="Title 3">
            <a:extLst>
              <a:ext uri="{FF2B5EF4-FFF2-40B4-BE49-F238E27FC236}">
                <a16:creationId xmlns:a16="http://schemas.microsoft.com/office/drawing/2014/main" id="{6928FD9E-E57F-4F63-896E-04F3983D95FF}"/>
              </a:ext>
            </a:extLst>
          </p:cNvPr>
          <p:cNvSpPr txBox="1">
            <a:spLocks/>
          </p:cNvSpPr>
          <p:nvPr/>
        </p:nvSpPr>
        <p:spPr bwMode="auto">
          <a:xfrm>
            <a:off x="5805995" y="1472094"/>
            <a:ext cx="2792027" cy="227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97500"/>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sz="1800" b="0" dirty="0">
                <a:solidFill>
                  <a:srgbClr val="C00000"/>
                </a:solidFill>
                <a:latin typeface="Segoe UI Light" panose="020B0502040204020203" pitchFamily="34" charset="0"/>
                <a:cs typeface="Segoe UI Light" panose="020B0502040204020203" pitchFamily="34" charset="0"/>
              </a:rPr>
              <a:t>Vienreizējs maksājums par </a:t>
            </a:r>
          </a:p>
          <a:p>
            <a:pPr algn="ctr"/>
            <a:r>
              <a:rPr lang="lv-LV" sz="1800" b="0" dirty="0">
                <a:solidFill>
                  <a:srgbClr val="C00000"/>
                </a:solidFill>
                <a:latin typeface="Segoe UI Light" panose="020B0502040204020203" pitchFamily="34" charset="0"/>
                <a:cs typeface="Segoe UI Light" panose="020B0502040204020203" pitchFamily="34" charset="0"/>
              </a:rPr>
              <a:t>biznesa plāna realizāciju jauniem lauksaimniekiem (lump sum) </a:t>
            </a:r>
          </a:p>
        </p:txBody>
      </p:sp>
      <p:pic>
        <p:nvPicPr>
          <p:cNvPr id="5" name="Graphic 4" descr="Coins">
            <a:extLst>
              <a:ext uri="{FF2B5EF4-FFF2-40B4-BE49-F238E27FC236}">
                <a16:creationId xmlns:a16="http://schemas.microsoft.com/office/drawing/2014/main" id="{483C447F-E483-4964-9ED6-141A684256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33606" y="831111"/>
            <a:ext cx="744675" cy="744675"/>
          </a:xfrm>
          <a:prstGeom prst="rect">
            <a:avLst/>
          </a:prstGeom>
        </p:spPr>
      </p:pic>
      <p:sp>
        <p:nvSpPr>
          <p:cNvPr id="10" name="Taisnstūris ar noapaļotiem stūriem 8">
            <a:extLst>
              <a:ext uri="{FF2B5EF4-FFF2-40B4-BE49-F238E27FC236}">
                <a16:creationId xmlns:a16="http://schemas.microsoft.com/office/drawing/2014/main" id="{CD750A77-A50B-4AA7-8471-3707EFADA930}"/>
              </a:ext>
            </a:extLst>
          </p:cNvPr>
          <p:cNvSpPr/>
          <p:nvPr/>
        </p:nvSpPr>
        <p:spPr>
          <a:xfrm>
            <a:off x="1345516" y="1341034"/>
            <a:ext cx="3687859" cy="2177494"/>
          </a:xfrm>
          <a:prstGeom prst="roundRect">
            <a:avLst/>
          </a:prstGeom>
          <a:solidFill>
            <a:schemeClr val="bg1"/>
          </a:solidFill>
          <a:ln>
            <a:solidFill>
              <a:srgbClr val="FF9966"/>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lv-LV" b="1" dirty="0">
                <a:solidFill>
                  <a:srgbClr val="3E1E1F"/>
                </a:solidFill>
                <a:latin typeface="Segoe UI Light" panose="020B0502040204020203" pitchFamily="34" charset="0"/>
                <a:cs typeface="Segoe UI Light" panose="020B0502040204020203" pitchFamily="34" charset="0"/>
              </a:rPr>
              <a:t>Atbalsts</a:t>
            </a:r>
            <a:r>
              <a:rPr lang="lv-LV" b="1" dirty="0">
                <a:solidFill>
                  <a:schemeClr val="tx1"/>
                </a:solidFill>
                <a:latin typeface="Segoe UI Light" panose="020B0502040204020203" pitchFamily="34" charset="0"/>
                <a:cs typeface="Segoe UI Light" panose="020B0502040204020203" pitchFamily="34" charset="0"/>
              </a:rPr>
              <a:t> </a:t>
            </a:r>
          </a:p>
          <a:p>
            <a:pPr algn="ctr"/>
            <a:r>
              <a:rPr lang="lv-LV" b="1" dirty="0">
                <a:solidFill>
                  <a:srgbClr val="FF0000"/>
                </a:solidFill>
                <a:latin typeface="Segoe UI Light" panose="020B0502040204020203" pitchFamily="34" charset="0"/>
                <a:cs typeface="Segoe UI Light" panose="020B0502040204020203" pitchFamily="34" charset="0"/>
              </a:rPr>
              <a:t>40 000 EUR</a:t>
            </a:r>
          </a:p>
          <a:p>
            <a:pPr algn="ctr"/>
            <a:endParaRPr lang="lv-LV" sz="1200" b="1" dirty="0">
              <a:solidFill>
                <a:srgbClr val="FF0000"/>
              </a:solidFill>
              <a:latin typeface="Segoe UI Light" panose="020B0502040204020203" pitchFamily="34" charset="0"/>
              <a:cs typeface="Segoe UI Light" panose="020B0502040204020203" pitchFamily="34" charset="0"/>
            </a:endParaRPr>
          </a:p>
          <a:p>
            <a:pPr algn="ctr"/>
            <a:r>
              <a:rPr lang="lv-LV" b="1" i="1" u="sng" dirty="0">
                <a:solidFill>
                  <a:srgbClr val="3E1E1F"/>
                </a:solidFill>
                <a:latin typeface="Segoe UI Light" panose="020B0502040204020203" pitchFamily="34" charset="0"/>
                <a:cs typeface="Segoe UI Light" panose="020B0502040204020203" pitchFamily="34" charset="0"/>
              </a:rPr>
              <a:t>Jaunie izveido saimniecību</a:t>
            </a:r>
          </a:p>
          <a:p>
            <a:pPr algn="ctr"/>
            <a:r>
              <a:rPr lang="lv-LV" sz="1200" i="1" dirty="0">
                <a:solidFill>
                  <a:srgbClr val="3E1E1F"/>
                </a:solidFill>
                <a:latin typeface="Segoe UI Light" panose="020B0502040204020203" pitchFamily="34" charset="0"/>
                <a:cs typeface="Segoe UI Light" panose="020B0502040204020203" pitchFamily="34" charset="0"/>
              </a:rPr>
              <a:t>(Iespējamais pretendentu sk.: 175)</a:t>
            </a:r>
          </a:p>
          <a:p>
            <a:pPr algn="ctr"/>
            <a:endParaRPr lang="lv-LV" sz="1200" b="1" i="1" dirty="0">
              <a:solidFill>
                <a:srgbClr val="3E1E1F"/>
              </a:solidFill>
              <a:latin typeface="Segoe UI Light" panose="020B0502040204020203" pitchFamily="34" charset="0"/>
              <a:cs typeface="Segoe UI Light" panose="020B0502040204020203" pitchFamily="34" charset="0"/>
            </a:endParaRPr>
          </a:p>
          <a:p>
            <a:pPr algn="ctr"/>
            <a:r>
              <a:rPr lang="lv-LV" b="1" i="1" u="sng" dirty="0">
                <a:solidFill>
                  <a:srgbClr val="3E1E1F"/>
                </a:solidFill>
                <a:latin typeface="Segoe UI Light" panose="020B0502040204020203" pitchFamily="34" charset="0"/>
                <a:cs typeface="Segoe UI Light" panose="020B0502040204020203" pitchFamily="34" charset="0"/>
              </a:rPr>
              <a:t>Atbalsts divos maksājumos</a:t>
            </a:r>
          </a:p>
          <a:p>
            <a:pPr marL="357188"/>
            <a:r>
              <a:rPr lang="lv-LV" sz="1400" dirty="0">
                <a:solidFill>
                  <a:srgbClr val="3E1E1F"/>
                </a:solidFill>
                <a:latin typeface="Segoe UI Light" panose="020B0502040204020203" pitchFamily="34" charset="0"/>
                <a:cs typeface="Segoe UI Light" panose="020B0502040204020203" pitchFamily="34" charset="0"/>
              </a:rPr>
              <a:t>1) pirms 80% </a:t>
            </a:r>
          </a:p>
          <a:p>
            <a:pPr marL="357188"/>
            <a:r>
              <a:rPr lang="lv-LV" sz="1400" dirty="0">
                <a:solidFill>
                  <a:srgbClr val="3E1E1F"/>
                </a:solidFill>
                <a:latin typeface="Segoe UI Light" panose="020B0502040204020203" pitchFamily="34" charset="0"/>
                <a:cs typeface="Segoe UI Light" panose="020B0502040204020203" pitchFamily="34" charset="0"/>
              </a:rPr>
              <a:t>2) pēc plāna realizācijas 20%</a:t>
            </a:r>
          </a:p>
          <a:p>
            <a:pPr algn="ctr"/>
            <a:endParaRPr lang="lv-LV" sz="1050" b="1" dirty="0">
              <a:solidFill>
                <a:schemeClr val="tx1"/>
              </a:solidFill>
              <a:latin typeface="Segoe UI Light" panose="020B0502040204020203" pitchFamily="34" charset="0"/>
              <a:cs typeface="Segoe UI Light" panose="020B0502040204020203" pitchFamily="34" charset="0"/>
            </a:endParaRPr>
          </a:p>
        </p:txBody>
      </p:sp>
      <p:sp>
        <p:nvSpPr>
          <p:cNvPr id="14" name="TextBox 13">
            <a:extLst>
              <a:ext uri="{FF2B5EF4-FFF2-40B4-BE49-F238E27FC236}">
                <a16:creationId xmlns:a16="http://schemas.microsoft.com/office/drawing/2014/main" id="{817A6EF8-CD6E-4688-9BB4-DF369C50CD6D}"/>
              </a:ext>
            </a:extLst>
          </p:cNvPr>
          <p:cNvSpPr txBox="1"/>
          <p:nvPr/>
        </p:nvSpPr>
        <p:spPr>
          <a:xfrm>
            <a:off x="46345" y="3597679"/>
            <a:ext cx="3358727" cy="1354217"/>
          </a:xfrm>
          <a:prstGeom prst="rect">
            <a:avLst/>
          </a:prstGeom>
          <a:noFill/>
          <a:ln w="28575">
            <a:solidFill>
              <a:srgbClr val="FF9966"/>
            </a:solidFill>
            <a:prstDash val="dash"/>
          </a:ln>
        </p:spPr>
        <p:txBody>
          <a:bodyPr wrap="square" rtlCol="0">
            <a:spAutoFit/>
          </a:bodyPr>
          <a:lstStyle/>
          <a:p>
            <a:r>
              <a:rPr lang="lv-LV" sz="1800" b="1" u="sng" dirty="0">
                <a:solidFill>
                  <a:srgbClr val="3E1E1F"/>
                </a:solidFill>
                <a:latin typeface="Segoe UI Light" panose="020B0502040204020203" pitchFamily="34" charset="0"/>
                <a:cs typeface="Segoe UI Light" panose="020B0502040204020203" pitchFamily="34" charset="0"/>
              </a:rPr>
              <a:t>Prioritāte</a:t>
            </a:r>
          </a:p>
          <a:p>
            <a:pPr lvl="0"/>
            <a:r>
              <a:rPr lang="lv-LV" sz="1600" dirty="0">
                <a:solidFill>
                  <a:srgbClr val="3E1E1F"/>
                </a:solidFill>
                <a:latin typeface="Segoe UI Light" panose="020B0502040204020203" pitchFamily="34" charset="0"/>
                <a:cs typeface="Segoe UI Light" panose="020B0502040204020203" pitchFamily="34" charset="0"/>
              </a:rPr>
              <a:t>Augļkopība, dārzeņkopība, lopkopība</a:t>
            </a:r>
          </a:p>
          <a:p>
            <a:pPr lvl="0"/>
            <a:r>
              <a:rPr lang="lv-LV" sz="1600" dirty="0">
                <a:solidFill>
                  <a:srgbClr val="3E1E1F"/>
                </a:solidFill>
                <a:latin typeface="Segoe UI Light" panose="020B0502040204020203" pitchFamily="34" charset="0"/>
                <a:cs typeface="Segoe UI Light" panose="020B0502040204020203" pitchFamily="34" charset="0"/>
              </a:rPr>
              <a:t>Teritorijas attīstības indekss</a:t>
            </a:r>
          </a:p>
          <a:p>
            <a:pPr lvl="0"/>
            <a:r>
              <a:rPr lang="lv-LV" sz="1600" dirty="0">
                <a:solidFill>
                  <a:srgbClr val="3E1E1F"/>
                </a:solidFill>
                <a:latin typeface="Segoe UI Light" panose="020B0502040204020203" pitchFamily="34" charset="0"/>
                <a:cs typeface="Segoe UI Light" panose="020B0502040204020203" pitchFamily="34" charset="0"/>
              </a:rPr>
              <a:t>Izglītība</a:t>
            </a:r>
          </a:p>
        </p:txBody>
      </p:sp>
      <p:sp>
        <p:nvSpPr>
          <p:cNvPr id="15" name="Flowchart: Terminator 14">
            <a:extLst>
              <a:ext uri="{FF2B5EF4-FFF2-40B4-BE49-F238E27FC236}">
                <a16:creationId xmlns:a16="http://schemas.microsoft.com/office/drawing/2014/main" id="{4DBE8493-F153-413F-8CEA-E909F368AE33}"/>
              </a:ext>
            </a:extLst>
          </p:cNvPr>
          <p:cNvSpPr/>
          <p:nvPr/>
        </p:nvSpPr>
        <p:spPr>
          <a:xfrm>
            <a:off x="4045263" y="3441588"/>
            <a:ext cx="4796895" cy="1001728"/>
          </a:xfrm>
          <a:prstGeom prst="flowChartTerminator">
            <a:avLst/>
          </a:prstGeom>
          <a:gradFill>
            <a:gsLst>
              <a:gs pos="1000">
                <a:schemeClr val="accent5">
                  <a:lumMod val="20000"/>
                  <a:lumOff val="80000"/>
                </a:schemeClr>
              </a:gs>
              <a:gs pos="100000">
                <a:schemeClr val="bg1">
                  <a:lumMod val="95000"/>
                  <a:alpha val="22000"/>
                </a:schemeClr>
              </a:gs>
            </a:gsLst>
            <a:lin ang="5400000" scaled="1"/>
          </a:grad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u="sng" dirty="0">
                <a:solidFill>
                  <a:schemeClr val="accent5">
                    <a:lumMod val="75000"/>
                  </a:schemeClr>
                </a:solidFill>
                <a:latin typeface="Segoe UI Light" panose="020B0502040204020203" pitchFamily="34" charset="0"/>
                <a:cs typeface="Segoe UI Light" panose="020B0502040204020203" pitchFamily="34" charset="0"/>
              </a:rPr>
              <a:t>Atbalsta pretendents</a:t>
            </a:r>
            <a:endParaRPr lang="lv-LV" sz="1600" b="1" dirty="0">
              <a:solidFill>
                <a:schemeClr val="accent5">
                  <a:lumMod val="75000"/>
                </a:schemeClr>
              </a:solidFill>
              <a:latin typeface="Segoe UI Light" panose="020B0502040204020203" pitchFamily="34" charset="0"/>
              <a:cs typeface="Segoe UI Light" panose="020B0502040204020203" pitchFamily="34" charset="0"/>
            </a:endParaRPr>
          </a:p>
          <a:p>
            <a:r>
              <a:rPr lang="lv-LV" sz="1600" dirty="0">
                <a:solidFill>
                  <a:schemeClr val="accent5">
                    <a:lumMod val="75000"/>
                  </a:schemeClr>
                </a:solidFill>
                <a:latin typeface="Segoe UI Light" panose="020B0502040204020203" pitchFamily="34" charset="0"/>
                <a:cs typeface="Segoe UI Light" panose="020B0502040204020203" pitchFamily="34" charset="0"/>
              </a:rPr>
              <a:t>SI/apgrozījums: 15 000 – 70 000 EUR</a:t>
            </a:r>
          </a:p>
          <a:p>
            <a:r>
              <a:rPr lang="lv-LV" sz="1600" dirty="0">
                <a:solidFill>
                  <a:schemeClr val="accent5">
                    <a:lumMod val="75000"/>
                  </a:schemeClr>
                </a:solidFill>
                <a:latin typeface="Segoe UI Light" panose="020B0502040204020203" pitchFamily="34" charset="0"/>
                <a:cs typeface="Segoe UI Light" panose="020B0502040204020203" pitchFamily="34" charset="0"/>
              </a:rPr>
              <a:t>Lauksaimnieciskā izglītība: 320 stundas</a:t>
            </a:r>
          </a:p>
        </p:txBody>
      </p:sp>
      <p:sp>
        <p:nvSpPr>
          <p:cNvPr id="16" name="Flowchart: Terminator 15">
            <a:extLst>
              <a:ext uri="{FF2B5EF4-FFF2-40B4-BE49-F238E27FC236}">
                <a16:creationId xmlns:a16="http://schemas.microsoft.com/office/drawing/2014/main" id="{C3D78692-BB1D-40AB-9210-32AF52A9303C}"/>
              </a:ext>
            </a:extLst>
          </p:cNvPr>
          <p:cNvSpPr/>
          <p:nvPr/>
        </p:nvSpPr>
        <p:spPr>
          <a:xfrm>
            <a:off x="3540232" y="4579473"/>
            <a:ext cx="4929065" cy="1012729"/>
          </a:xfrm>
          <a:prstGeom prst="flowChartTerminator">
            <a:avLst/>
          </a:prstGeom>
          <a:gradFill>
            <a:gsLst>
              <a:gs pos="1000">
                <a:schemeClr val="accent5">
                  <a:lumMod val="20000"/>
                  <a:lumOff val="80000"/>
                </a:schemeClr>
              </a:gs>
              <a:gs pos="100000">
                <a:schemeClr val="bg1">
                  <a:lumMod val="95000"/>
                  <a:alpha val="22000"/>
                </a:schemeClr>
              </a:gs>
            </a:gsLst>
            <a:lin ang="5400000" scaled="1"/>
          </a:grad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u="sng" dirty="0">
                <a:solidFill>
                  <a:schemeClr val="accent5">
                    <a:lumMod val="75000"/>
                  </a:schemeClr>
                </a:solidFill>
                <a:latin typeface="Segoe UI Light" panose="020B0502040204020203" pitchFamily="34" charset="0"/>
                <a:cs typeface="Segoe UI Light" panose="020B0502040204020203" pitchFamily="34" charset="0"/>
              </a:rPr>
              <a:t>Atbalsta saņemšanas nosacījumi</a:t>
            </a:r>
            <a:endParaRPr lang="lv-LV" sz="1600" b="1" dirty="0">
              <a:solidFill>
                <a:schemeClr val="accent5">
                  <a:lumMod val="75000"/>
                </a:schemeClr>
              </a:solidFill>
              <a:latin typeface="Segoe UI Light" panose="020B0502040204020203" pitchFamily="34" charset="0"/>
              <a:cs typeface="Segoe UI Light" panose="020B0502040204020203" pitchFamily="34" charset="0"/>
            </a:endParaRPr>
          </a:p>
          <a:p>
            <a:r>
              <a:rPr lang="lv-LV" sz="1600" dirty="0">
                <a:solidFill>
                  <a:schemeClr val="accent5">
                    <a:lumMod val="75000"/>
                  </a:schemeClr>
                </a:solidFill>
                <a:latin typeface="Segoe UI Light" panose="020B0502040204020203" pitchFamily="34" charset="0"/>
                <a:cs typeface="Segoe UI Light" panose="020B0502040204020203" pitchFamily="34" charset="0"/>
              </a:rPr>
              <a:t>Darījumdarbības plāns:</a:t>
            </a:r>
          </a:p>
          <a:p>
            <a:pPr marL="285750" indent="-285750">
              <a:buFont typeface="Wingdings" panose="05000000000000000000" pitchFamily="2" charset="2"/>
              <a:buChar char="ü"/>
            </a:pPr>
            <a:r>
              <a:rPr lang="lv-LV" sz="1600" dirty="0">
                <a:solidFill>
                  <a:schemeClr val="accent5">
                    <a:lumMod val="75000"/>
                  </a:schemeClr>
                </a:solidFill>
                <a:latin typeface="Segoe UI Light" panose="020B0502040204020203" pitchFamily="34" charset="0"/>
                <a:cs typeface="Segoe UI Light" panose="020B0502040204020203" pitchFamily="34" charset="0"/>
              </a:rPr>
              <a:t>2- 4 gadi</a:t>
            </a:r>
          </a:p>
          <a:p>
            <a:pPr marL="285750" indent="-285750">
              <a:buFont typeface="Wingdings" panose="05000000000000000000" pitchFamily="2" charset="2"/>
              <a:buChar char="ü"/>
            </a:pPr>
            <a:r>
              <a:rPr lang="lv-LV" sz="1600" dirty="0">
                <a:solidFill>
                  <a:schemeClr val="accent5">
                    <a:lumMod val="75000"/>
                  </a:schemeClr>
                </a:solidFill>
                <a:latin typeface="Segoe UI Light" panose="020B0502040204020203" pitchFamily="34" charset="0"/>
                <a:cs typeface="Segoe UI Light" panose="020B0502040204020203" pitchFamily="34" charset="0"/>
              </a:rPr>
              <a:t>konkrētu rādītāju sasniegšana</a:t>
            </a:r>
            <a:endParaRPr lang="lv-LV" sz="1000" dirty="0">
              <a:solidFill>
                <a:schemeClr val="accent5">
                  <a:lumMod val="75000"/>
                </a:schemeClr>
              </a:solidFill>
              <a:latin typeface="Segoe UI Light" panose="020B0502040204020203" pitchFamily="34" charset="0"/>
              <a:cs typeface="Segoe UI Light" panose="020B0502040204020203" pitchFamily="34" charset="0"/>
            </a:endParaRPr>
          </a:p>
        </p:txBody>
      </p:sp>
      <p:sp>
        <p:nvSpPr>
          <p:cNvPr id="17" name="Flowchart: Terminator 16">
            <a:extLst>
              <a:ext uri="{FF2B5EF4-FFF2-40B4-BE49-F238E27FC236}">
                <a16:creationId xmlns:a16="http://schemas.microsoft.com/office/drawing/2014/main" id="{1D15C7EB-41C6-42FB-AD0B-69F6EE96125B}"/>
              </a:ext>
            </a:extLst>
          </p:cNvPr>
          <p:cNvSpPr/>
          <p:nvPr/>
        </p:nvSpPr>
        <p:spPr>
          <a:xfrm>
            <a:off x="2498160" y="5676494"/>
            <a:ext cx="5180121" cy="1012728"/>
          </a:xfrm>
          <a:prstGeom prst="flowChartTerminator">
            <a:avLst/>
          </a:prstGeom>
          <a:gradFill>
            <a:gsLst>
              <a:gs pos="1000">
                <a:schemeClr val="accent5">
                  <a:lumMod val="20000"/>
                  <a:lumOff val="80000"/>
                </a:schemeClr>
              </a:gs>
              <a:gs pos="100000">
                <a:schemeClr val="bg1">
                  <a:lumMod val="95000"/>
                  <a:alpha val="22000"/>
                </a:schemeClr>
              </a:gs>
            </a:gsLst>
            <a:lin ang="5400000" scaled="1"/>
          </a:grad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u="sng" dirty="0">
                <a:solidFill>
                  <a:schemeClr val="accent5">
                    <a:lumMod val="75000"/>
                  </a:schemeClr>
                </a:solidFill>
                <a:latin typeface="Segoe UI Light" panose="020B0502040204020203" pitchFamily="34" charset="0"/>
                <a:cs typeface="Segoe UI Light" panose="020B0502040204020203" pitchFamily="34" charset="0"/>
              </a:rPr>
              <a:t>Atbalstāmās aktivitātes</a:t>
            </a:r>
          </a:p>
          <a:p>
            <a:pPr marL="285750" indent="-285750">
              <a:buFont typeface="Wingdings" panose="05000000000000000000" pitchFamily="2" charset="2"/>
              <a:buChar char="ü"/>
            </a:pPr>
            <a:r>
              <a:rPr lang="lv-LV" sz="1600" dirty="0">
                <a:solidFill>
                  <a:schemeClr val="accent5">
                    <a:lumMod val="75000"/>
                  </a:schemeClr>
                </a:solidFill>
                <a:latin typeface="Segoe UI Light" panose="020B0502040204020203" pitchFamily="34" charset="0"/>
                <a:cs typeface="Segoe UI Light" panose="020B0502040204020203" pitchFamily="34" charset="0"/>
              </a:rPr>
              <a:t>Dzīvu dzīvnieku iegāde</a:t>
            </a:r>
          </a:p>
          <a:p>
            <a:pPr marL="285750" indent="-285750">
              <a:buFont typeface="Wingdings" panose="05000000000000000000" pitchFamily="2" charset="2"/>
              <a:buChar char="ü"/>
            </a:pPr>
            <a:r>
              <a:rPr lang="lv-LV" sz="1600" dirty="0">
                <a:solidFill>
                  <a:schemeClr val="accent5">
                    <a:lumMod val="75000"/>
                  </a:schemeClr>
                </a:solidFill>
                <a:latin typeface="Segoe UI Light" panose="020B0502040204020203" pitchFamily="34" charset="0"/>
                <a:cs typeface="Segoe UI Light" panose="020B0502040204020203" pitchFamily="34" charset="0"/>
              </a:rPr>
              <a:t>Stādu iegāde</a:t>
            </a:r>
          </a:p>
          <a:p>
            <a:pPr marL="285750" indent="-285750">
              <a:buFont typeface="Wingdings" panose="05000000000000000000" pitchFamily="2" charset="2"/>
              <a:buChar char="ü"/>
            </a:pPr>
            <a:r>
              <a:rPr lang="lv-LV" sz="1600" dirty="0">
                <a:solidFill>
                  <a:schemeClr val="accent5">
                    <a:lumMod val="75000"/>
                  </a:schemeClr>
                </a:solidFill>
                <a:latin typeface="Segoe UI Light" panose="020B0502040204020203" pitchFamily="34" charset="0"/>
                <a:cs typeface="Segoe UI Light" panose="020B0502040204020203" pitchFamily="34" charset="0"/>
              </a:rPr>
              <a:t>Jaunas, lietotas tehnika iegāde u.c.</a:t>
            </a:r>
          </a:p>
        </p:txBody>
      </p:sp>
    </p:spTree>
    <p:extLst>
      <p:ext uri="{BB962C8B-B14F-4D97-AF65-F5344CB8AC3E}">
        <p14:creationId xmlns:p14="http://schemas.microsoft.com/office/powerpoint/2010/main" val="3832533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B9653-592B-4598-B195-722459D83222}"/>
              </a:ext>
            </a:extLst>
          </p:cNvPr>
          <p:cNvSpPr>
            <a:spLocks noGrp="1"/>
          </p:cNvSpPr>
          <p:nvPr>
            <p:ph type="title"/>
          </p:nvPr>
        </p:nvSpPr>
        <p:spPr>
          <a:xfrm>
            <a:off x="1828800" y="621610"/>
            <a:ext cx="7150604" cy="611093"/>
          </a:xfrm>
        </p:spPr>
        <p:txBody>
          <a:bodyPr>
            <a:normAutofit/>
          </a:bodyPr>
          <a:lstStyle/>
          <a:p>
            <a:r>
              <a:rPr lang="lv-LV" sz="2800" dirty="0">
                <a:solidFill>
                  <a:srgbClr val="3E1E1F"/>
                </a:solidFill>
                <a:latin typeface="Segoe UI Light" panose="020B0502040204020203" pitchFamily="34" charset="0"/>
                <a:cs typeface="Segoe UI Light" panose="020B0502040204020203" pitchFamily="34" charset="0"/>
              </a:rPr>
              <a:t>Atbalsts pārstrādei pārejas periodā</a:t>
            </a:r>
          </a:p>
        </p:txBody>
      </p:sp>
      <p:sp>
        <p:nvSpPr>
          <p:cNvPr id="20" name="Text Box 7">
            <a:extLst>
              <a:ext uri="{FF2B5EF4-FFF2-40B4-BE49-F238E27FC236}">
                <a16:creationId xmlns:a16="http://schemas.microsoft.com/office/drawing/2014/main" id="{ECC3CF1B-7815-44CE-B2A4-189054E48ED7}"/>
              </a:ext>
            </a:extLst>
          </p:cNvPr>
          <p:cNvSpPr txBox="1">
            <a:spLocks noChangeArrowheads="1"/>
          </p:cNvSpPr>
          <p:nvPr/>
        </p:nvSpPr>
        <p:spPr bwMode="auto">
          <a:xfrm>
            <a:off x="7172254" y="6579370"/>
            <a:ext cx="1925401" cy="276999"/>
          </a:xfrm>
          <a:prstGeom prst="rect">
            <a:avLst/>
          </a:prstGeom>
          <a:noFill/>
          <a:ln w="9525">
            <a:noFill/>
            <a:miter lim="800000"/>
            <a:headEnd/>
            <a:tailEnd/>
          </a:ln>
          <a:effectLst/>
        </p:spPr>
        <p:txBody>
          <a:bodyPr wrap="square">
            <a:spAutoFit/>
          </a:bodyPr>
          <a:lstStyle/>
          <a:p>
            <a:pPr algn="r">
              <a:spcBef>
                <a:spcPct val="50000"/>
              </a:spcBef>
            </a:pPr>
            <a:r>
              <a:rPr lang="lv-LV" sz="1200" dirty="0">
                <a:solidFill>
                  <a:schemeClr val="bg1">
                    <a:lumMod val="50000"/>
                  </a:schemeClr>
                </a:solidFill>
                <a:latin typeface="Segoe UI Light" panose="020B0502040204020203" pitchFamily="34" charset="0"/>
                <a:cs typeface="Segoe UI Light" panose="020B0502040204020203" pitchFamily="34" charset="0"/>
              </a:rPr>
              <a:t>| 12</a:t>
            </a:r>
            <a:endParaRPr lang="en-US" sz="1200" dirty="0">
              <a:solidFill>
                <a:schemeClr val="bg1">
                  <a:lumMod val="50000"/>
                </a:schemeClr>
              </a:solidFill>
              <a:latin typeface="Segoe UI Light" panose="020B0502040204020203" pitchFamily="34" charset="0"/>
              <a:cs typeface="Segoe UI Light" panose="020B0502040204020203" pitchFamily="34" charset="0"/>
            </a:endParaRPr>
          </a:p>
        </p:txBody>
      </p:sp>
      <p:pic>
        <p:nvPicPr>
          <p:cNvPr id="4" name="Graphic 3" descr="Lightbulb">
            <a:extLst>
              <a:ext uri="{FF2B5EF4-FFF2-40B4-BE49-F238E27FC236}">
                <a16:creationId xmlns:a16="http://schemas.microsoft.com/office/drawing/2014/main" id="{D6018E17-E8CD-4826-A001-5A768D0EB1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9584" y="1430926"/>
            <a:ext cx="689216" cy="689216"/>
          </a:xfrm>
          <a:prstGeom prst="rect">
            <a:avLst/>
          </a:prstGeom>
        </p:spPr>
      </p:pic>
      <p:sp>
        <p:nvSpPr>
          <p:cNvPr id="31" name="Flowchart: Terminator 30">
            <a:extLst>
              <a:ext uri="{FF2B5EF4-FFF2-40B4-BE49-F238E27FC236}">
                <a16:creationId xmlns:a16="http://schemas.microsoft.com/office/drawing/2014/main" id="{9AF40B56-01D3-4A41-9A08-E99F9557E5CA}"/>
              </a:ext>
            </a:extLst>
          </p:cNvPr>
          <p:cNvSpPr/>
          <p:nvPr/>
        </p:nvSpPr>
        <p:spPr>
          <a:xfrm>
            <a:off x="333272" y="2120142"/>
            <a:ext cx="2301840" cy="538690"/>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dirty="0">
                <a:solidFill>
                  <a:srgbClr val="92D050"/>
                </a:solidFill>
                <a:latin typeface="Segoe UI Light" panose="020B0502040204020203" pitchFamily="34" charset="0"/>
                <a:cs typeface="Segoe UI Light" panose="020B0502040204020203" pitchFamily="34" charset="0"/>
              </a:rPr>
              <a:t>Uzsācēji nevar pieteikties </a:t>
            </a:r>
          </a:p>
        </p:txBody>
      </p:sp>
      <p:sp>
        <p:nvSpPr>
          <p:cNvPr id="38" name="Taisnstūris ar noapaļotiem stūriem 72">
            <a:extLst>
              <a:ext uri="{FF2B5EF4-FFF2-40B4-BE49-F238E27FC236}">
                <a16:creationId xmlns:a16="http://schemas.microsoft.com/office/drawing/2014/main" id="{981D5960-6A04-4D74-9C6D-CCD3F6C4B4A4}"/>
              </a:ext>
            </a:extLst>
          </p:cNvPr>
          <p:cNvSpPr/>
          <p:nvPr/>
        </p:nvSpPr>
        <p:spPr>
          <a:xfrm>
            <a:off x="1139584" y="3546271"/>
            <a:ext cx="7391934" cy="2900626"/>
          </a:xfrm>
          <a:prstGeom prst="roundRect">
            <a:avLst/>
          </a:prstGeom>
          <a:gradFill>
            <a:gsLst>
              <a:gs pos="0">
                <a:schemeClr val="accent6">
                  <a:lumMod val="60000"/>
                  <a:lumOff val="40000"/>
                  <a:alpha val="47000"/>
                </a:schemeClr>
              </a:gs>
              <a:gs pos="100000">
                <a:schemeClr val="accent1">
                  <a:lumMod val="30000"/>
                  <a:lumOff val="70000"/>
                </a:schemeClr>
              </a:gs>
            </a:gsLst>
            <a:lin ang="5400000" scaled="1"/>
          </a:gradFill>
          <a:ln w="28575" cap="flat" cmpd="sng" algn="ctr">
            <a:solidFill>
              <a:srgbClr val="91C45A"/>
            </a:solidFill>
            <a:prstDash val="sysDash"/>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lv-LV" sz="1600" b="1" kern="0" dirty="0">
                <a:solidFill>
                  <a:srgbClr val="3E1E1F"/>
                </a:solidFill>
                <a:latin typeface="Segoe UI Light" panose="020B0502040204020203" pitchFamily="34" charset="0"/>
                <a:cs typeface="Segoe UI Light" panose="020B0502040204020203" pitchFamily="34" charset="0"/>
              </a:rPr>
              <a:t>Papildus nosacījumi</a:t>
            </a:r>
          </a:p>
          <a:p>
            <a:pPr marR="0" lvl="0" defTabSz="914400" eaLnBrk="1" fontAlgn="auto" latinLnBrk="0" hangingPunct="1">
              <a:lnSpc>
                <a:spcPct val="100000"/>
              </a:lnSpc>
              <a:spcBef>
                <a:spcPts val="0"/>
              </a:spcBef>
              <a:spcAft>
                <a:spcPts val="0"/>
              </a:spcAft>
              <a:buClrTx/>
              <a:buSzTx/>
              <a:tabLst/>
              <a:defRPr/>
            </a:pPr>
            <a:r>
              <a:rPr lang="lv-LV" sz="1600" kern="0" dirty="0">
                <a:solidFill>
                  <a:srgbClr val="3E1E1F"/>
                </a:solidFill>
                <a:latin typeface="Segoe UI Light" panose="020B0502040204020203" pitchFamily="34" charset="0"/>
                <a:cs typeface="Segoe UI Light" panose="020B0502040204020203" pitchFamily="34" charset="0"/>
              </a:rPr>
              <a:t>      Vietējā izejviela:</a:t>
            </a:r>
          </a:p>
          <a:p>
            <a:pPr marL="204111" marR="0" lvl="0" indent="-204111"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v-LV" sz="1600" kern="0" dirty="0">
              <a:solidFill>
                <a:srgbClr val="3E1E1F"/>
              </a:solidFill>
              <a:latin typeface="Segoe UI Light" panose="020B0502040204020203" pitchFamily="34" charset="0"/>
              <a:cs typeface="Segoe UI Light" panose="020B0502040204020203"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lv-LV" sz="1800" kern="0" dirty="0">
                <a:solidFill>
                  <a:srgbClr val="3E1E1F"/>
                </a:solidFill>
                <a:latin typeface="Segoe UI Light" panose="020B0502040204020203" pitchFamily="34" charset="0"/>
                <a:cs typeface="Segoe UI Light" panose="020B0502040204020203" pitchFamily="34" charset="0"/>
              </a:rPr>
              <a:t>40 % (gaļa) gaļas pārstrādes sektorā</a:t>
            </a:r>
          </a:p>
          <a:p>
            <a:pPr marL="0" marR="0" lvl="0" indent="0" defTabSz="914400" eaLnBrk="1" fontAlgn="auto" latinLnBrk="0" hangingPunct="1">
              <a:lnSpc>
                <a:spcPct val="100000"/>
              </a:lnSpc>
              <a:spcBef>
                <a:spcPts val="0"/>
              </a:spcBef>
              <a:spcAft>
                <a:spcPts val="0"/>
              </a:spcAft>
              <a:buClrTx/>
              <a:buSzTx/>
              <a:buFontTx/>
              <a:buNone/>
              <a:tabLst/>
              <a:defRPr/>
            </a:pPr>
            <a:endParaRPr lang="lv-LV" sz="1800" kern="0" dirty="0">
              <a:solidFill>
                <a:srgbClr val="3E1E1F"/>
              </a:solidFill>
              <a:latin typeface="Segoe UI Light" panose="020B0502040204020203" pitchFamily="34" charset="0"/>
              <a:cs typeface="Segoe UI Light" panose="020B0502040204020203"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lv-LV" sz="1800" kern="0" dirty="0">
                <a:solidFill>
                  <a:srgbClr val="3E1E1F"/>
                </a:solidFill>
                <a:latin typeface="Segoe UI Light" panose="020B0502040204020203" pitchFamily="34" charset="0"/>
                <a:cs typeface="Segoe UI Light" panose="020B0502040204020203" pitchFamily="34" charset="0"/>
              </a:rPr>
              <a:t>30 % (augļi, dārzeņi un kartupeļi) augļu un dārzeņu pārstrādes sektorā</a:t>
            </a:r>
          </a:p>
          <a:p>
            <a:pPr marL="0" marR="0" lvl="0" indent="0" defTabSz="914400" eaLnBrk="1" fontAlgn="auto" latinLnBrk="0" hangingPunct="1">
              <a:lnSpc>
                <a:spcPct val="100000"/>
              </a:lnSpc>
              <a:spcBef>
                <a:spcPts val="0"/>
              </a:spcBef>
              <a:spcAft>
                <a:spcPts val="0"/>
              </a:spcAft>
              <a:buClrTx/>
              <a:buSzTx/>
              <a:buFontTx/>
              <a:buNone/>
              <a:tabLst/>
              <a:defRPr/>
            </a:pPr>
            <a:endParaRPr lang="lv-LV" sz="1800" kern="0" dirty="0">
              <a:solidFill>
                <a:srgbClr val="3E1E1F"/>
              </a:solidFill>
              <a:latin typeface="Segoe UI Light" panose="020B0502040204020203" pitchFamily="34" charset="0"/>
              <a:cs typeface="Segoe UI Light" panose="020B0502040204020203"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lv-LV" sz="1800" kern="0" dirty="0">
                <a:solidFill>
                  <a:srgbClr val="3E1E1F"/>
                </a:solidFill>
                <a:latin typeface="Segoe UI Light" panose="020B0502040204020203" pitchFamily="34" charset="0"/>
                <a:cs typeface="Segoe UI Light" panose="020B0502040204020203" pitchFamily="34" charset="0"/>
              </a:rPr>
              <a:t>50 % (milti) maizes, miltu konditorejas, sausiņu un cepumu ražotājiem</a:t>
            </a:r>
          </a:p>
          <a:p>
            <a:pPr marL="0" marR="0" lvl="0" indent="0" defTabSz="914400" eaLnBrk="1" fontAlgn="auto" latinLnBrk="0" hangingPunct="1">
              <a:lnSpc>
                <a:spcPct val="100000"/>
              </a:lnSpc>
              <a:spcBef>
                <a:spcPts val="0"/>
              </a:spcBef>
              <a:spcAft>
                <a:spcPts val="0"/>
              </a:spcAft>
              <a:buClrTx/>
              <a:buSzTx/>
              <a:buFontTx/>
              <a:buNone/>
              <a:tabLst/>
              <a:defRPr/>
            </a:pPr>
            <a:endParaRPr lang="lv-LV" sz="1800" kern="0" dirty="0">
              <a:solidFill>
                <a:srgbClr val="3E1E1F"/>
              </a:solidFill>
              <a:latin typeface="Segoe UI Light" panose="020B0502040204020203" pitchFamily="34" charset="0"/>
              <a:cs typeface="Segoe UI Light" panose="020B0502040204020203"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lv-LV" sz="1800" kern="0" dirty="0">
                <a:solidFill>
                  <a:srgbClr val="3E1E1F"/>
                </a:solidFill>
                <a:latin typeface="Segoe UI Light" panose="020B0502040204020203" pitchFamily="34" charset="0"/>
                <a:cs typeface="Segoe UI Light" panose="020B0502040204020203" pitchFamily="34" charset="0"/>
              </a:rPr>
              <a:t>70 % pārējos sektoros</a:t>
            </a:r>
          </a:p>
        </p:txBody>
      </p:sp>
      <p:pic>
        <p:nvPicPr>
          <p:cNvPr id="5" name="Graphic 4" descr="Grain">
            <a:extLst>
              <a:ext uri="{FF2B5EF4-FFF2-40B4-BE49-F238E27FC236}">
                <a16:creationId xmlns:a16="http://schemas.microsoft.com/office/drawing/2014/main" id="{8E01DB4A-AFCD-46B0-A3D5-D8DA91E599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549460">
            <a:off x="630974" y="5353888"/>
            <a:ext cx="641390" cy="641390"/>
          </a:xfrm>
          <a:prstGeom prst="rect">
            <a:avLst/>
          </a:prstGeom>
        </p:spPr>
      </p:pic>
      <p:pic>
        <p:nvPicPr>
          <p:cNvPr id="10" name="Graphic 9" descr="Fruit bowl">
            <a:extLst>
              <a:ext uri="{FF2B5EF4-FFF2-40B4-BE49-F238E27FC236}">
                <a16:creationId xmlns:a16="http://schemas.microsoft.com/office/drawing/2014/main" id="{71A80A84-D4CC-456D-B953-D0F4991CC47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5260" y="4753364"/>
            <a:ext cx="595337" cy="595337"/>
          </a:xfrm>
          <a:prstGeom prst="rect">
            <a:avLst/>
          </a:prstGeom>
        </p:spPr>
      </p:pic>
      <p:pic>
        <p:nvPicPr>
          <p:cNvPr id="12" name="Graphic 11" descr="Pig">
            <a:extLst>
              <a:ext uri="{FF2B5EF4-FFF2-40B4-BE49-F238E27FC236}">
                <a16:creationId xmlns:a16="http://schemas.microsoft.com/office/drawing/2014/main" id="{CF543946-2578-41D6-BEA2-1B8159172D4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1868" y="4025161"/>
            <a:ext cx="802122" cy="802122"/>
          </a:xfrm>
          <a:prstGeom prst="rect">
            <a:avLst/>
          </a:prstGeom>
        </p:spPr>
      </p:pic>
      <p:sp>
        <p:nvSpPr>
          <p:cNvPr id="32" name="Taisnstūris ar noapaļotiem stūriem 72">
            <a:extLst>
              <a:ext uri="{FF2B5EF4-FFF2-40B4-BE49-F238E27FC236}">
                <a16:creationId xmlns:a16="http://schemas.microsoft.com/office/drawing/2014/main" id="{AA9CA524-AFBF-49FC-8862-93ADB1123967}"/>
              </a:ext>
            </a:extLst>
          </p:cNvPr>
          <p:cNvSpPr/>
          <p:nvPr/>
        </p:nvSpPr>
        <p:spPr>
          <a:xfrm>
            <a:off x="3049839" y="1731146"/>
            <a:ext cx="5929565" cy="2011402"/>
          </a:xfrm>
          <a:prstGeom prst="roundRect">
            <a:avLst/>
          </a:prstGeom>
          <a:gradFill>
            <a:gsLst>
              <a:gs pos="0">
                <a:schemeClr val="accent6">
                  <a:lumMod val="60000"/>
                  <a:lumOff val="40000"/>
                </a:schemeClr>
              </a:gs>
              <a:gs pos="100000">
                <a:schemeClr val="accent1">
                  <a:lumMod val="30000"/>
                  <a:lumOff val="70000"/>
                  <a:alpha val="47000"/>
                </a:schemeClr>
              </a:gs>
            </a:gsLst>
            <a:lin ang="5400000" scaled="1"/>
          </a:gradFill>
          <a:ln w="38100" cap="flat" cmpd="sng" algn="ctr">
            <a:solidFill>
              <a:srgbClr val="FF6699"/>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lv-LV" sz="2000" kern="0" dirty="0">
                <a:solidFill>
                  <a:srgbClr val="3E1E1F"/>
                </a:solidFill>
                <a:latin typeface="Segoe UI Light" panose="020B0502040204020203" pitchFamily="34" charset="0"/>
                <a:cs typeface="Segoe UI Light" panose="020B0502040204020203" pitchFamily="34" charset="0"/>
              </a:rPr>
              <a:t>Būvniecība, tehnikas/aprīkojuma iegāde</a:t>
            </a:r>
          </a:p>
          <a:p>
            <a:pPr marL="0" marR="0" lvl="0" indent="0" algn="ctr" defTabSz="914400" eaLnBrk="1" fontAlgn="auto" latinLnBrk="0" hangingPunct="1">
              <a:lnSpc>
                <a:spcPct val="100000"/>
              </a:lnSpc>
              <a:spcBef>
                <a:spcPts val="0"/>
              </a:spcBef>
              <a:spcAft>
                <a:spcPts val="0"/>
              </a:spcAft>
              <a:buClrTx/>
              <a:buSzTx/>
              <a:buFontTx/>
              <a:buNone/>
              <a:tabLst/>
              <a:defRPr/>
            </a:pPr>
            <a:endParaRPr lang="lv-LV" sz="1800" kern="0" dirty="0">
              <a:solidFill>
                <a:srgbClr val="3E1E1F"/>
              </a:solidFill>
              <a:latin typeface="Segoe UI Light" panose="020B0502040204020203" pitchFamily="34" charset="0"/>
              <a:cs typeface="Segoe UI Light" panose="020B05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lv-LV" sz="1800" kern="0" dirty="0">
                <a:solidFill>
                  <a:srgbClr val="3E1E1F"/>
                </a:solidFill>
                <a:latin typeface="Segoe UI Light" panose="020B0502040204020203" pitchFamily="34" charset="0"/>
                <a:cs typeface="Segoe UI Light" panose="020B0502040204020203" pitchFamily="34" charset="0"/>
              </a:rPr>
              <a:t>2021.-2027.gada periodā </a:t>
            </a:r>
          </a:p>
          <a:p>
            <a:pPr marL="0" marR="0" lvl="0" indent="0" algn="ctr" defTabSz="914400" eaLnBrk="1" fontAlgn="auto" latinLnBrk="0" hangingPunct="1">
              <a:lnSpc>
                <a:spcPct val="100000"/>
              </a:lnSpc>
              <a:spcBef>
                <a:spcPts val="0"/>
              </a:spcBef>
              <a:spcAft>
                <a:spcPts val="0"/>
              </a:spcAft>
              <a:buClrTx/>
              <a:buSzTx/>
              <a:buFontTx/>
              <a:buNone/>
              <a:tabLst/>
              <a:defRPr/>
            </a:pPr>
            <a:r>
              <a:rPr lang="lv-LV" sz="1800" kern="0" dirty="0">
                <a:solidFill>
                  <a:srgbClr val="3E1E1F"/>
                </a:solidFill>
                <a:latin typeface="Segoe UI Light" panose="020B0502040204020203" pitchFamily="34" charset="0"/>
                <a:cs typeface="Segoe UI Light" panose="020B0502040204020203" pitchFamily="34" charset="0"/>
              </a:rPr>
              <a:t>Maksimālais attiecināmo izmaksu apmērs – 3 milj. EUR</a:t>
            </a:r>
          </a:p>
          <a:p>
            <a:pPr marL="0" marR="0" lvl="0" indent="0" algn="ctr" defTabSz="914400" eaLnBrk="1" fontAlgn="auto" latinLnBrk="0" hangingPunct="1">
              <a:lnSpc>
                <a:spcPct val="100000"/>
              </a:lnSpc>
              <a:spcBef>
                <a:spcPts val="0"/>
              </a:spcBef>
              <a:spcAft>
                <a:spcPts val="0"/>
              </a:spcAft>
              <a:buClrTx/>
              <a:buSzTx/>
              <a:buFontTx/>
              <a:buNone/>
              <a:tabLst/>
              <a:defRPr/>
            </a:pPr>
            <a:r>
              <a:rPr lang="lv-LV" sz="1800" kern="0" dirty="0">
                <a:solidFill>
                  <a:srgbClr val="3E1E1F"/>
                </a:solidFill>
                <a:latin typeface="Segoe UI Light" panose="020B0502040204020203" pitchFamily="34" charset="0"/>
                <a:cs typeface="Segoe UI Light" panose="020B0502040204020203" pitchFamily="34" charset="0"/>
              </a:rPr>
              <a:t>Mājražotājiem, kas kļūst atzīti – 300 000 EUR</a:t>
            </a:r>
          </a:p>
        </p:txBody>
      </p:sp>
    </p:spTree>
    <p:extLst>
      <p:ext uri="{BB962C8B-B14F-4D97-AF65-F5344CB8AC3E}">
        <p14:creationId xmlns:p14="http://schemas.microsoft.com/office/powerpoint/2010/main" val="2809058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B9653-592B-4598-B195-722459D83222}"/>
              </a:ext>
            </a:extLst>
          </p:cNvPr>
          <p:cNvSpPr>
            <a:spLocks noGrp="1"/>
          </p:cNvSpPr>
          <p:nvPr>
            <p:ph type="title"/>
          </p:nvPr>
        </p:nvSpPr>
        <p:spPr>
          <a:xfrm>
            <a:off x="1828800" y="333934"/>
            <a:ext cx="6560598" cy="1036642"/>
          </a:xfrm>
        </p:spPr>
        <p:txBody>
          <a:bodyPr>
            <a:normAutofit/>
          </a:bodyPr>
          <a:lstStyle/>
          <a:p>
            <a:r>
              <a:rPr lang="lv-LV" sz="2800" dirty="0">
                <a:solidFill>
                  <a:srgbClr val="3E1E1F"/>
                </a:solidFill>
                <a:latin typeface="Segoe UI Light" panose="020B0502040204020203" pitchFamily="34" charset="0"/>
                <a:cs typeface="Segoe UI Light" panose="020B0502040204020203" pitchFamily="34" charset="0"/>
              </a:rPr>
              <a:t>Atbalsts meliorācijas sistēmu sakārtošanai pārejas periodā</a:t>
            </a:r>
          </a:p>
        </p:txBody>
      </p:sp>
      <p:sp>
        <p:nvSpPr>
          <p:cNvPr id="20" name="Text Box 7">
            <a:extLst>
              <a:ext uri="{FF2B5EF4-FFF2-40B4-BE49-F238E27FC236}">
                <a16:creationId xmlns:a16="http://schemas.microsoft.com/office/drawing/2014/main" id="{ECC3CF1B-7815-44CE-B2A4-189054E48ED7}"/>
              </a:ext>
            </a:extLst>
          </p:cNvPr>
          <p:cNvSpPr txBox="1">
            <a:spLocks noChangeArrowheads="1"/>
          </p:cNvSpPr>
          <p:nvPr/>
        </p:nvSpPr>
        <p:spPr bwMode="auto">
          <a:xfrm>
            <a:off x="7172254" y="6579370"/>
            <a:ext cx="1925401" cy="276999"/>
          </a:xfrm>
          <a:prstGeom prst="rect">
            <a:avLst/>
          </a:prstGeom>
          <a:noFill/>
          <a:ln w="9525">
            <a:noFill/>
            <a:miter lim="800000"/>
            <a:headEnd/>
            <a:tailEnd/>
          </a:ln>
          <a:effectLst/>
        </p:spPr>
        <p:txBody>
          <a:bodyPr wrap="square">
            <a:spAutoFit/>
          </a:bodyPr>
          <a:lstStyle/>
          <a:p>
            <a:pPr algn="r">
              <a:spcBef>
                <a:spcPct val="50000"/>
              </a:spcBef>
            </a:pPr>
            <a:r>
              <a:rPr lang="lv-LV" sz="1200" dirty="0">
                <a:solidFill>
                  <a:schemeClr val="bg1">
                    <a:lumMod val="50000"/>
                  </a:schemeClr>
                </a:solidFill>
                <a:latin typeface="Segoe UI Light" panose="020B0502040204020203" pitchFamily="34" charset="0"/>
                <a:cs typeface="Segoe UI Light" panose="020B0502040204020203" pitchFamily="34" charset="0"/>
              </a:rPr>
              <a:t>| 13</a:t>
            </a:r>
            <a:endParaRPr lang="en-US" sz="12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5" name="Taisnstūris ar noapaļotiem stūriem 72">
            <a:extLst>
              <a:ext uri="{FF2B5EF4-FFF2-40B4-BE49-F238E27FC236}">
                <a16:creationId xmlns:a16="http://schemas.microsoft.com/office/drawing/2014/main" id="{331C7452-AF24-4A90-A757-1DA8927B0562}"/>
              </a:ext>
            </a:extLst>
          </p:cNvPr>
          <p:cNvSpPr/>
          <p:nvPr/>
        </p:nvSpPr>
        <p:spPr>
          <a:xfrm>
            <a:off x="2010457" y="1318791"/>
            <a:ext cx="5929565" cy="1187414"/>
          </a:xfrm>
          <a:prstGeom prst="roundRect">
            <a:avLst/>
          </a:prstGeom>
          <a:gradFill>
            <a:gsLst>
              <a:gs pos="0">
                <a:schemeClr val="accent4">
                  <a:lumMod val="20000"/>
                  <a:lumOff val="80000"/>
                </a:schemeClr>
              </a:gs>
              <a:gs pos="100000">
                <a:schemeClr val="accent1">
                  <a:lumMod val="30000"/>
                  <a:lumOff val="70000"/>
                </a:schemeClr>
              </a:gs>
            </a:gsLst>
            <a:lin ang="5400000" scaled="1"/>
          </a:gradFill>
          <a:ln w="38100" cap="flat" cmpd="sng" algn="ctr">
            <a:solidFill>
              <a:schemeClr val="accent5">
                <a:lumMod val="75000"/>
              </a:schemeClr>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lv-LV" sz="1800" kern="0" dirty="0">
                <a:solidFill>
                  <a:prstClr val="black"/>
                </a:solidFill>
                <a:latin typeface="Segoe UI Light" panose="020B0502040204020203" pitchFamily="34" charset="0"/>
                <a:cs typeface="Segoe UI Light" panose="020B0502040204020203" pitchFamily="34" charset="0"/>
              </a:rPr>
              <a:t>Pārejas periodā tiek paredzēts atbalstu valsts nozīmes meliorācijas sistēmu un koplietošanas sistēmu sakārtošanai</a:t>
            </a:r>
          </a:p>
        </p:txBody>
      </p:sp>
      <p:sp>
        <p:nvSpPr>
          <p:cNvPr id="6" name="Rectangle 5">
            <a:extLst>
              <a:ext uri="{FF2B5EF4-FFF2-40B4-BE49-F238E27FC236}">
                <a16:creationId xmlns:a16="http://schemas.microsoft.com/office/drawing/2014/main" id="{EB452127-2745-4FC8-B498-74681D1224B2}"/>
              </a:ext>
            </a:extLst>
          </p:cNvPr>
          <p:cNvSpPr/>
          <p:nvPr/>
        </p:nvSpPr>
        <p:spPr>
          <a:xfrm>
            <a:off x="46345" y="2570541"/>
            <a:ext cx="8724435" cy="4350165"/>
          </a:xfrm>
          <a:prstGeom prst="rect">
            <a:avLst/>
          </a:prstGeom>
        </p:spPr>
        <p:txBody>
          <a:bodyPr wrap="square">
            <a:spAutoFit/>
          </a:bodyPr>
          <a:lstStyle/>
          <a:p>
            <a:pPr algn="just">
              <a:lnSpc>
                <a:spcPct val="107000"/>
              </a:lnSpc>
              <a:spcAft>
                <a:spcPts val="800"/>
              </a:spcAft>
            </a:pPr>
            <a:r>
              <a:rPr lang="lv-LV" sz="1800" dirty="0">
                <a:solidFill>
                  <a:srgbClr val="2F373A"/>
                </a:solidFill>
                <a:latin typeface="Segoe UI Light" panose="020B0502040204020203" pitchFamily="34" charset="0"/>
                <a:ea typeface="Times New Roman" panose="02020603050405020304" pitchFamily="18" charset="0"/>
                <a:cs typeface="Segoe UI Light" panose="020B0502040204020203" pitchFamily="34" charset="0"/>
              </a:rPr>
              <a:t>Meliorācijas sistēmu pārbūve un atjaunošana valsts nozīmes sistēmās – </a:t>
            </a:r>
            <a:r>
              <a:rPr lang="lv-LV" sz="1800" b="1" dirty="0">
                <a:solidFill>
                  <a:schemeClr val="accent4">
                    <a:lumMod val="75000"/>
                  </a:schemeClr>
                </a:solidFill>
                <a:latin typeface="Segoe UI Light" panose="020B0502040204020203" pitchFamily="34" charset="0"/>
                <a:ea typeface="Times New Roman" panose="02020603050405020304" pitchFamily="18" charset="0"/>
                <a:cs typeface="Segoe UI Light" panose="020B0502040204020203" pitchFamily="34" charset="0"/>
              </a:rPr>
              <a:t>atbalsta intensitāte – 100%</a:t>
            </a:r>
            <a:endParaRPr lang="lv-LV" sz="1800" dirty="0">
              <a:solidFill>
                <a:schemeClr val="accent4">
                  <a:lumMod val="75000"/>
                </a:schemeClr>
              </a:solidFill>
              <a:latin typeface="Segoe UI Light" panose="020B0502040204020203" pitchFamily="34" charset="0"/>
              <a:ea typeface="Calibri" panose="020F0502020204030204" pitchFamily="34" charset="0"/>
              <a:cs typeface="Segoe UI Light" panose="020B0502040204020203" pitchFamily="34" charset="0"/>
            </a:endParaRPr>
          </a:p>
          <a:p>
            <a:pPr algn="just">
              <a:lnSpc>
                <a:spcPts val="1465"/>
              </a:lnSpc>
              <a:spcAft>
                <a:spcPts val="0"/>
              </a:spcAft>
            </a:pPr>
            <a:r>
              <a:rPr lang="lv-LV" sz="1800" dirty="0">
                <a:solidFill>
                  <a:srgbClr val="414142"/>
                </a:solidFill>
                <a:latin typeface="Segoe UI Light" panose="020B0502040204020203" pitchFamily="34" charset="0"/>
                <a:ea typeface="Times New Roman" panose="02020603050405020304" pitchFamily="18" charset="0"/>
                <a:cs typeface="Segoe UI Light" panose="020B0502040204020203" pitchFamily="34" charset="0"/>
              </a:rPr>
              <a:t> </a:t>
            </a:r>
            <a:endParaRPr lang="lv-LV" sz="1800" dirty="0">
              <a:latin typeface="Segoe UI Light" panose="020B0502040204020203" pitchFamily="34" charset="0"/>
              <a:ea typeface="Times New Roman" panose="02020603050405020304" pitchFamily="18" charset="0"/>
              <a:cs typeface="Segoe UI Light" panose="020B0502040204020203" pitchFamily="34" charset="0"/>
            </a:endParaRPr>
          </a:p>
          <a:p>
            <a:pPr algn="just">
              <a:lnSpc>
                <a:spcPts val="1465"/>
              </a:lnSpc>
              <a:spcAft>
                <a:spcPts val="0"/>
              </a:spcAft>
            </a:pPr>
            <a:r>
              <a:rPr lang="lv-LV" sz="1800" b="1" dirty="0">
                <a:solidFill>
                  <a:schemeClr val="accent4">
                    <a:lumMod val="75000"/>
                  </a:schemeClr>
                </a:solidFill>
                <a:latin typeface="Segoe UI Light" panose="020B0502040204020203" pitchFamily="34" charset="0"/>
                <a:ea typeface="Times New Roman" panose="02020603050405020304" pitchFamily="18" charset="0"/>
                <a:cs typeface="Segoe UI Light" panose="020B0502040204020203" pitchFamily="34" charset="0"/>
              </a:rPr>
              <a:t>Pašvaldība (arī pašvaldības kapitālsabiedrība), kas veiks</a:t>
            </a:r>
            <a:r>
              <a:rPr lang="lv-LV" sz="1800" dirty="0">
                <a:solidFill>
                  <a:schemeClr val="accent4">
                    <a:lumMod val="75000"/>
                  </a:schemeClr>
                </a:solidFill>
                <a:latin typeface="Segoe UI Light" panose="020B0502040204020203" pitchFamily="34" charset="0"/>
                <a:ea typeface="Times New Roman" panose="02020603050405020304" pitchFamily="18" charset="0"/>
                <a:cs typeface="Segoe UI Light" panose="020B0502040204020203" pitchFamily="34" charset="0"/>
              </a:rPr>
              <a:t> </a:t>
            </a:r>
            <a:r>
              <a:rPr lang="lv-LV" sz="1800" dirty="0">
                <a:solidFill>
                  <a:srgbClr val="414142"/>
                </a:solidFill>
                <a:latin typeface="Segoe UI Light" panose="020B0502040204020203" pitchFamily="34" charset="0"/>
                <a:ea typeface="Times New Roman" panose="02020603050405020304" pitchFamily="18" charset="0"/>
                <a:cs typeface="Segoe UI Light" panose="020B0502040204020203" pitchFamily="34" charset="0"/>
              </a:rPr>
              <a:t>pašvaldības īpašumā esošu meliorācijas sistēmu un hidrotehnisko būvju pārbūvi vai atjaunošanu lauksaimniecības vai meža zemē un pašvaldības nozīmes koplietošanas meliorācijas sistēmu pārbūvi vai atjaunošanu lauksaimniecības vai meža zemē  </a:t>
            </a:r>
            <a:r>
              <a:rPr lang="lv-LV" sz="1800" b="1" dirty="0">
                <a:solidFill>
                  <a:schemeClr val="accent4">
                    <a:lumMod val="75000"/>
                  </a:schemeClr>
                </a:solidFill>
                <a:latin typeface="Segoe UI Light" panose="020B0502040204020203" pitchFamily="34" charset="0"/>
                <a:ea typeface="Times New Roman" panose="02020603050405020304" pitchFamily="18" charset="0"/>
                <a:cs typeface="Segoe UI Light" panose="020B0502040204020203" pitchFamily="34" charset="0"/>
              </a:rPr>
              <a:t>Maksimālā attiecināmo izmaksu summa ir 300 000 EUR, atbalsta intensitāte – 90%</a:t>
            </a:r>
          </a:p>
          <a:p>
            <a:pPr algn="just">
              <a:lnSpc>
                <a:spcPts val="1465"/>
              </a:lnSpc>
              <a:spcAft>
                <a:spcPts val="0"/>
              </a:spcAft>
            </a:pPr>
            <a:endParaRPr lang="lv-LV" sz="1800" b="1" dirty="0">
              <a:solidFill>
                <a:srgbClr val="414142"/>
              </a:solidFill>
              <a:effectLst/>
              <a:latin typeface="Segoe UI Light" panose="020B0502040204020203" pitchFamily="34" charset="0"/>
              <a:ea typeface="Times New Roman" panose="02020603050405020304" pitchFamily="18" charset="0"/>
              <a:cs typeface="Segoe UI Light" panose="020B0502040204020203" pitchFamily="34" charset="0"/>
            </a:endParaRPr>
          </a:p>
          <a:p>
            <a:pPr algn="just"/>
            <a:r>
              <a:rPr lang="lv-LV" sz="1800" dirty="0">
                <a:latin typeface="Segoe UI Light" panose="020B0502040204020203" pitchFamily="34" charset="0"/>
                <a:cs typeface="Segoe UI Light" panose="020B0502040204020203" pitchFamily="34" charset="0"/>
              </a:rPr>
              <a:t>Pašvaldības un </a:t>
            </a:r>
            <a:r>
              <a:rPr lang="lv-LV" sz="1800" u="sng" dirty="0">
                <a:solidFill>
                  <a:schemeClr val="accent5">
                    <a:lumMod val="75000"/>
                  </a:schemeClr>
                </a:solidFill>
                <a:latin typeface="Segoe UI Light" panose="020B0502040204020203" pitchFamily="34" charset="0"/>
                <a:cs typeface="Segoe UI Light" panose="020B0502040204020203" pitchFamily="34" charset="0"/>
              </a:rPr>
              <a:t>lauku saimniecības (atbalsta intensitāte 50% un maksimāli attiecināmā izmaksu summa ir 300 000 EUR)</a:t>
            </a:r>
            <a:r>
              <a:rPr lang="lv-LV" sz="1800" dirty="0">
                <a:solidFill>
                  <a:schemeClr val="accent5">
                    <a:lumMod val="75000"/>
                  </a:schemeClr>
                </a:solidFill>
                <a:latin typeface="Segoe UI Light" panose="020B0502040204020203" pitchFamily="34" charset="0"/>
                <a:cs typeface="Segoe UI Light" panose="020B0502040204020203" pitchFamily="34" charset="0"/>
              </a:rPr>
              <a:t> </a:t>
            </a:r>
            <a:r>
              <a:rPr lang="lv-LV" sz="1800" dirty="0">
                <a:latin typeface="Segoe UI Light" panose="020B0502040204020203" pitchFamily="34" charset="0"/>
                <a:cs typeface="Segoe UI Light" panose="020B0502040204020203" pitchFamily="34" charset="0"/>
              </a:rPr>
              <a:t>varēs īstenot </a:t>
            </a:r>
            <a:r>
              <a:rPr lang="lv-LV" sz="1800" dirty="0">
                <a:solidFill>
                  <a:srgbClr val="FF0000"/>
                </a:solidFill>
                <a:latin typeface="Segoe UI Light" panose="020B0502040204020203" pitchFamily="34" charset="0"/>
                <a:cs typeface="Segoe UI Light" panose="020B0502040204020203" pitchFamily="34" charset="0"/>
              </a:rPr>
              <a:t>kopprojektu</a:t>
            </a:r>
            <a:r>
              <a:rPr lang="lv-LV" sz="1800" dirty="0">
                <a:latin typeface="Segoe UI Light" panose="020B0502040204020203" pitchFamily="34" charset="0"/>
                <a:cs typeface="Segoe UI Light" panose="020B0502040204020203" pitchFamily="34" charset="0"/>
              </a:rPr>
              <a:t>, ja starp kopprojekta dalībniekiem ir noslēgts līgums un pēc kopprojekta īstenošanas tiek pārbūvēta vai atjaunota </a:t>
            </a:r>
            <a:r>
              <a:rPr lang="lv-LV" sz="1800" b="1" dirty="0">
                <a:solidFill>
                  <a:schemeClr val="accent4">
                    <a:lumMod val="75000"/>
                  </a:schemeClr>
                </a:solidFill>
                <a:latin typeface="Segoe UI Light" panose="020B0502040204020203" pitchFamily="34" charset="0"/>
                <a:cs typeface="Segoe UI Light" panose="020B0502040204020203" pitchFamily="34" charset="0"/>
              </a:rPr>
              <a:t>viena koplietošanas meliorācijas sistēma</a:t>
            </a:r>
            <a:r>
              <a:rPr lang="lv-LV" sz="1800" dirty="0">
                <a:latin typeface="Segoe UI Light" panose="020B0502040204020203" pitchFamily="34" charset="0"/>
                <a:cs typeface="Segoe UI Light" panose="020B0502040204020203" pitchFamily="34" charset="0"/>
              </a:rPr>
              <a:t>, kura regulē ūdens režīmu vismaz divos zemes īpašumos ar kopēju robežu. Kopprojekta līgumu iesniedz un atbalstu saņem viens no meliorācijas sistēmas īpašniekiem vai tiesiskajiem valdītājiem. Maksimālo attiecināmo izmaksu apmēru un atbalsta intensitāti nosaka katram </a:t>
            </a:r>
            <a:r>
              <a:rPr lang="lv-LV" sz="1800" noProof="1">
                <a:latin typeface="Segoe UI Light" panose="020B0502040204020203" pitchFamily="34" charset="0"/>
                <a:cs typeface="Segoe UI Light" panose="020B0502040204020203" pitchFamily="34" charset="0"/>
              </a:rPr>
              <a:t>kooprojekta</a:t>
            </a:r>
            <a:r>
              <a:rPr lang="lv-LV" sz="1800" dirty="0">
                <a:latin typeface="Segoe UI Light" panose="020B0502040204020203" pitchFamily="34" charset="0"/>
                <a:cs typeface="Segoe UI Light" panose="020B0502040204020203" pitchFamily="34" charset="0"/>
              </a:rPr>
              <a:t> dalībniekam.</a:t>
            </a:r>
            <a:endParaRPr lang="lv-LV" sz="1800" dirty="0">
              <a:effectLst/>
              <a:latin typeface="Segoe UI Light" panose="020B0502040204020203" pitchFamily="34" charset="0"/>
              <a:ea typeface="Times New Roman" panose="02020603050405020304" pitchFamily="18" charset="0"/>
              <a:cs typeface="Segoe UI Light" panose="020B0502040204020203" pitchFamily="34" charset="0"/>
            </a:endParaRPr>
          </a:p>
        </p:txBody>
      </p:sp>
      <p:pic>
        <p:nvPicPr>
          <p:cNvPr id="4" name="Graphic 3" descr="Handshake">
            <a:extLst>
              <a:ext uri="{FF2B5EF4-FFF2-40B4-BE49-F238E27FC236}">
                <a16:creationId xmlns:a16="http://schemas.microsoft.com/office/drawing/2014/main" id="{77E1C9D2-1CB5-4AE6-B5EB-0A2FE1D02F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5024" y="1206765"/>
            <a:ext cx="1363776" cy="1363776"/>
          </a:xfrm>
          <a:prstGeom prst="rect">
            <a:avLst/>
          </a:prstGeom>
        </p:spPr>
      </p:pic>
    </p:spTree>
    <p:extLst>
      <p:ext uri="{BB962C8B-B14F-4D97-AF65-F5344CB8AC3E}">
        <p14:creationId xmlns:p14="http://schemas.microsoft.com/office/powerpoint/2010/main" val="995894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ss, outdoor, sky, field&#10;&#10;Description automatically generated">
            <a:extLst>
              <a:ext uri="{FF2B5EF4-FFF2-40B4-BE49-F238E27FC236}">
                <a16:creationId xmlns:a16="http://schemas.microsoft.com/office/drawing/2014/main" id="{5FB99A5C-3089-4ABA-8447-C3EF31F6A9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56"/>
          <a:stretch/>
        </p:blipFill>
        <p:spPr>
          <a:xfrm>
            <a:off x="0" y="1341414"/>
            <a:ext cx="9144000" cy="5514954"/>
          </a:xfrm>
          <a:prstGeom prst="rect">
            <a:avLst/>
          </a:prstGeom>
        </p:spPr>
      </p:pic>
      <p:sp>
        <p:nvSpPr>
          <p:cNvPr id="6" name="Rectangle 5">
            <a:extLst>
              <a:ext uri="{FF2B5EF4-FFF2-40B4-BE49-F238E27FC236}">
                <a16:creationId xmlns:a16="http://schemas.microsoft.com/office/drawing/2014/main" id="{5DD06F36-BA8A-4E70-BAC1-A6318800C256}"/>
              </a:ext>
            </a:extLst>
          </p:cNvPr>
          <p:cNvSpPr/>
          <p:nvPr/>
        </p:nvSpPr>
        <p:spPr>
          <a:xfrm>
            <a:off x="-1" y="1357598"/>
            <a:ext cx="9144001" cy="5514955"/>
          </a:xfrm>
          <a:prstGeom prst="rect">
            <a:avLst/>
          </a:prstGeom>
          <a:gradFill>
            <a:gsLst>
              <a:gs pos="0">
                <a:schemeClr val="accent5">
                  <a:lumMod val="20000"/>
                  <a:lumOff val="80000"/>
                  <a:alpha val="57000"/>
                </a:schemeClr>
              </a:gs>
              <a:gs pos="100000">
                <a:schemeClr val="accent6">
                  <a:lumMod val="40000"/>
                  <a:lumOff val="6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Content Placeholder 4">
            <a:extLst>
              <a:ext uri="{FF2B5EF4-FFF2-40B4-BE49-F238E27FC236}">
                <a16:creationId xmlns:a16="http://schemas.microsoft.com/office/drawing/2014/main" id="{2787FA07-72C8-4B9F-B39C-82279B28D9CD}"/>
              </a:ext>
            </a:extLst>
          </p:cNvPr>
          <p:cNvSpPr>
            <a:spLocks noGrp="1"/>
          </p:cNvSpPr>
          <p:nvPr>
            <p:ph idx="1"/>
          </p:nvPr>
        </p:nvSpPr>
        <p:spPr>
          <a:xfrm>
            <a:off x="351645" y="3031058"/>
            <a:ext cx="8440707" cy="1322353"/>
          </a:xfrm>
        </p:spPr>
        <p:txBody>
          <a:bodyPr>
            <a:noAutofit/>
          </a:bodyPr>
          <a:lstStyle/>
          <a:p>
            <a:pPr algn="ctr"/>
            <a:r>
              <a:rPr lang="lv-LV" sz="3200" b="1" dirty="0">
                <a:latin typeface="Segoe UI Light" panose="020B0502040204020203" pitchFamily="34" charset="0"/>
                <a:cs typeface="Segoe UI Light" panose="020B0502040204020203" pitchFamily="34" charset="0"/>
              </a:rPr>
              <a:t>Pasākumā “Ražas, dzīvnieku un augu apdrošināšanas prēmija” tiek saglabāti esošie nosacījumi, atbalsta intensitāte 70% </a:t>
            </a:r>
          </a:p>
        </p:txBody>
      </p:sp>
      <p:sp>
        <p:nvSpPr>
          <p:cNvPr id="2" name="Rectangle 1">
            <a:extLst>
              <a:ext uri="{FF2B5EF4-FFF2-40B4-BE49-F238E27FC236}">
                <a16:creationId xmlns:a16="http://schemas.microsoft.com/office/drawing/2014/main" id="{F99A9812-1AD2-47C0-A416-B814183083B7}"/>
              </a:ext>
            </a:extLst>
          </p:cNvPr>
          <p:cNvSpPr/>
          <p:nvPr/>
        </p:nvSpPr>
        <p:spPr>
          <a:xfrm>
            <a:off x="3113986" y="193184"/>
            <a:ext cx="5866304" cy="1730297"/>
          </a:xfrm>
          <a:prstGeom prst="rect">
            <a:avLst/>
          </a:prstGeom>
          <a:gradFill>
            <a:gsLst>
              <a:gs pos="0">
                <a:schemeClr val="accent6">
                  <a:lumMod val="20000"/>
                  <a:lumOff val="80000"/>
                  <a:alpha val="0"/>
                </a:schemeClr>
              </a:gs>
              <a:gs pos="100000">
                <a:srgbClr val="92D050"/>
              </a:gs>
            </a:gsLst>
            <a:lin ang="2700000" scaled="1"/>
          </a:gra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Title 3">
            <a:extLst>
              <a:ext uri="{FF2B5EF4-FFF2-40B4-BE49-F238E27FC236}">
                <a16:creationId xmlns:a16="http://schemas.microsoft.com/office/drawing/2014/main" id="{905C975C-EA92-4F8A-A1C0-9D91773FABD4}"/>
              </a:ext>
            </a:extLst>
          </p:cNvPr>
          <p:cNvSpPr txBox="1">
            <a:spLocks/>
          </p:cNvSpPr>
          <p:nvPr/>
        </p:nvSpPr>
        <p:spPr bwMode="auto">
          <a:xfrm>
            <a:off x="3078476" y="397156"/>
            <a:ext cx="5937324" cy="132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90000" lnSpcReduction="20000"/>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sz="3100" b="0" i="1" dirty="0">
                <a:solidFill>
                  <a:srgbClr val="008000"/>
                </a:solidFill>
                <a:latin typeface="Segoe UI Light" panose="020B0502040204020203" pitchFamily="34" charset="0"/>
                <a:cs typeface="Segoe UI Light" panose="020B0502040204020203" pitchFamily="34" charset="0"/>
              </a:rPr>
              <a:t>Ražas un dzīvnieku apdrošināšana</a:t>
            </a:r>
            <a:r>
              <a:rPr lang="lv-LV" sz="6700" b="0" dirty="0">
                <a:solidFill>
                  <a:srgbClr val="008000"/>
                </a:solidFill>
                <a:latin typeface="Segoe UI Light" panose="020B0502040204020203" pitchFamily="34" charset="0"/>
                <a:cs typeface="Segoe UI Light" panose="020B0502040204020203" pitchFamily="34" charset="0"/>
              </a:rPr>
              <a:t> </a:t>
            </a:r>
          </a:p>
          <a:p>
            <a:pPr algn="ctr"/>
            <a:r>
              <a:rPr lang="lv-LV" sz="4000" b="0" dirty="0">
                <a:latin typeface="Segoe UI Light" panose="020B0502040204020203" pitchFamily="34" charset="0"/>
                <a:cs typeface="Segoe UI Light" panose="020B0502040204020203" pitchFamily="34" charset="0"/>
              </a:rPr>
              <a:t>22 milj. EUR </a:t>
            </a:r>
            <a:endParaRPr lang="lv-LV" sz="2700" b="0" dirty="0">
              <a:latin typeface="Segoe UI Light" panose="020B0502040204020203" pitchFamily="34" charset="0"/>
              <a:cs typeface="Segoe UI Light" panose="020B0502040204020203" pitchFamily="34" charset="0"/>
            </a:endParaRPr>
          </a:p>
        </p:txBody>
      </p:sp>
      <p:pic>
        <p:nvPicPr>
          <p:cNvPr id="18" name="Graphic 17" descr="Briefcase">
            <a:extLst>
              <a:ext uri="{FF2B5EF4-FFF2-40B4-BE49-F238E27FC236}">
                <a16:creationId xmlns:a16="http://schemas.microsoft.com/office/drawing/2014/main" id="{694D0B9C-08AA-4EC9-B9FF-E60CA5BF8C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25349" y="1000203"/>
            <a:ext cx="914400" cy="914400"/>
          </a:xfrm>
          <a:prstGeom prst="rect">
            <a:avLst/>
          </a:prstGeom>
        </p:spPr>
      </p:pic>
    </p:spTree>
    <p:extLst>
      <p:ext uri="{BB962C8B-B14F-4D97-AF65-F5344CB8AC3E}">
        <p14:creationId xmlns:p14="http://schemas.microsoft.com/office/powerpoint/2010/main" val="398711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B9653-592B-4598-B195-722459D83222}"/>
              </a:ext>
            </a:extLst>
          </p:cNvPr>
          <p:cNvSpPr>
            <a:spLocks noGrp="1"/>
          </p:cNvSpPr>
          <p:nvPr>
            <p:ph type="title"/>
          </p:nvPr>
        </p:nvSpPr>
        <p:spPr>
          <a:xfrm>
            <a:off x="1828799" y="594804"/>
            <a:ext cx="6702641" cy="678118"/>
          </a:xfrm>
        </p:spPr>
        <p:txBody>
          <a:bodyPr>
            <a:normAutofit/>
          </a:bodyPr>
          <a:lstStyle/>
          <a:p>
            <a:r>
              <a:rPr lang="lv-LV" sz="2800">
                <a:solidFill>
                  <a:srgbClr val="3E1E1F"/>
                </a:solidFill>
                <a:latin typeface="Segoe UI Light" panose="020B0502040204020203" pitchFamily="34" charset="0"/>
                <a:cs typeface="Segoe UI Light" panose="020B0502040204020203" pitchFamily="34" charset="0"/>
              </a:rPr>
              <a:t>Atbalsts kooperatīvu izveidei – 1 milj. EUR </a:t>
            </a:r>
            <a:endParaRPr lang="lv-LV" sz="2800" dirty="0">
              <a:solidFill>
                <a:srgbClr val="3E1E1F"/>
              </a:solidFill>
              <a:latin typeface="Segoe UI Light" panose="020B0502040204020203" pitchFamily="34" charset="0"/>
              <a:cs typeface="Segoe UI Light" panose="020B0502040204020203" pitchFamily="34" charset="0"/>
            </a:endParaRPr>
          </a:p>
        </p:txBody>
      </p:sp>
      <p:sp>
        <p:nvSpPr>
          <p:cNvPr id="20" name="Text Box 7">
            <a:extLst>
              <a:ext uri="{FF2B5EF4-FFF2-40B4-BE49-F238E27FC236}">
                <a16:creationId xmlns:a16="http://schemas.microsoft.com/office/drawing/2014/main" id="{ECC3CF1B-7815-44CE-B2A4-189054E48ED7}"/>
              </a:ext>
            </a:extLst>
          </p:cNvPr>
          <p:cNvSpPr txBox="1">
            <a:spLocks noChangeArrowheads="1"/>
          </p:cNvSpPr>
          <p:nvPr/>
        </p:nvSpPr>
        <p:spPr bwMode="auto">
          <a:xfrm>
            <a:off x="7172254" y="6579370"/>
            <a:ext cx="1925401" cy="276999"/>
          </a:xfrm>
          <a:prstGeom prst="rect">
            <a:avLst/>
          </a:prstGeom>
          <a:noFill/>
          <a:ln w="9525">
            <a:noFill/>
            <a:miter lim="800000"/>
            <a:headEnd/>
            <a:tailEnd/>
          </a:ln>
          <a:effectLst/>
        </p:spPr>
        <p:txBody>
          <a:bodyPr wrap="square">
            <a:spAutoFit/>
          </a:bodyPr>
          <a:lstStyle/>
          <a:p>
            <a:pPr algn="r">
              <a:spcBef>
                <a:spcPct val="50000"/>
              </a:spcBef>
            </a:pPr>
            <a:r>
              <a:rPr lang="lv-LV" sz="1200" dirty="0">
                <a:solidFill>
                  <a:schemeClr val="bg1">
                    <a:lumMod val="50000"/>
                  </a:schemeClr>
                </a:solidFill>
                <a:latin typeface="Segoe UI Light" panose="020B0502040204020203" pitchFamily="34" charset="0"/>
                <a:cs typeface="Segoe UI Light" panose="020B0502040204020203" pitchFamily="34" charset="0"/>
              </a:rPr>
              <a:t>| 18</a:t>
            </a:r>
            <a:endParaRPr lang="en-US" sz="1200" dirty="0">
              <a:solidFill>
                <a:schemeClr val="bg1">
                  <a:lumMod val="50000"/>
                </a:schemeClr>
              </a:solidFill>
              <a:latin typeface="Segoe UI Light" panose="020B0502040204020203" pitchFamily="34" charset="0"/>
              <a:cs typeface="Segoe UI Light" panose="020B0502040204020203" pitchFamily="34" charset="0"/>
            </a:endParaRPr>
          </a:p>
        </p:txBody>
      </p:sp>
      <p:pic>
        <p:nvPicPr>
          <p:cNvPr id="13" name="Attēls 3">
            <a:extLst>
              <a:ext uri="{FF2B5EF4-FFF2-40B4-BE49-F238E27FC236}">
                <a16:creationId xmlns:a16="http://schemas.microsoft.com/office/drawing/2014/main" id="{47CD3B17-00C3-4A36-82D7-A292356E023F}"/>
              </a:ext>
            </a:extLst>
          </p:cNvPr>
          <p:cNvPicPr>
            <a:picLocks noChangeAspect="1"/>
          </p:cNvPicPr>
          <p:nvPr/>
        </p:nvPicPr>
        <p:blipFill>
          <a:blip r:embed="rId3"/>
          <a:stretch>
            <a:fillRect/>
          </a:stretch>
        </p:blipFill>
        <p:spPr>
          <a:xfrm>
            <a:off x="1886993" y="1553592"/>
            <a:ext cx="5900256" cy="4425192"/>
          </a:xfrm>
          <a:prstGeom prst="rect">
            <a:avLst/>
          </a:prstGeom>
        </p:spPr>
      </p:pic>
      <p:sp>
        <p:nvSpPr>
          <p:cNvPr id="4" name="Flowchart: Alternate Process 3">
            <a:extLst>
              <a:ext uri="{FF2B5EF4-FFF2-40B4-BE49-F238E27FC236}">
                <a16:creationId xmlns:a16="http://schemas.microsoft.com/office/drawing/2014/main" id="{0BAFA1F7-5240-45FF-AF5C-5095AB1FBF10}"/>
              </a:ext>
            </a:extLst>
          </p:cNvPr>
          <p:cNvSpPr/>
          <p:nvPr/>
        </p:nvSpPr>
        <p:spPr>
          <a:xfrm>
            <a:off x="6604986" y="5794815"/>
            <a:ext cx="417251" cy="243969"/>
          </a:xfrm>
          <a:prstGeom prst="flowChartAlternate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6" name="Straight Connector 5">
            <a:extLst>
              <a:ext uri="{FF2B5EF4-FFF2-40B4-BE49-F238E27FC236}">
                <a16:creationId xmlns:a16="http://schemas.microsoft.com/office/drawing/2014/main" id="{2165F740-EF96-4D91-814F-4679FC4D82A4}"/>
              </a:ext>
            </a:extLst>
          </p:cNvPr>
          <p:cNvCxnSpPr>
            <a:cxnSpLocks/>
          </p:cNvCxnSpPr>
          <p:nvPr/>
        </p:nvCxnSpPr>
        <p:spPr>
          <a:xfrm>
            <a:off x="2725445" y="1553592"/>
            <a:ext cx="0" cy="469628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Graphic 8" descr="Farmer">
            <a:extLst>
              <a:ext uri="{FF2B5EF4-FFF2-40B4-BE49-F238E27FC236}">
                <a16:creationId xmlns:a16="http://schemas.microsoft.com/office/drawing/2014/main" id="{4749E502-3EE2-4855-99C6-F097DB88966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67363" y="3320248"/>
            <a:ext cx="1162975" cy="1162975"/>
          </a:xfrm>
          <a:prstGeom prst="rect">
            <a:avLst/>
          </a:prstGeom>
        </p:spPr>
      </p:pic>
    </p:spTree>
    <p:extLst>
      <p:ext uri="{BB962C8B-B14F-4D97-AF65-F5344CB8AC3E}">
        <p14:creationId xmlns:p14="http://schemas.microsoft.com/office/powerpoint/2010/main" val="2633951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79B1623-4AB0-4BCB-963F-FA5BFECD6024}"/>
              </a:ext>
            </a:extLst>
          </p:cNvPr>
          <p:cNvGrpSpPr/>
          <p:nvPr/>
        </p:nvGrpSpPr>
        <p:grpSpPr>
          <a:xfrm>
            <a:off x="0" y="1531399"/>
            <a:ext cx="3404017" cy="5348796"/>
            <a:chOff x="0" y="1531399"/>
            <a:chExt cx="3404017" cy="5348796"/>
          </a:xfrm>
        </p:grpSpPr>
        <p:pic>
          <p:nvPicPr>
            <p:cNvPr id="5" name="Picture 4" descr="A picture containing plant&#10;&#10;Description automatically generated">
              <a:extLst>
                <a:ext uri="{FF2B5EF4-FFF2-40B4-BE49-F238E27FC236}">
                  <a16:creationId xmlns:a16="http://schemas.microsoft.com/office/drawing/2014/main" id="{758EF86D-F554-4743-ABA1-22EBE55C3ED6}"/>
                </a:ext>
              </a:extLst>
            </p:cNvPr>
            <p:cNvPicPr>
              <a:picLocks noChangeAspect="1"/>
            </p:cNvPicPr>
            <p:nvPr/>
          </p:nvPicPr>
          <p:blipFill rotWithShape="1">
            <a:blip r:embed="rId2" cstate="print">
              <a:alphaModFix amt="85000"/>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l="23592" r="33981"/>
            <a:stretch/>
          </p:blipFill>
          <p:spPr>
            <a:xfrm>
              <a:off x="0" y="1531399"/>
              <a:ext cx="3404016" cy="5348796"/>
            </a:xfrm>
            <a:prstGeom prst="rect">
              <a:avLst/>
            </a:prstGeom>
          </p:spPr>
        </p:pic>
        <p:sp>
          <p:nvSpPr>
            <p:cNvPr id="6" name="Rectangle 5">
              <a:extLst>
                <a:ext uri="{FF2B5EF4-FFF2-40B4-BE49-F238E27FC236}">
                  <a16:creationId xmlns:a16="http://schemas.microsoft.com/office/drawing/2014/main" id="{728DC050-0CFA-4CC6-BAE6-EE6A788B2E63}"/>
                </a:ext>
              </a:extLst>
            </p:cNvPr>
            <p:cNvSpPr/>
            <p:nvPr/>
          </p:nvSpPr>
          <p:spPr>
            <a:xfrm>
              <a:off x="1" y="1531399"/>
              <a:ext cx="3404016" cy="2916314"/>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
        <p:nvSpPr>
          <p:cNvPr id="18" name="Title 1">
            <a:extLst>
              <a:ext uri="{FF2B5EF4-FFF2-40B4-BE49-F238E27FC236}">
                <a16:creationId xmlns:a16="http://schemas.microsoft.com/office/drawing/2014/main" id="{0E327B66-F233-4134-AA79-36C3B6758432}"/>
              </a:ext>
            </a:extLst>
          </p:cNvPr>
          <p:cNvSpPr>
            <a:spLocks noGrp="1"/>
          </p:cNvSpPr>
          <p:nvPr>
            <p:ph type="title"/>
          </p:nvPr>
        </p:nvSpPr>
        <p:spPr>
          <a:xfrm>
            <a:off x="1828800" y="621436"/>
            <a:ext cx="4873830" cy="651485"/>
          </a:xfrm>
        </p:spPr>
        <p:txBody>
          <a:bodyPr>
            <a:normAutofit/>
          </a:bodyPr>
          <a:lstStyle/>
          <a:p>
            <a:r>
              <a:rPr lang="lv-LV" sz="2800" dirty="0">
                <a:solidFill>
                  <a:srgbClr val="3E1E1F"/>
                </a:solidFill>
                <a:latin typeface="Segoe UI Light" panose="020B0502040204020203" pitchFamily="34" charset="0"/>
                <a:cs typeface="Segoe UI Light" panose="020B0502040204020203" pitchFamily="34" charset="0"/>
              </a:rPr>
              <a:t>Saturs</a:t>
            </a:r>
          </a:p>
        </p:txBody>
      </p:sp>
      <p:sp>
        <p:nvSpPr>
          <p:cNvPr id="20" name="Ovāls 43">
            <a:extLst>
              <a:ext uri="{FF2B5EF4-FFF2-40B4-BE49-F238E27FC236}">
                <a16:creationId xmlns:a16="http://schemas.microsoft.com/office/drawing/2014/main" id="{9C717FEF-DB99-4BBD-893C-D11251B3C600}"/>
              </a:ext>
            </a:extLst>
          </p:cNvPr>
          <p:cNvSpPr/>
          <p:nvPr/>
        </p:nvSpPr>
        <p:spPr>
          <a:xfrm>
            <a:off x="3224848" y="1637036"/>
            <a:ext cx="434187" cy="434187"/>
          </a:xfrm>
          <a:prstGeom prst="ellipse">
            <a:avLst/>
          </a:prstGeom>
          <a:solidFill>
            <a:schemeClr val="bg1">
              <a:lumMod val="85000"/>
            </a:schemeClr>
          </a:solidFill>
          <a:ln>
            <a:solidFill>
              <a:schemeClr val="accent2">
                <a:lumMod val="7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275">
              <a:solidFill>
                <a:srgbClr val="F3FF45"/>
              </a:solidFill>
            </a:endParaRPr>
          </a:p>
        </p:txBody>
      </p:sp>
      <p:sp>
        <p:nvSpPr>
          <p:cNvPr id="21" name="Taisnstūris 47">
            <a:extLst>
              <a:ext uri="{FF2B5EF4-FFF2-40B4-BE49-F238E27FC236}">
                <a16:creationId xmlns:a16="http://schemas.microsoft.com/office/drawing/2014/main" id="{201BE2F5-7CD0-4FB7-8B15-C53E313BFB46}"/>
              </a:ext>
            </a:extLst>
          </p:cNvPr>
          <p:cNvSpPr/>
          <p:nvPr/>
        </p:nvSpPr>
        <p:spPr>
          <a:xfrm>
            <a:off x="3823847" y="1341520"/>
            <a:ext cx="4873830" cy="1005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400" b="1" dirty="0">
                <a:solidFill>
                  <a:schemeClr val="accent2">
                    <a:lumMod val="75000"/>
                  </a:schemeClr>
                </a:solidFill>
                <a:latin typeface="Segoe UI Light" panose="020B0502040204020203" pitchFamily="34" charset="0"/>
                <a:cs typeface="Segoe UI Light" panose="020B0502040204020203" pitchFamily="34" charset="0"/>
              </a:rPr>
              <a:t>Valsts atbalsts 2021</a:t>
            </a:r>
          </a:p>
        </p:txBody>
      </p:sp>
      <p:sp>
        <p:nvSpPr>
          <p:cNvPr id="22" name="Taisnstūris 24">
            <a:extLst>
              <a:ext uri="{FF2B5EF4-FFF2-40B4-BE49-F238E27FC236}">
                <a16:creationId xmlns:a16="http://schemas.microsoft.com/office/drawing/2014/main" id="{D4683365-9AEB-49CB-B92C-B05D417AC36E}"/>
              </a:ext>
            </a:extLst>
          </p:cNvPr>
          <p:cNvSpPr/>
          <p:nvPr/>
        </p:nvSpPr>
        <p:spPr>
          <a:xfrm>
            <a:off x="3823846" y="2224351"/>
            <a:ext cx="5041784" cy="1005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000" b="1" dirty="0">
                <a:solidFill>
                  <a:srgbClr val="3E1E1F"/>
                </a:solidFill>
                <a:latin typeface="Segoe UI Light" panose="020B0502040204020203" pitchFamily="34" charset="0"/>
                <a:cs typeface="Segoe UI Light" panose="020B0502040204020203" pitchFamily="34" charset="0"/>
              </a:rPr>
              <a:t>Tiešie maksājumi pārejas periodā 2021-2022</a:t>
            </a:r>
          </a:p>
        </p:txBody>
      </p:sp>
      <p:sp>
        <p:nvSpPr>
          <p:cNvPr id="23" name="Taisnstūris 26">
            <a:extLst>
              <a:ext uri="{FF2B5EF4-FFF2-40B4-BE49-F238E27FC236}">
                <a16:creationId xmlns:a16="http://schemas.microsoft.com/office/drawing/2014/main" id="{58C7E5B2-A216-4BE6-800F-601A509E4A4E}"/>
              </a:ext>
            </a:extLst>
          </p:cNvPr>
          <p:cNvSpPr/>
          <p:nvPr/>
        </p:nvSpPr>
        <p:spPr>
          <a:xfrm>
            <a:off x="3823847" y="3136711"/>
            <a:ext cx="5228913" cy="1005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000" b="1" dirty="0">
                <a:solidFill>
                  <a:srgbClr val="3E1E1F"/>
                </a:solidFill>
                <a:latin typeface="Segoe UI Light" panose="020B0502040204020203" pitchFamily="34" charset="0"/>
                <a:cs typeface="Segoe UI Light" panose="020B0502040204020203" pitchFamily="34" charset="0"/>
              </a:rPr>
              <a:t>Lauku attīstības pasākumi pārejas periodā 2021-2022</a:t>
            </a:r>
          </a:p>
        </p:txBody>
      </p:sp>
      <p:sp>
        <p:nvSpPr>
          <p:cNvPr id="26" name="Ovāls 31">
            <a:extLst>
              <a:ext uri="{FF2B5EF4-FFF2-40B4-BE49-F238E27FC236}">
                <a16:creationId xmlns:a16="http://schemas.microsoft.com/office/drawing/2014/main" id="{B1F63AA6-9D26-43A7-8993-ACA9A3C310E5}"/>
              </a:ext>
            </a:extLst>
          </p:cNvPr>
          <p:cNvSpPr/>
          <p:nvPr/>
        </p:nvSpPr>
        <p:spPr>
          <a:xfrm>
            <a:off x="3221705" y="2509983"/>
            <a:ext cx="434187" cy="434187"/>
          </a:xfrm>
          <a:prstGeom prst="ellipse">
            <a:avLst/>
          </a:prstGeom>
          <a:solidFill>
            <a:srgbClr val="907F82"/>
          </a:solidFill>
          <a:ln>
            <a:solidFill>
              <a:srgbClr val="907F8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275">
              <a:solidFill>
                <a:srgbClr val="F2F2F2"/>
              </a:solidFill>
            </a:endParaRPr>
          </a:p>
        </p:txBody>
      </p:sp>
      <p:sp>
        <p:nvSpPr>
          <p:cNvPr id="27" name="Ovāls 32">
            <a:extLst>
              <a:ext uri="{FF2B5EF4-FFF2-40B4-BE49-F238E27FC236}">
                <a16:creationId xmlns:a16="http://schemas.microsoft.com/office/drawing/2014/main" id="{5AE97DA4-E70E-4FD0-AC9F-FF9E93E22853}"/>
              </a:ext>
            </a:extLst>
          </p:cNvPr>
          <p:cNvSpPr/>
          <p:nvPr/>
        </p:nvSpPr>
        <p:spPr>
          <a:xfrm>
            <a:off x="3221706" y="3422343"/>
            <a:ext cx="434187" cy="434187"/>
          </a:xfrm>
          <a:prstGeom prst="ellipse">
            <a:avLst/>
          </a:prstGeom>
          <a:solidFill>
            <a:srgbClr val="907F82"/>
          </a:solidFill>
          <a:ln>
            <a:solidFill>
              <a:srgbClr val="907F8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275">
              <a:solidFill>
                <a:srgbClr val="F2F2F2"/>
              </a:solidFill>
            </a:endParaRPr>
          </a:p>
        </p:txBody>
      </p:sp>
      <p:sp>
        <p:nvSpPr>
          <p:cNvPr id="14" name="Taisnstūris 28">
            <a:extLst>
              <a:ext uri="{FF2B5EF4-FFF2-40B4-BE49-F238E27FC236}">
                <a16:creationId xmlns:a16="http://schemas.microsoft.com/office/drawing/2014/main" id="{FF54E612-B0A5-44B9-9ACB-3B9A318127CA}"/>
              </a:ext>
            </a:extLst>
          </p:cNvPr>
          <p:cNvSpPr/>
          <p:nvPr/>
        </p:nvSpPr>
        <p:spPr>
          <a:xfrm>
            <a:off x="3843026" y="4205797"/>
            <a:ext cx="3551957" cy="1005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000" b="1" dirty="0">
                <a:solidFill>
                  <a:srgbClr val="3E1E1F"/>
                </a:solidFill>
                <a:latin typeface="Segoe UI Light" panose="020B0502040204020203" pitchFamily="34" charset="0"/>
                <a:cs typeface="Segoe UI Light" panose="020B0502040204020203" pitchFamily="34" charset="0"/>
              </a:rPr>
              <a:t>ES atbalsts zivsaimniecībai</a:t>
            </a:r>
          </a:p>
        </p:txBody>
      </p:sp>
      <p:sp>
        <p:nvSpPr>
          <p:cNvPr id="15" name="Ovāls 33">
            <a:extLst>
              <a:ext uri="{FF2B5EF4-FFF2-40B4-BE49-F238E27FC236}">
                <a16:creationId xmlns:a16="http://schemas.microsoft.com/office/drawing/2014/main" id="{9183E91F-A7C0-4783-B246-D03EE87BC4CA}"/>
              </a:ext>
            </a:extLst>
          </p:cNvPr>
          <p:cNvSpPr/>
          <p:nvPr/>
        </p:nvSpPr>
        <p:spPr>
          <a:xfrm>
            <a:off x="3221704" y="4492530"/>
            <a:ext cx="434187" cy="434187"/>
          </a:xfrm>
          <a:prstGeom prst="ellipse">
            <a:avLst/>
          </a:prstGeom>
          <a:solidFill>
            <a:srgbClr val="907F82"/>
          </a:solidFill>
          <a:ln>
            <a:solidFill>
              <a:srgbClr val="907F8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275">
              <a:solidFill>
                <a:srgbClr val="F2F2F2"/>
              </a:solidFill>
            </a:endParaRPr>
          </a:p>
        </p:txBody>
      </p:sp>
    </p:spTree>
    <p:extLst>
      <p:ext uri="{BB962C8B-B14F-4D97-AF65-F5344CB8AC3E}">
        <p14:creationId xmlns:p14="http://schemas.microsoft.com/office/powerpoint/2010/main" val="2962918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lowchart: Terminator 26">
            <a:extLst>
              <a:ext uri="{FF2B5EF4-FFF2-40B4-BE49-F238E27FC236}">
                <a16:creationId xmlns:a16="http://schemas.microsoft.com/office/drawing/2014/main" id="{E30A6116-3A64-45B0-9BD3-10771146D676}"/>
              </a:ext>
            </a:extLst>
          </p:cNvPr>
          <p:cNvSpPr/>
          <p:nvPr/>
        </p:nvSpPr>
        <p:spPr>
          <a:xfrm>
            <a:off x="1447090" y="1304751"/>
            <a:ext cx="8238448" cy="422630"/>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1600" i="1" dirty="0">
                <a:solidFill>
                  <a:srgbClr val="00B050"/>
                </a:solidFill>
                <a:latin typeface="Segoe UI Light" panose="020B0502040204020203" pitchFamily="34" charset="0"/>
                <a:cs typeface="Segoe UI Light" panose="020B0502040204020203" pitchFamily="34" charset="0"/>
              </a:rPr>
              <a:t> LEADER apakšpasākums </a:t>
            </a:r>
            <a:br>
              <a:rPr lang="lv-LV" sz="1600" i="1" dirty="0">
                <a:solidFill>
                  <a:srgbClr val="00B050"/>
                </a:solidFill>
                <a:latin typeface="Segoe UI Light" panose="020B0502040204020203" pitchFamily="34" charset="0"/>
                <a:cs typeface="Segoe UI Light" panose="020B0502040204020203" pitchFamily="34" charset="0"/>
              </a:rPr>
            </a:br>
            <a:r>
              <a:rPr lang="lv-LV" sz="1600" i="1" dirty="0">
                <a:solidFill>
                  <a:srgbClr val="00B050"/>
                </a:solidFill>
                <a:latin typeface="Segoe UI Light" panose="020B0502040204020203" pitchFamily="34" charset="0"/>
                <a:cs typeface="Segoe UI Light" panose="020B0502040204020203" pitchFamily="34" charset="0"/>
              </a:rPr>
              <a:t>«Darbību īstenošana saskaņā ar sabiedrības virzītas vietējās attīstības stratēģiju"</a:t>
            </a:r>
            <a:br>
              <a:rPr lang="lv-LV" sz="1600" i="1" dirty="0">
                <a:solidFill>
                  <a:srgbClr val="00B050"/>
                </a:solidFill>
                <a:latin typeface="Segoe UI Light" panose="020B0502040204020203" pitchFamily="34" charset="0"/>
                <a:cs typeface="Segoe UI Light" panose="020B0502040204020203" pitchFamily="34" charset="0"/>
              </a:rPr>
            </a:br>
            <a:endParaRPr lang="lv-LV" sz="1600" i="1" dirty="0">
              <a:solidFill>
                <a:srgbClr val="00B050"/>
              </a:solidFill>
              <a:latin typeface="Segoe UI Light" panose="020B0502040204020203" pitchFamily="34" charset="0"/>
              <a:cs typeface="Segoe UI Light" panose="020B0502040204020203" pitchFamily="34" charset="0"/>
            </a:endParaRPr>
          </a:p>
        </p:txBody>
      </p:sp>
      <p:sp>
        <p:nvSpPr>
          <p:cNvPr id="2" name="Title 1">
            <a:extLst>
              <a:ext uri="{FF2B5EF4-FFF2-40B4-BE49-F238E27FC236}">
                <a16:creationId xmlns:a16="http://schemas.microsoft.com/office/drawing/2014/main" id="{CEEB9653-592B-4598-B195-722459D83222}"/>
              </a:ext>
            </a:extLst>
          </p:cNvPr>
          <p:cNvSpPr>
            <a:spLocks noGrp="1"/>
          </p:cNvSpPr>
          <p:nvPr>
            <p:ph type="title"/>
          </p:nvPr>
        </p:nvSpPr>
        <p:spPr>
          <a:xfrm>
            <a:off x="1828800" y="236280"/>
            <a:ext cx="6409678" cy="1036642"/>
          </a:xfrm>
        </p:spPr>
        <p:txBody>
          <a:bodyPr>
            <a:normAutofit/>
          </a:bodyPr>
          <a:lstStyle/>
          <a:p>
            <a:r>
              <a:rPr lang="lv-LV" sz="2800" dirty="0">
                <a:solidFill>
                  <a:srgbClr val="3E1E1F"/>
                </a:solidFill>
                <a:latin typeface="Segoe UI Light" panose="020B0502040204020203" pitchFamily="34" charset="0"/>
                <a:cs typeface="Segoe UI Light" panose="020B0502040204020203" pitchFamily="34" charset="0"/>
              </a:rPr>
              <a:t>LEADER atbalsts pārejas periodā –</a:t>
            </a:r>
            <a:br>
              <a:rPr lang="lv-LV" sz="2800" dirty="0">
                <a:solidFill>
                  <a:srgbClr val="3E1E1F"/>
                </a:solidFill>
                <a:latin typeface="Segoe UI Light" panose="020B0502040204020203" pitchFamily="34" charset="0"/>
                <a:cs typeface="Segoe UI Light" panose="020B0502040204020203" pitchFamily="34" charset="0"/>
              </a:rPr>
            </a:br>
            <a:r>
              <a:rPr lang="lv-LV" sz="2800" dirty="0">
                <a:solidFill>
                  <a:srgbClr val="3E1E1F"/>
                </a:solidFill>
                <a:latin typeface="Segoe UI Light" panose="020B0502040204020203" pitchFamily="34" charset="0"/>
                <a:cs typeface="Segoe UI Light" panose="020B0502040204020203" pitchFamily="34" charset="0"/>
              </a:rPr>
              <a:t>19,5 milj. EUR</a:t>
            </a:r>
          </a:p>
        </p:txBody>
      </p:sp>
      <p:sp>
        <p:nvSpPr>
          <p:cNvPr id="20" name="Text Box 7">
            <a:extLst>
              <a:ext uri="{FF2B5EF4-FFF2-40B4-BE49-F238E27FC236}">
                <a16:creationId xmlns:a16="http://schemas.microsoft.com/office/drawing/2014/main" id="{ECC3CF1B-7815-44CE-B2A4-189054E48ED7}"/>
              </a:ext>
            </a:extLst>
          </p:cNvPr>
          <p:cNvSpPr txBox="1">
            <a:spLocks noChangeArrowheads="1"/>
          </p:cNvSpPr>
          <p:nvPr/>
        </p:nvSpPr>
        <p:spPr bwMode="auto">
          <a:xfrm>
            <a:off x="7172254" y="6579370"/>
            <a:ext cx="1925401" cy="276999"/>
          </a:xfrm>
          <a:prstGeom prst="rect">
            <a:avLst/>
          </a:prstGeom>
          <a:noFill/>
          <a:ln w="9525">
            <a:noFill/>
            <a:miter lim="800000"/>
            <a:headEnd/>
            <a:tailEnd/>
          </a:ln>
          <a:effectLst/>
        </p:spPr>
        <p:txBody>
          <a:bodyPr wrap="square">
            <a:spAutoFit/>
          </a:bodyPr>
          <a:lstStyle/>
          <a:p>
            <a:pPr algn="r">
              <a:spcBef>
                <a:spcPct val="50000"/>
              </a:spcBef>
            </a:pPr>
            <a:r>
              <a:rPr lang="lv-LV" sz="1200" dirty="0">
                <a:solidFill>
                  <a:schemeClr val="bg1">
                    <a:lumMod val="50000"/>
                  </a:schemeClr>
                </a:solidFill>
                <a:latin typeface="Segoe UI Light" panose="020B0502040204020203" pitchFamily="34" charset="0"/>
                <a:cs typeface="Segoe UI Light" panose="020B0502040204020203" pitchFamily="34" charset="0"/>
              </a:rPr>
              <a:t>| 19</a:t>
            </a:r>
            <a:endParaRPr lang="en-US" sz="1200" dirty="0">
              <a:solidFill>
                <a:schemeClr val="bg1">
                  <a:lumMod val="50000"/>
                </a:schemeClr>
              </a:solidFill>
              <a:latin typeface="Segoe UI Light" panose="020B0502040204020203" pitchFamily="34" charset="0"/>
              <a:cs typeface="Segoe UI Light" panose="020B0502040204020203" pitchFamily="34" charset="0"/>
            </a:endParaRPr>
          </a:p>
        </p:txBody>
      </p:sp>
      <p:grpSp>
        <p:nvGrpSpPr>
          <p:cNvPr id="40" name="Grupa 2">
            <a:extLst>
              <a:ext uri="{FF2B5EF4-FFF2-40B4-BE49-F238E27FC236}">
                <a16:creationId xmlns:a16="http://schemas.microsoft.com/office/drawing/2014/main" id="{AC257DEE-7A7B-46FB-B113-891B84C4CDB7}"/>
              </a:ext>
            </a:extLst>
          </p:cNvPr>
          <p:cNvGrpSpPr/>
          <p:nvPr/>
        </p:nvGrpSpPr>
        <p:grpSpPr>
          <a:xfrm>
            <a:off x="1058350" y="1740246"/>
            <a:ext cx="7418388" cy="4699793"/>
            <a:chOff x="1222375" y="1624807"/>
            <a:chExt cx="7418388" cy="4699793"/>
          </a:xfrm>
          <a:solidFill>
            <a:srgbClr val="4472C4">
              <a:lumMod val="40000"/>
              <a:lumOff val="60000"/>
            </a:srgbClr>
          </a:solidFill>
        </p:grpSpPr>
        <p:sp>
          <p:nvSpPr>
            <p:cNvPr id="41" name="Rectangle 40">
              <a:extLst>
                <a:ext uri="{FF2B5EF4-FFF2-40B4-BE49-F238E27FC236}">
                  <a16:creationId xmlns:a16="http://schemas.microsoft.com/office/drawing/2014/main" id="{280AD911-47AD-4BD6-BAFF-844849EB6B6C}"/>
                </a:ext>
              </a:extLst>
            </p:cNvPr>
            <p:cNvSpPr/>
            <p:nvPr/>
          </p:nvSpPr>
          <p:spPr>
            <a:xfrm>
              <a:off x="1245394" y="1624807"/>
              <a:ext cx="3508375" cy="730250"/>
            </a:xfrm>
            <a:prstGeom prst="rect">
              <a:avLst/>
            </a:prstGeom>
            <a:solidFill>
              <a:srgbClr val="F68B32">
                <a:alpha val="50000"/>
              </a:srgbClr>
            </a:solidFill>
            <a:ln w="19050">
              <a:solidFill>
                <a:schemeClr val="accent6">
                  <a:lumMod val="75000"/>
                </a:schemeClr>
              </a:solidFill>
              <a:prstDash val="sysDash"/>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altLang="lv-LV" sz="2000" b="1" i="0" u="none" strike="noStrike" kern="0" cap="none" spc="0" normalizeH="0" baseline="0" noProof="0" dirty="0">
                  <a:ln>
                    <a:noFill/>
                  </a:ln>
                  <a:solidFill>
                    <a:srgbClr val="3E1E1F"/>
                  </a:solidFill>
                  <a:effectLst/>
                  <a:uLnTx/>
                  <a:uFillTx/>
                  <a:latin typeface="Segoe UI Light" panose="020B0502040204020203" pitchFamily="34" charset="0"/>
                  <a:cs typeface="Segoe UI Light" panose="020B0502040204020203" pitchFamily="34" charset="0"/>
                </a:rPr>
                <a:t>Vietējās ekonomikas stiprināšanas iniciatīvas </a:t>
              </a:r>
            </a:p>
          </p:txBody>
        </p:sp>
        <p:sp>
          <p:nvSpPr>
            <p:cNvPr id="42" name="Rectangle 41">
              <a:extLst>
                <a:ext uri="{FF2B5EF4-FFF2-40B4-BE49-F238E27FC236}">
                  <a16:creationId xmlns:a16="http://schemas.microsoft.com/office/drawing/2014/main" id="{1EDAE719-0032-4EAE-B1B5-B02008863507}"/>
                </a:ext>
              </a:extLst>
            </p:cNvPr>
            <p:cNvSpPr/>
            <p:nvPr/>
          </p:nvSpPr>
          <p:spPr>
            <a:xfrm>
              <a:off x="5019675" y="1633538"/>
              <a:ext cx="3621088" cy="730250"/>
            </a:xfrm>
            <a:prstGeom prst="rect">
              <a:avLst/>
            </a:prstGeom>
            <a:solidFill>
              <a:srgbClr val="92D050">
                <a:alpha val="50000"/>
              </a:srgbClr>
            </a:solidFill>
            <a:ln w="19050">
              <a:solidFill>
                <a:srgbClr val="008000"/>
              </a:solidFill>
              <a:prstDash val="sysDash"/>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altLang="lv-LV" sz="2000" b="1" i="0" u="none" strike="noStrike" kern="0" cap="none" spc="0" normalizeH="0" baseline="0" noProof="0" dirty="0">
                  <a:ln>
                    <a:noFill/>
                  </a:ln>
                  <a:solidFill>
                    <a:srgbClr val="3E1E1F"/>
                  </a:solidFill>
                  <a:effectLst/>
                  <a:uLnTx/>
                  <a:uFillTx/>
                  <a:latin typeface="Segoe UI Light" panose="020B0502040204020203" pitchFamily="34" charset="0"/>
                  <a:cs typeface="Segoe UI Light" panose="020B0502040204020203" pitchFamily="34" charset="0"/>
                </a:rPr>
                <a:t>Vietas potenciāla attīstības iniciatīvas</a:t>
              </a:r>
            </a:p>
          </p:txBody>
        </p:sp>
        <p:cxnSp>
          <p:nvCxnSpPr>
            <p:cNvPr id="43" name="Straight Connector 42">
              <a:extLst>
                <a:ext uri="{FF2B5EF4-FFF2-40B4-BE49-F238E27FC236}">
                  <a16:creationId xmlns:a16="http://schemas.microsoft.com/office/drawing/2014/main" id="{961B1C56-3695-4C3C-8F83-E9FC872589DF}"/>
                </a:ext>
              </a:extLst>
            </p:cNvPr>
            <p:cNvCxnSpPr/>
            <p:nvPr/>
          </p:nvCxnSpPr>
          <p:spPr>
            <a:xfrm>
              <a:off x="1222375" y="2363788"/>
              <a:ext cx="46038" cy="3819525"/>
            </a:xfrm>
            <a:prstGeom prst="line">
              <a:avLst/>
            </a:prstGeom>
            <a:ln>
              <a:solidFill>
                <a:schemeClr val="accent6">
                  <a:lumMod val="75000"/>
                </a:schemeClr>
              </a:solidFill>
            </a:ln>
          </p:spPr>
          <p:style>
            <a:lnRef idx="1">
              <a:schemeClr val="accent5"/>
            </a:lnRef>
            <a:fillRef idx="0">
              <a:schemeClr val="accent5"/>
            </a:fillRef>
            <a:effectRef idx="0">
              <a:schemeClr val="accent5"/>
            </a:effectRef>
            <a:fontRef idx="minor">
              <a:schemeClr val="tx1"/>
            </a:fontRef>
          </p:style>
        </p:cxnSp>
        <p:sp>
          <p:nvSpPr>
            <p:cNvPr id="44" name="Rectangle 43">
              <a:extLst>
                <a:ext uri="{FF2B5EF4-FFF2-40B4-BE49-F238E27FC236}">
                  <a16:creationId xmlns:a16="http://schemas.microsoft.com/office/drawing/2014/main" id="{023DFD9A-65B9-47AB-B4BD-263DBC0CE2B9}"/>
                </a:ext>
              </a:extLst>
            </p:cNvPr>
            <p:cNvSpPr/>
            <p:nvPr/>
          </p:nvSpPr>
          <p:spPr>
            <a:xfrm>
              <a:off x="1785938" y="2417763"/>
              <a:ext cx="2947987" cy="1063625"/>
            </a:xfrm>
            <a:prstGeom prst="rect">
              <a:avLst/>
            </a:prstGeom>
            <a:gradFill flip="none" rotWithShape="1">
              <a:gsLst>
                <a:gs pos="0">
                  <a:schemeClr val="accent6">
                    <a:lumMod val="20000"/>
                    <a:lumOff val="80000"/>
                  </a:schemeClr>
                </a:gs>
                <a:gs pos="24000">
                  <a:schemeClr val="accent6">
                    <a:lumMod val="60000"/>
                    <a:lumOff val="40000"/>
                  </a:schemeClr>
                </a:gs>
                <a:gs pos="100000">
                  <a:srgbClr val="FF9966"/>
                </a:gs>
              </a:gsLst>
              <a:path path="circle">
                <a:fillToRect l="50000" t="130000" r="50000" b="-30000"/>
              </a:path>
              <a:tileRect/>
            </a:gra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altLang="lv-LV" sz="1800" b="0" i="0" u="none" strike="noStrike" kern="0" cap="none" spc="0" normalizeH="0" baseline="0" noProof="0" dirty="0">
                  <a:ln>
                    <a:noFill/>
                  </a:ln>
                  <a:solidFill>
                    <a:srgbClr val="3E1E1F"/>
                  </a:solidFill>
                  <a:effectLst/>
                  <a:uLnTx/>
                  <a:uFillTx/>
                  <a:latin typeface="Segoe UI Light" panose="020B0502040204020203" pitchFamily="34" charset="0"/>
                  <a:cs typeface="Segoe UI Light" panose="020B0502040204020203" pitchFamily="34" charset="0"/>
                </a:rPr>
                <a:t>Nelauksaimnieciskās uzņēmējdarbības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lv-LV" altLang="lv-LV" sz="1800" b="0" i="0" u="none" strike="noStrike" kern="0" cap="none" spc="0" normalizeH="0" baseline="0" noProof="0" dirty="0">
                  <a:ln>
                    <a:noFill/>
                  </a:ln>
                  <a:solidFill>
                    <a:srgbClr val="3E1E1F"/>
                  </a:solidFill>
                  <a:effectLst/>
                  <a:uLnTx/>
                  <a:uFillTx/>
                  <a:latin typeface="Segoe UI Light" panose="020B0502040204020203" pitchFamily="34" charset="0"/>
                  <a:cs typeface="Segoe UI Light" panose="020B0502040204020203" pitchFamily="34" charset="0"/>
                </a:rPr>
                <a:t>radīšana, attīstība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lv-LV" altLang="lv-LV" sz="1200" b="0" i="0" u="none" strike="noStrike" kern="0" cap="none" spc="0" normalizeH="0" baseline="0" noProof="0" dirty="0">
                  <a:ln>
                    <a:noFill/>
                  </a:ln>
                  <a:solidFill>
                    <a:srgbClr val="3E1E1F"/>
                  </a:solidFill>
                  <a:effectLst/>
                  <a:uLnTx/>
                  <a:uFillTx/>
                  <a:latin typeface="Segoe UI Light" panose="020B0502040204020203" pitchFamily="34" charset="0"/>
                  <a:cs typeface="Segoe UI Light" panose="020B0502040204020203" pitchFamily="34" charset="0"/>
                </a:rPr>
                <a:t>(apgrozījums līdz 150 000 EUR/gadā</a:t>
              </a:r>
              <a:r>
                <a:rPr kumimoji="0" lang="lv-LV" altLang="lv-LV" sz="1400" b="0" i="0" u="none" strike="noStrike" kern="0" cap="none" spc="0" normalizeH="0" baseline="0" noProof="0" dirty="0">
                  <a:ln>
                    <a:noFill/>
                  </a:ln>
                  <a:solidFill>
                    <a:srgbClr val="3E1E1F"/>
                  </a:solidFill>
                  <a:effectLst/>
                  <a:uLnTx/>
                  <a:uFillTx/>
                  <a:latin typeface="Segoe UI Light" panose="020B0502040204020203" pitchFamily="34" charset="0"/>
                  <a:cs typeface="Segoe UI Light" panose="020B0502040204020203" pitchFamily="34" charset="0"/>
                </a:rPr>
                <a:t>)</a:t>
              </a:r>
            </a:p>
          </p:txBody>
        </p:sp>
        <p:cxnSp>
          <p:nvCxnSpPr>
            <p:cNvPr id="45" name="Straight Arrow Connector 44">
              <a:extLst>
                <a:ext uri="{FF2B5EF4-FFF2-40B4-BE49-F238E27FC236}">
                  <a16:creationId xmlns:a16="http://schemas.microsoft.com/office/drawing/2014/main" id="{591D22DE-3F2F-45BA-9BE9-9376A52FF11F}"/>
                </a:ext>
              </a:extLst>
            </p:cNvPr>
            <p:cNvCxnSpPr/>
            <p:nvPr/>
          </p:nvCxnSpPr>
          <p:spPr>
            <a:xfrm>
              <a:off x="1238250" y="2971800"/>
              <a:ext cx="457200" cy="0"/>
            </a:xfrm>
            <a:prstGeom prst="straightConnector1">
              <a:avLst/>
            </a:prstGeom>
            <a:ln>
              <a:solidFill>
                <a:schemeClr val="accent6">
                  <a:lumMod val="75000"/>
                </a:schemeClr>
              </a:solidFill>
              <a:tailEnd type="arrow"/>
            </a:ln>
          </p:spPr>
          <p:style>
            <a:lnRef idx="1">
              <a:schemeClr val="accent5"/>
            </a:lnRef>
            <a:fillRef idx="0">
              <a:schemeClr val="accent5"/>
            </a:fillRef>
            <a:effectRef idx="0">
              <a:schemeClr val="accent5"/>
            </a:effectRef>
            <a:fontRef idx="minor">
              <a:schemeClr val="tx1"/>
            </a:fontRef>
          </p:style>
        </p:cxnSp>
        <p:sp>
          <p:nvSpPr>
            <p:cNvPr id="46" name="Rectangle 45">
              <a:extLst>
                <a:ext uri="{FF2B5EF4-FFF2-40B4-BE49-F238E27FC236}">
                  <a16:creationId xmlns:a16="http://schemas.microsoft.com/office/drawing/2014/main" id="{9FA0CD60-B9A0-4C57-BB0E-9A632D014340}"/>
                </a:ext>
              </a:extLst>
            </p:cNvPr>
            <p:cNvSpPr/>
            <p:nvPr/>
          </p:nvSpPr>
          <p:spPr>
            <a:xfrm>
              <a:off x="1785938" y="3586163"/>
              <a:ext cx="2947987" cy="884237"/>
            </a:xfrm>
            <a:prstGeom prst="rect">
              <a:avLst/>
            </a:prstGeom>
            <a:gradFill flip="none" rotWithShape="1">
              <a:gsLst>
                <a:gs pos="0">
                  <a:schemeClr val="accent6">
                    <a:lumMod val="20000"/>
                    <a:lumOff val="80000"/>
                  </a:schemeClr>
                </a:gs>
                <a:gs pos="24000">
                  <a:schemeClr val="accent6">
                    <a:lumMod val="60000"/>
                    <a:lumOff val="40000"/>
                  </a:schemeClr>
                </a:gs>
                <a:gs pos="100000">
                  <a:srgbClr val="FF9966"/>
                </a:gs>
              </a:gsLst>
              <a:path path="circle">
                <a:fillToRect l="50000" t="130000" r="50000" b="-30000"/>
              </a:path>
              <a:tileRect/>
            </a:gra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br>
                <a:rPr kumimoji="0" lang="lv-LV" altLang="lv-LV" sz="1800" b="0" i="0" u="none" strike="noStrike" kern="0" cap="none" spc="0" normalizeH="0" baseline="0" noProof="0" dirty="0">
                  <a:ln>
                    <a:noFill/>
                  </a:ln>
                  <a:solidFill>
                    <a:srgbClr val="3E1E1F"/>
                  </a:solidFill>
                  <a:effectLst/>
                  <a:uLnTx/>
                  <a:uFillTx/>
                  <a:latin typeface="Segoe UI Light" panose="020B0502040204020203" pitchFamily="34" charset="0"/>
                  <a:cs typeface="Segoe UI Light" panose="020B0502040204020203" pitchFamily="34" charset="0"/>
                </a:rPr>
              </a:br>
              <a:r>
                <a:rPr kumimoji="0" lang="lv-LV" altLang="lv-LV" sz="1800" b="0" i="0" u="none" strike="noStrike" kern="0" cap="none" spc="0" normalizeH="0" baseline="0" noProof="0" dirty="0">
                  <a:ln>
                    <a:noFill/>
                  </a:ln>
                  <a:solidFill>
                    <a:srgbClr val="3E1E1F"/>
                  </a:solidFill>
                  <a:effectLst/>
                  <a:uLnTx/>
                  <a:uFillTx/>
                  <a:latin typeface="Segoe UI Light" panose="020B0502040204020203" pitchFamily="34" charset="0"/>
                  <a:cs typeface="Segoe UI Light" panose="020B0502040204020203" pitchFamily="34" charset="0"/>
                </a:rPr>
                <a:t>Lauksaimniecības produktu pārstrāde </a:t>
              </a:r>
              <a:r>
                <a:rPr kumimoji="0" lang="lv-LV" altLang="lv-LV" sz="1200" b="0" i="0" u="none" strike="noStrike" kern="0" cap="none" spc="0" normalizeH="0" baseline="0" noProof="0" dirty="0">
                  <a:ln>
                    <a:noFill/>
                  </a:ln>
                  <a:solidFill>
                    <a:srgbClr val="3E1E1F"/>
                  </a:solidFill>
                  <a:effectLst/>
                  <a:uLnTx/>
                  <a:uFillTx/>
                  <a:latin typeface="Segoe UI Light" panose="020B0502040204020203" pitchFamily="34" charset="0"/>
                  <a:cs typeface="Segoe UI Light" panose="020B0502040204020203" pitchFamily="34" charset="0"/>
                </a:rPr>
                <a:t>(apgrozījums līdz 150 000 EUR/gadā)</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lv-LV" altLang="lv-LV" sz="1800" b="0" i="0" u="none" strike="noStrike" kern="0" cap="none" spc="0" normalizeH="0" baseline="0" noProof="0" dirty="0">
                <a:ln>
                  <a:noFill/>
                </a:ln>
                <a:solidFill>
                  <a:srgbClr val="3E1E1F"/>
                </a:solidFill>
                <a:effectLst/>
                <a:uLnTx/>
                <a:uFillTx/>
                <a:latin typeface="Segoe UI Light" panose="020B0502040204020203" pitchFamily="34" charset="0"/>
                <a:cs typeface="Segoe UI Light" panose="020B0502040204020203" pitchFamily="34" charset="0"/>
              </a:endParaRPr>
            </a:p>
          </p:txBody>
        </p:sp>
        <p:cxnSp>
          <p:nvCxnSpPr>
            <p:cNvPr id="47" name="Straight Arrow Connector 46">
              <a:extLst>
                <a:ext uri="{FF2B5EF4-FFF2-40B4-BE49-F238E27FC236}">
                  <a16:creationId xmlns:a16="http://schemas.microsoft.com/office/drawing/2014/main" id="{89658DB7-596B-4233-AF9E-8EAA007C6741}"/>
                </a:ext>
              </a:extLst>
            </p:cNvPr>
            <p:cNvCxnSpPr/>
            <p:nvPr/>
          </p:nvCxnSpPr>
          <p:spPr>
            <a:xfrm>
              <a:off x="1222375" y="4144963"/>
              <a:ext cx="457200" cy="0"/>
            </a:xfrm>
            <a:prstGeom prst="straightConnector1">
              <a:avLst/>
            </a:prstGeom>
            <a:ln>
              <a:solidFill>
                <a:schemeClr val="accent6">
                  <a:lumMod val="75000"/>
                </a:schemeClr>
              </a:solidFill>
              <a:tailEnd type="arrow"/>
            </a:ln>
          </p:spPr>
          <p:style>
            <a:lnRef idx="1">
              <a:schemeClr val="accent5"/>
            </a:lnRef>
            <a:fillRef idx="0">
              <a:schemeClr val="accent5"/>
            </a:fillRef>
            <a:effectRef idx="0">
              <a:schemeClr val="accent5"/>
            </a:effectRef>
            <a:fontRef idx="minor">
              <a:schemeClr val="tx1"/>
            </a:fontRef>
          </p:style>
        </p:cxnSp>
        <p:cxnSp>
          <p:nvCxnSpPr>
            <p:cNvPr id="48" name="Straight Arrow Connector 47">
              <a:extLst>
                <a:ext uri="{FF2B5EF4-FFF2-40B4-BE49-F238E27FC236}">
                  <a16:creationId xmlns:a16="http://schemas.microsoft.com/office/drawing/2014/main" id="{F3DCD83A-7B10-4C2B-A064-94E31A887170}"/>
                </a:ext>
              </a:extLst>
            </p:cNvPr>
            <p:cNvCxnSpPr/>
            <p:nvPr/>
          </p:nvCxnSpPr>
          <p:spPr>
            <a:xfrm>
              <a:off x="1262691" y="5020469"/>
              <a:ext cx="457200" cy="0"/>
            </a:xfrm>
            <a:prstGeom prst="straightConnector1">
              <a:avLst/>
            </a:prstGeom>
            <a:ln>
              <a:solidFill>
                <a:schemeClr val="accent6">
                  <a:lumMod val="75000"/>
                </a:schemeClr>
              </a:solidFill>
              <a:tailEnd type="arrow"/>
            </a:ln>
          </p:spPr>
          <p:style>
            <a:lnRef idx="1">
              <a:schemeClr val="accent5"/>
            </a:lnRef>
            <a:fillRef idx="0">
              <a:schemeClr val="accent5"/>
            </a:fillRef>
            <a:effectRef idx="0">
              <a:schemeClr val="accent5"/>
            </a:effectRef>
            <a:fontRef idx="minor">
              <a:schemeClr val="tx1"/>
            </a:fontRef>
          </p:style>
        </p:cxnSp>
        <p:sp>
          <p:nvSpPr>
            <p:cNvPr id="49" name="Rectangle 48">
              <a:extLst>
                <a:ext uri="{FF2B5EF4-FFF2-40B4-BE49-F238E27FC236}">
                  <a16:creationId xmlns:a16="http://schemas.microsoft.com/office/drawing/2014/main" id="{6D3D334B-53DE-478D-927D-2EAE18345A07}"/>
                </a:ext>
              </a:extLst>
            </p:cNvPr>
            <p:cNvSpPr/>
            <p:nvPr/>
          </p:nvSpPr>
          <p:spPr>
            <a:xfrm>
              <a:off x="1817688" y="4575175"/>
              <a:ext cx="2922587" cy="890588"/>
            </a:xfrm>
            <a:prstGeom prst="rect">
              <a:avLst/>
            </a:prstGeom>
            <a:gradFill flip="none" rotWithShape="1">
              <a:gsLst>
                <a:gs pos="0">
                  <a:schemeClr val="accent6">
                    <a:lumMod val="20000"/>
                    <a:lumOff val="80000"/>
                  </a:schemeClr>
                </a:gs>
                <a:gs pos="24000">
                  <a:schemeClr val="accent6">
                    <a:lumMod val="60000"/>
                    <a:lumOff val="40000"/>
                  </a:schemeClr>
                </a:gs>
                <a:gs pos="100000">
                  <a:srgbClr val="FF9966"/>
                </a:gs>
              </a:gsLst>
              <a:path path="circle">
                <a:fillToRect l="50000" t="130000" r="50000" b="-30000"/>
              </a:path>
              <a:tileRect/>
            </a:gra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br>
                <a:rPr kumimoji="0" lang="lv-LV" altLang="lv-LV" sz="1800" b="0" i="0" u="none" strike="noStrike" kern="0" cap="none" spc="0" normalizeH="0" baseline="0" noProof="0" dirty="0">
                  <a:ln>
                    <a:noFill/>
                  </a:ln>
                  <a:solidFill>
                    <a:srgbClr val="3E1E1F"/>
                  </a:solidFill>
                  <a:effectLst/>
                  <a:uLnTx/>
                  <a:uFillTx/>
                  <a:latin typeface="Segoe UI Light" panose="020B0502040204020203" pitchFamily="34" charset="0"/>
                  <a:cs typeface="Segoe UI Light" panose="020B0502040204020203" pitchFamily="34" charset="0"/>
                </a:rPr>
              </a:br>
              <a:r>
                <a:rPr kumimoji="0" lang="lv-LV" altLang="lv-LV" sz="1800" b="0" i="0" u="none" strike="noStrike" kern="0" cap="none" spc="0" normalizeH="0" baseline="0" noProof="0" dirty="0">
                  <a:ln>
                    <a:noFill/>
                  </a:ln>
                  <a:solidFill>
                    <a:srgbClr val="3E1E1F"/>
                  </a:solidFill>
                  <a:effectLst/>
                  <a:uLnTx/>
                  <a:uFillTx/>
                  <a:latin typeface="Segoe UI Light" panose="020B0502040204020203" pitchFamily="34" charset="0"/>
                  <a:cs typeface="Segoe UI Light" panose="020B0502040204020203" pitchFamily="34" charset="0"/>
                </a:rPr>
                <a:t>Tirdzniecības vietas izveide/labiekārtošana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lv-LV" altLang="lv-LV" sz="1200" b="0" i="0" u="none" strike="noStrike" kern="0" cap="none" spc="0" normalizeH="0" baseline="0" noProof="0" dirty="0">
                  <a:ln>
                    <a:noFill/>
                  </a:ln>
                  <a:solidFill>
                    <a:srgbClr val="3E1E1F"/>
                  </a:solidFill>
                  <a:effectLst/>
                  <a:uLnTx/>
                  <a:uFillTx/>
                  <a:latin typeface="Segoe UI Light" panose="020B0502040204020203" pitchFamily="34" charset="0"/>
                  <a:cs typeface="Segoe UI Light" panose="020B0502040204020203" pitchFamily="34" charset="0"/>
                </a:rPr>
                <a:t>(apgrozījums līdz 150 000 EUR/gadā)</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lv-LV" altLang="lv-LV" sz="1400" b="0" i="0" u="none" strike="noStrike" kern="0" cap="none" spc="0" normalizeH="0" baseline="0" noProof="0" dirty="0">
                <a:ln>
                  <a:noFill/>
                </a:ln>
                <a:solidFill>
                  <a:srgbClr val="3E1E1F"/>
                </a:solidFill>
                <a:effectLst/>
                <a:uLnTx/>
                <a:uFillTx/>
                <a:latin typeface="Segoe UI Light" panose="020B0502040204020203" pitchFamily="34" charset="0"/>
                <a:cs typeface="Segoe UI Light" panose="020B0502040204020203" pitchFamily="34" charset="0"/>
              </a:endParaRPr>
            </a:p>
          </p:txBody>
        </p:sp>
        <p:cxnSp>
          <p:nvCxnSpPr>
            <p:cNvPr id="50" name="Straight Arrow Connector 49">
              <a:extLst>
                <a:ext uri="{FF2B5EF4-FFF2-40B4-BE49-F238E27FC236}">
                  <a16:creationId xmlns:a16="http://schemas.microsoft.com/office/drawing/2014/main" id="{CEE1A73D-F255-412E-A32B-BDA78FF319A1}"/>
                </a:ext>
              </a:extLst>
            </p:cNvPr>
            <p:cNvCxnSpPr/>
            <p:nvPr/>
          </p:nvCxnSpPr>
          <p:spPr>
            <a:xfrm>
              <a:off x="1268413" y="6183313"/>
              <a:ext cx="457200" cy="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51" name="Rectangle 50">
              <a:extLst>
                <a:ext uri="{FF2B5EF4-FFF2-40B4-BE49-F238E27FC236}">
                  <a16:creationId xmlns:a16="http://schemas.microsoft.com/office/drawing/2014/main" id="{9318B34C-9A20-4E5F-94A7-12783836A8B6}"/>
                </a:ext>
              </a:extLst>
            </p:cNvPr>
            <p:cNvSpPr/>
            <p:nvPr/>
          </p:nvSpPr>
          <p:spPr>
            <a:xfrm>
              <a:off x="1808163" y="5557838"/>
              <a:ext cx="2922587" cy="766762"/>
            </a:xfrm>
            <a:prstGeom prst="rect">
              <a:avLst/>
            </a:prstGeom>
            <a:gradFill flip="none" rotWithShape="1">
              <a:gsLst>
                <a:gs pos="0">
                  <a:schemeClr val="accent6">
                    <a:lumMod val="20000"/>
                    <a:lumOff val="80000"/>
                  </a:schemeClr>
                </a:gs>
                <a:gs pos="24000">
                  <a:schemeClr val="accent6">
                    <a:lumMod val="60000"/>
                    <a:lumOff val="40000"/>
                  </a:schemeClr>
                </a:gs>
                <a:gs pos="100000">
                  <a:srgbClr val="FF9966"/>
                </a:gs>
              </a:gsLst>
              <a:path path="circle">
                <a:fillToRect l="50000" t="130000" r="50000" b="-30000"/>
              </a:path>
              <a:tileRect/>
            </a:gra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v-LV" altLang="lv-LV" sz="1800" b="0" i="0" u="none" strike="noStrike" kern="0" cap="none" spc="0" normalizeH="0" baseline="0" noProof="0" dirty="0">
                <a:ln>
                  <a:noFill/>
                </a:ln>
                <a:solidFill>
                  <a:srgbClr val="3E1E1F"/>
                </a:solidFill>
                <a:effectLst/>
                <a:uLnTx/>
                <a:uFillTx/>
                <a:latin typeface="Segoe UI Light" panose="020B0502040204020203" pitchFamily="34" charset="0"/>
                <a:cs typeface="Segoe UI Light" panose="020B05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lv-LV" altLang="lv-LV" sz="1800" b="0" i="0" u="none" strike="noStrike" kern="0" cap="none" spc="0" normalizeH="0" baseline="0" noProof="0" dirty="0">
                  <a:ln>
                    <a:noFill/>
                  </a:ln>
                  <a:solidFill>
                    <a:srgbClr val="3E1E1F"/>
                  </a:solidFill>
                  <a:effectLst/>
                  <a:uLnTx/>
                  <a:uFillTx/>
                  <a:latin typeface="Segoe UI Light" panose="020B0502040204020203" pitchFamily="34" charset="0"/>
                  <a:cs typeface="Segoe UI Light" panose="020B0502040204020203" pitchFamily="34" charset="0"/>
                </a:rPr>
                <a:t>Darbinieku produktivitātes kāpināšana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lv-LV" altLang="lv-LV" sz="1200" b="0" i="0" u="none" strike="noStrike" kern="0" cap="none" spc="0" normalizeH="0" baseline="0" noProof="0" dirty="0">
                  <a:ln>
                    <a:noFill/>
                  </a:ln>
                  <a:solidFill>
                    <a:srgbClr val="3E1E1F"/>
                  </a:solidFill>
                  <a:effectLst/>
                  <a:uLnTx/>
                  <a:uFillTx/>
                  <a:latin typeface="Segoe UI Light" panose="020B0502040204020203" pitchFamily="34" charset="0"/>
                  <a:cs typeface="Segoe UI Light" panose="020B0502040204020203" pitchFamily="34" charset="0"/>
                </a:rPr>
                <a:t>(apgrozījums līdz 150 000 EUR/gadā)</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lv-LV" altLang="lv-LV" sz="1800" b="0" i="0" u="none" strike="noStrike" kern="0" cap="none" spc="0" normalizeH="0" baseline="0" noProof="0" dirty="0">
                <a:ln>
                  <a:noFill/>
                </a:ln>
                <a:solidFill>
                  <a:srgbClr val="3E1E1F"/>
                </a:solidFill>
                <a:effectLst/>
                <a:uLnTx/>
                <a:uFillTx/>
                <a:latin typeface="Segoe UI Light" panose="020B0502040204020203" pitchFamily="34" charset="0"/>
                <a:cs typeface="Segoe UI Light" panose="020B0502040204020203" pitchFamily="34" charset="0"/>
              </a:endParaRPr>
            </a:p>
          </p:txBody>
        </p:sp>
        <p:cxnSp>
          <p:nvCxnSpPr>
            <p:cNvPr id="52" name="Straight Arrow Connector 51">
              <a:extLst>
                <a:ext uri="{FF2B5EF4-FFF2-40B4-BE49-F238E27FC236}">
                  <a16:creationId xmlns:a16="http://schemas.microsoft.com/office/drawing/2014/main" id="{553F2EEB-5764-4705-B366-D5D2969B2608}"/>
                </a:ext>
              </a:extLst>
            </p:cNvPr>
            <p:cNvCxnSpPr/>
            <p:nvPr/>
          </p:nvCxnSpPr>
          <p:spPr>
            <a:xfrm>
              <a:off x="5056188" y="3284538"/>
              <a:ext cx="476250" cy="0"/>
            </a:xfrm>
            <a:prstGeom prst="straightConnector1">
              <a:avLst/>
            </a:prstGeom>
            <a:ln>
              <a:solidFill>
                <a:srgbClr val="00B050"/>
              </a:solidFill>
              <a:tailEnd type="arrow"/>
            </a:ln>
          </p:spPr>
          <p:style>
            <a:lnRef idx="1">
              <a:schemeClr val="accent5"/>
            </a:lnRef>
            <a:fillRef idx="0">
              <a:schemeClr val="accent5"/>
            </a:fillRef>
            <a:effectRef idx="0">
              <a:schemeClr val="accent5"/>
            </a:effectRef>
            <a:fontRef idx="minor">
              <a:schemeClr val="tx1"/>
            </a:fontRef>
          </p:style>
        </p:cxnSp>
        <p:sp>
          <p:nvSpPr>
            <p:cNvPr id="53" name="Rectangle 52">
              <a:extLst>
                <a:ext uri="{FF2B5EF4-FFF2-40B4-BE49-F238E27FC236}">
                  <a16:creationId xmlns:a16="http://schemas.microsoft.com/office/drawing/2014/main" id="{38E16640-F37B-4079-B54C-80CCB78E3632}"/>
                </a:ext>
              </a:extLst>
            </p:cNvPr>
            <p:cNvSpPr/>
            <p:nvPr/>
          </p:nvSpPr>
          <p:spPr>
            <a:xfrm>
              <a:off x="5621338" y="2471738"/>
              <a:ext cx="3019425" cy="1336675"/>
            </a:xfrm>
            <a:prstGeom prst="rect">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br>
                <a:rPr kumimoji="0" lang="lv-LV" altLang="lv-LV" sz="1800" b="0" i="0" u="none" strike="noStrike" kern="0" cap="none" spc="0" normalizeH="0" baseline="0" noProof="0" dirty="0">
                  <a:ln>
                    <a:noFill/>
                  </a:ln>
                  <a:solidFill>
                    <a:srgbClr val="3E1E1F"/>
                  </a:solidFill>
                  <a:effectLst/>
                  <a:uLnTx/>
                  <a:uFillTx/>
                  <a:latin typeface="Segoe UI Light" panose="020B0502040204020203" pitchFamily="34" charset="0"/>
                  <a:cs typeface="Segoe UI Light" panose="020B0502040204020203" pitchFamily="34" charset="0"/>
                </a:rPr>
              </a:br>
              <a:r>
                <a:rPr kumimoji="0" lang="lv-LV" altLang="lv-LV" sz="1800" b="0" i="0" u="none" strike="noStrike" kern="0" cap="none" spc="0" normalizeH="0" baseline="0" noProof="0" dirty="0">
                  <a:ln>
                    <a:noFill/>
                  </a:ln>
                  <a:solidFill>
                    <a:srgbClr val="3E1E1F"/>
                  </a:solidFill>
                  <a:effectLst/>
                  <a:uLnTx/>
                  <a:uFillTx/>
                  <a:latin typeface="Segoe UI Light" panose="020B0502040204020203" pitchFamily="34" charset="0"/>
                  <a:cs typeface="Segoe UI Light" panose="020B0502040204020203" pitchFamily="34" charset="0"/>
                </a:rPr>
                <a:t>Teritorijas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lv-LV" altLang="lv-LV" sz="1800" b="0" i="0" u="none" strike="noStrike" kern="0" cap="none" spc="0" normalizeH="0" baseline="0" noProof="0" dirty="0">
                  <a:ln>
                    <a:noFill/>
                  </a:ln>
                  <a:solidFill>
                    <a:srgbClr val="3E1E1F"/>
                  </a:solidFill>
                  <a:effectLst/>
                  <a:uLnTx/>
                  <a:uFillTx/>
                  <a:latin typeface="Segoe UI Light" panose="020B0502040204020203" pitchFamily="34" charset="0"/>
                  <a:cs typeface="Segoe UI Light" panose="020B0502040204020203" pitchFamily="34" charset="0"/>
                </a:rPr>
                <a:t>sakārtošana pakalpojumu pieejamībai, kvalitātei un sasniedzamībai, t.sk.: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lv-LV" altLang="lv-LV" sz="1800" b="0" i="0" u="none" strike="noStrike" kern="0" cap="none" spc="0" normalizeH="0" baseline="0" noProof="0" dirty="0">
                <a:ln>
                  <a:noFill/>
                </a:ln>
                <a:solidFill>
                  <a:srgbClr val="3E1E1F"/>
                </a:solidFill>
                <a:effectLst/>
                <a:uLnTx/>
                <a:uFillTx/>
                <a:latin typeface="Segoe UI Light" panose="020B0502040204020203" pitchFamily="34" charset="0"/>
                <a:cs typeface="Segoe UI Light" panose="020B0502040204020203" pitchFamily="34" charset="0"/>
              </a:endParaRPr>
            </a:p>
          </p:txBody>
        </p:sp>
        <p:sp>
          <p:nvSpPr>
            <p:cNvPr id="54" name="Rectangle 53">
              <a:extLst>
                <a:ext uri="{FF2B5EF4-FFF2-40B4-BE49-F238E27FC236}">
                  <a16:creationId xmlns:a16="http://schemas.microsoft.com/office/drawing/2014/main" id="{63DC68DB-CF4C-49D8-8165-9C4DACDBCBCA}"/>
                </a:ext>
              </a:extLst>
            </p:cNvPr>
            <p:cNvSpPr/>
            <p:nvPr/>
          </p:nvSpPr>
          <p:spPr>
            <a:xfrm>
              <a:off x="5621338" y="4003306"/>
              <a:ext cx="3019425" cy="919270"/>
            </a:xfrm>
            <a:prstGeom prst="rect">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altLang="lv-LV" sz="1800" b="0" i="0" u="none" strike="noStrike" kern="0" cap="none" spc="0" normalizeH="0" baseline="0" noProof="0" dirty="0">
                  <a:ln>
                    <a:noFill/>
                  </a:ln>
                  <a:solidFill>
                    <a:srgbClr val="3E1E1F"/>
                  </a:solidFill>
                  <a:effectLst/>
                  <a:uLnTx/>
                  <a:uFillTx/>
                  <a:latin typeface="Segoe UI Light" panose="020B0502040204020203" pitchFamily="34" charset="0"/>
                  <a:cs typeface="Segoe UI Light" panose="020B0502040204020203" pitchFamily="34" charset="0"/>
                </a:rPr>
                <a:t>Dabas un kultūras objektu sakārtošana</a:t>
              </a:r>
            </a:p>
          </p:txBody>
        </p:sp>
        <p:cxnSp>
          <p:nvCxnSpPr>
            <p:cNvPr id="55" name="Straight Arrow Connector 54">
              <a:extLst>
                <a:ext uri="{FF2B5EF4-FFF2-40B4-BE49-F238E27FC236}">
                  <a16:creationId xmlns:a16="http://schemas.microsoft.com/office/drawing/2014/main" id="{061FB8D1-C65D-4056-86AF-C6AF336B9F96}"/>
                </a:ext>
              </a:extLst>
            </p:cNvPr>
            <p:cNvCxnSpPr/>
            <p:nvPr/>
          </p:nvCxnSpPr>
          <p:spPr>
            <a:xfrm>
              <a:off x="5075238" y="5802313"/>
              <a:ext cx="457200" cy="0"/>
            </a:xfrm>
            <a:prstGeom prst="straightConnector1">
              <a:avLst/>
            </a:prstGeom>
            <a:ln>
              <a:solidFill>
                <a:srgbClr val="00B050"/>
              </a:solidFill>
              <a:tailEnd type="arrow"/>
            </a:ln>
          </p:spPr>
          <p:style>
            <a:lnRef idx="1">
              <a:schemeClr val="accent5"/>
            </a:lnRef>
            <a:fillRef idx="0">
              <a:schemeClr val="accent5"/>
            </a:fillRef>
            <a:effectRef idx="0">
              <a:schemeClr val="accent5"/>
            </a:effectRef>
            <a:fontRef idx="minor">
              <a:schemeClr val="tx1"/>
            </a:fontRef>
          </p:style>
        </p:cxnSp>
        <p:cxnSp>
          <p:nvCxnSpPr>
            <p:cNvPr id="56" name="Straight Connector 55">
              <a:extLst>
                <a:ext uri="{FF2B5EF4-FFF2-40B4-BE49-F238E27FC236}">
                  <a16:creationId xmlns:a16="http://schemas.microsoft.com/office/drawing/2014/main" id="{CC4AF2F4-C397-419B-8087-C7836E5D52AD}"/>
                </a:ext>
              </a:extLst>
            </p:cNvPr>
            <p:cNvCxnSpPr/>
            <p:nvPr/>
          </p:nvCxnSpPr>
          <p:spPr>
            <a:xfrm>
              <a:off x="5022850" y="2093913"/>
              <a:ext cx="33338" cy="3708400"/>
            </a:xfrm>
            <a:prstGeom prst="line">
              <a:avLst/>
            </a:prstGeom>
            <a:ln>
              <a:solidFill>
                <a:srgbClr val="00B050"/>
              </a:solidFill>
            </a:ln>
          </p:spPr>
          <p:style>
            <a:lnRef idx="1">
              <a:schemeClr val="accent5"/>
            </a:lnRef>
            <a:fillRef idx="0">
              <a:schemeClr val="accent5"/>
            </a:fillRef>
            <a:effectRef idx="0">
              <a:schemeClr val="accent5"/>
            </a:effectRef>
            <a:fontRef idx="minor">
              <a:schemeClr val="tx1"/>
            </a:fontRef>
          </p:style>
        </p:cxnSp>
        <p:sp>
          <p:nvSpPr>
            <p:cNvPr id="57" name="Rectangle 56">
              <a:extLst>
                <a:ext uri="{FF2B5EF4-FFF2-40B4-BE49-F238E27FC236}">
                  <a16:creationId xmlns:a16="http://schemas.microsoft.com/office/drawing/2014/main" id="{60A340D6-37F4-47F1-B749-C9D5DDEBA13E}"/>
                </a:ext>
              </a:extLst>
            </p:cNvPr>
            <p:cNvSpPr/>
            <p:nvPr/>
          </p:nvSpPr>
          <p:spPr>
            <a:xfrm>
              <a:off x="5610225" y="5272088"/>
              <a:ext cx="3009900" cy="996950"/>
            </a:xfrm>
            <a:prstGeom prst="rect">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v-LV" altLang="lv-LV" sz="1800" b="0" i="0" u="none" strike="noStrike" kern="0" cap="none" spc="0" normalizeH="0" baseline="0" noProof="0" dirty="0">
                  <a:ln>
                    <a:noFill/>
                  </a:ln>
                  <a:solidFill>
                    <a:srgbClr val="3E1E1F"/>
                  </a:solidFill>
                  <a:effectLst/>
                  <a:uLnTx/>
                  <a:uFillTx/>
                  <a:latin typeface="Segoe UI Light" panose="020B0502040204020203" pitchFamily="34" charset="0"/>
                  <a:cs typeface="Segoe UI Light" panose="020B0502040204020203" pitchFamily="34" charset="0"/>
                </a:rPr>
                <a:t>Sabiedrisko aktivitāšu dažādošana</a:t>
              </a:r>
            </a:p>
          </p:txBody>
        </p:sp>
      </p:grpSp>
      <p:sp>
        <p:nvSpPr>
          <p:cNvPr id="59" name="TextBox 2">
            <a:extLst>
              <a:ext uri="{FF2B5EF4-FFF2-40B4-BE49-F238E27FC236}">
                <a16:creationId xmlns:a16="http://schemas.microsoft.com/office/drawing/2014/main" id="{E3939CDD-9B17-4589-BD03-EFFBBB1AFC4A}"/>
              </a:ext>
            </a:extLst>
          </p:cNvPr>
          <p:cNvSpPr txBox="1">
            <a:spLocks noChangeArrowheads="1"/>
          </p:cNvSpPr>
          <p:nvPr/>
        </p:nvSpPr>
        <p:spPr bwMode="auto">
          <a:xfrm>
            <a:off x="195042" y="6452905"/>
            <a:ext cx="706590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v-LV" altLang="lv-LV" dirty="0">
                <a:solidFill>
                  <a:srgbClr val="00B050"/>
                </a:solidFill>
                <a:latin typeface="Segoe UI Light" panose="020B0502040204020203" pitchFamily="34" charset="0"/>
                <a:cs typeface="Segoe UI Light" panose="020B0502040204020203" pitchFamily="34" charset="0"/>
              </a:rPr>
              <a:t>Atbalstu var saņemt projektiem, kas atbilst VRG sagatavotai SVVA stratēģijai.</a:t>
            </a:r>
          </a:p>
          <a:p>
            <a:endParaRPr lang="lv-LV" altLang="lv-LV" dirty="0">
              <a:solidFill>
                <a:srgbClr val="00B050"/>
              </a:solidFill>
              <a:latin typeface="Segoe UI Light" panose="020B0502040204020203" pitchFamily="34" charset="0"/>
              <a:cs typeface="Segoe UI Light" panose="020B0502040204020203" pitchFamily="34" charset="0"/>
            </a:endParaRPr>
          </a:p>
        </p:txBody>
      </p:sp>
      <p:cxnSp>
        <p:nvCxnSpPr>
          <p:cNvPr id="60" name="Straight Arrow Connector 59">
            <a:extLst>
              <a:ext uri="{FF2B5EF4-FFF2-40B4-BE49-F238E27FC236}">
                <a16:creationId xmlns:a16="http://schemas.microsoft.com/office/drawing/2014/main" id="{36ABC365-2DD5-42B7-95EB-4746E2D14D40}"/>
              </a:ext>
            </a:extLst>
          </p:cNvPr>
          <p:cNvCxnSpPr/>
          <p:nvPr/>
        </p:nvCxnSpPr>
        <p:spPr>
          <a:xfrm>
            <a:off x="4875494" y="4534777"/>
            <a:ext cx="476250" cy="0"/>
          </a:xfrm>
          <a:prstGeom prst="straightConnector1">
            <a:avLst/>
          </a:prstGeom>
          <a:solidFill>
            <a:srgbClr val="4472C4">
              <a:lumMod val="40000"/>
              <a:lumOff val="60000"/>
            </a:srgbClr>
          </a:solidFill>
          <a:ln w="6350" cap="flat" cmpd="sng" algn="ctr">
            <a:solidFill>
              <a:srgbClr val="00B050"/>
            </a:solidFill>
            <a:prstDash val="solid"/>
            <a:miter lim="800000"/>
            <a:tailEnd type="arrow"/>
          </a:ln>
          <a:effectLst/>
        </p:spPr>
      </p:cxnSp>
    </p:spTree>
    <p:extLst>
      <p:ext uri="{BB962C8B-B14F-4D97-AF65-F5344CB8AC3E}">
        <p14:creationId xmlns:p14="http://schemas.microsoft.com/office/powerpoint/2010/main" val="2375642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B2A41BA7-F1E8-40E9-A42A-F238C07550BE}"/>
              </a:ext>
            </a:extLst>
          </p:cNvPr>
          <p:cNvSpPr/>
          <p:nvPr/>
        </p:nvSpPr>
        <p:spPr>
          <a:xfrm>
            <a:off x="461640" y="2540489"/>
            <a:ext cx="1852430" cy="2351107"/>
          </a:xfrm>
          <a:prstGeom prst="roundRect">
            <a:avLst/>
          </a:prstGeom>
          <a:gradFill>
            <a:gsLst>
              <a:gs pos="0">
                <a:schemeClr val="accent5">
                  <a:lumMod val="20000"/>
                  <a:lumOff val="80000"/>
                </a:schemeClr>
              </a:gs>
              <a:gs pos="100000">
                <a:schemeClr val="accent5">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Rectangle: Rounded Corners 12">
            <a:extLst>
              <a:ext uri="{FF2B5EF4-FFF2-40B4-BE49-F238E27FC236}">
                <a16:creationId xmlns:a16="http://schemas.microsoft.com/office/drawing/2014/main" id="{AE963581-CCE9-4E46-BC60-16753694C269}"/>
              </a:ext>
            </a:extLst>
          </p:cNvPr>
          <p:cNvSpPr/>
          <p:nvPr/>
        </p:nvSpPr>
        <p:spPr>
          <a:xfrm>
            <a:off x="2396971" y="2117590"/>
            <a:ext cx="2542331" cy="3279269"/>
          </a:xfrm>
          <a:prstGeom prst="roundRect">
            <a:avLst/>
          </a:prstGeom>
          <a:gradFill>
            <a:gsLst>
              <a:gs pos="0">
                <a:schemeClr val="accent5">
                  <a:lumMod val="20000"/>
                  <a:lumOff val="80000"/>
                </a:schemeClr>
              </a:gs>
              <a:gs pos="100000">
                <a:schemeClr val="accent5">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5" name="Rectangle: Rounded Corners 24">
            <a:extLst>
              <a:ext uri="{FF2B5EF4-FFF2-40B4-BE49-F238E27FC236}">
                <a16:creationId xmlns:a16="http://schemas.microsoft.com/office/drawing/2014/main" id="{96CB1652-9A84-4BD4-BFA8-CC34D814251D}"/>
              </a:ext>
            </a:extLst>
          </p:cNvPr>
          <p:cNvSpPr/>
          <p:nvPr/>
        </p:nvSpPr>
        <p:spPr>
          <a:xfrm>
            <a:off x="6880712" y="1802167"/>
            <a:ext cx="2108077" cy="3861786"/>
          </a:xfrm>
          <a:prstGeom prst="roundRect">
            <a:avLst/>
          </a:prstGeom>
          <a:gradFill>
            <a:gsLst>
              <a:gs pos="0">
                <a:schemeClr val="accent5">
                  <a:lumMod val="20000"/>
                  <a:lumOff val="80000"/>
                </a:schemeClr>
              </a:gs>
              <a:gs pos="100000">
                <a:srgbClr val="92D05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Rectangle: Rounded Corners 14">
            <a:extLst>
              <a:ext uri="{FF2B5EF4-FFF2-40B4-BE49-F238E27FC236}">
                <a16:creationId xmlns:a16="http://schemas.microsoft.com/office/drawing/2014/main" id="{B8DD903A-6E21-4613-B1A1-C9F030696A81}"/>
              </a:ext>
            </a:extLst>
          </p:cNvPr>
          <p:cNvSpPr/>
          <p:nvPr/>
        </p:nvSpPr>
        <p:spPr>
          <a:xfrm>
            <a:off x="4995758" y="1926969"/>
            <a:ext cx="1786782" cy="3672910"/>
          </a:xfrm>
          <a:prstGeom prst="roundRect">
            <a:avLst/>
          </a:prstGeom>
          <a:gradFill>
            <a:gsLst>
              <a:gs pos="0">
                <a:schemeClr val="accent5">
                  <a:lumMod val="20000"/>
                  <a:lumOff val="80000"/>
                </a:schemeClr>
              </a:gs>
              <a:gs pos="100000">
                <a:srgbClr val="F68B3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aphicFrame>
        <p:nvGraphicFramePr>
          <p:cNvPr id="12" name="Satura vietturis 6">
            <a:extLst>
              <a:ext uri="{FF2B5EF4-FFF2-40B4-BE49-F238E27FC236}">
                <a16:creationId xmlns:a16="http://schemas.microsoft.com/office/drawing/2014/main" id="{4D0B792F-01E8-409A-896D-A55F8E65FAA2}"/>
              </a:ext>
            </a:extLst>
          </p:cNvPr>
          <p:cNvGraphicFramePr>
            <a:graphicFrameLocks/>
          </p:cNvGraphicFramePr>
          <p:nvPr>
            <p:extLst>
              <p:ext uri="{D42A27DB-BD31-4B8C-83A1-F6EECF244321}">
                <p14:modId xmlns:p14="http://schemas.microsoft.com/office/powerpoint/2010/main" val="1035486447"/>
              </p:ext>
            </p:extLst>
          </p:nvPr>
        </p:nvGraphicFramePr>
        <p:xfrm>
          <a:off x="435676" y="1709154"/>
          <a:ext cx="8636014" cy="3529521"/>
        </p:xfrm>
        <a:graphic>
          <a:graphicData uri="http://schemas.openxmlformats.org/drawingml/2006/table">
            <a:tbl>
              <a:tblPr firstRow="1" bandRow="1">
                <a:tableStyleId>{5C22544A-7EE6-4342-B048-85BDC9FD1C3A}</a:tableStyleId>
              </a:tblPr>
              <a:tblGrid>
                <a:gridCol w="2032984">
                  <a:extLst>
                    <a:ext uri="{9D8B030D-6E8A-4147-A177-3AD203B41FA5}">
                      <a16:colId xmlns:a16="http://schemas.microsoft.com/office/drawing/2014/main" val="20000"/>
                    </a:ext>
                  </a:extLst>
                </a:gridCol>
                <a:gridCol w="2610035">
                  <a:extLst>
                    <a:ext uri="{9D8B030D-6E8A-4147-A177-3AD203B41FA5}">
                      <a16:colId xmlns:a16="http://schemas.microsoft.com/office/drawing/2014/main" val="20001"/>
                    </a:ext>
                  </a:extLst>
                </a:gridCol>
                <a:gridCol w="1775534">
                  <a:extLst>
                    <a:ext uri="{9D8B030D-6E8A-4147-A177-3AD203B41FA5}">
                      <a16:colId xmlns:a16="http://schemas.microsoft.com/office/drawing/2014/main" val="20002"/>
                    </a:ext>
                  </a:extLst>
                </a:gridCol>
                <a:gridCol w="2217461">
                  <a:extLst>
                    <a:ext uri="{9D8B030D-6E8A-4147-A177-3AD203B41FA5}">
                      <a16:colId xmlns:a16="http://schemas.microsoft.com/office/drawing/2014/main" val="20003"/>
                    </a:ext>
                  </a:extLst>
                </a:gridCol>
              </a:tblGrid>
              <a:tr h="390288">
                <a:tc>
                  <a:txBody>
                    <a:bodyPr/>
                    <a:lstStyle/>
                    <a:p>
                      <a:pPr algn="ctr"/>
                      <a:endParaRPr lang="lv-LV" sz="1400" dirty="0">
                        <a:solidFill>
                          <a:srgbClr val="3E1E1F"/>
                        </a:solidFill>
                        <a:latin typeface="Segoe UI Light" panose="020B0502040204020203" pitchFamily="34" charset="0"/>
                        <a:cs typeface="Segoe UI Light" panose="020B0502040204020203" pitchFamily="34" charset="0"/>
                      </a:endParaRPr>
                    </a:p>
                  </a:txBody>
                  <a:tcPr marL="91444" marR="91444" marT="45704" marB="4570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lv-LV" sz="1400" dirty="0">
                        <a:solidFill>
                          <a:srgbClr val="3E1E1F"/>
                        </a:solidFill>
                        <a:latin typeface="Segoe UI Light" panose="020B0502040204020203" pitchFamily="34" charset="0"/>
                        <a:cs typeface="Segoe UI Light" panose="020B0502040204020203" pitchFamily="34" charset="0"/>
                      </a:endParaRPr>
                    </a:p>
                  </a:txBody>
                  <a:tcPr marL="91444" marR="91444" marT="45704" marB="4570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lv-LV" sz="1400" baseline="30000" dirty="0">
                        <a:solidFill>
                          <a:srgbClr val="3E1E1F"/>
                        </a:solidFill>
                        <a:latin typeface="Segoe UI Light" panose="020B0502040204020203" pitchFamily="34" charset="0"/>
                        <a:cs typeface="Segoe UI Light" panose="020B0502040204020203" pitchFamily="34" charset="0"/>
                      </a:endParaRPr>
                    </a:p>
                  </a:txBody>
                  <a:tcPr marL="91444" marR="91444" marT="45704" marB="4570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lv-LV" sz="1400" u="none" baseline="30000" dirty="0">
                        <a:solidFill>
                          <a:srgbClr val="3E1E1F"/>
                        </a:solidFill>
                        <a:latin typeface="Segoe UI Light" panose="020B0502040204020203" pitchFamily="34" charset="0"/>
                        <a:cs typeface="Segoe UI Light" panose="020B0502040204020203" pitchFamily="34" charset="0"/>
                      </a:endParaRPr>
                    </a:p>
                  </a:txBody>
                  <a:tcPr marL="91444" marR="91444" marT="45704" marB="4570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01997">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altLang="lv-LV" sz="1400" b="1" dirty="0">
                          <a:solidFill>
                            <a:srgbClr val="3E1E1F"/>
                          </a:solidFill>
                          <a:latin typeface="Segoe UI Light" panose="020B0502040204020203" pitchFamily="34" charset="0"/>
                          <a:cs typeface="Segoe UI Light" panose="020B0502040204020203" pitchFamily="34" charset="0"/>
                        </a:rPr>
                        <a:t>Vietējās ekonomikas stiprināšanas iniciatīvas</a:t>
                      </a:r>
                      <a:endParaRPr lang="lv-LV" sz="1400" dirty="0">
                        <a:solidFill>
                          <a:srgbClr val="3E1E1F"/>
                        </a:solidFill>
                        <a:latin typeface="Segoe UI Light" panose="020B0502040204020203" pitchFamily="34" charset="0"/>
                        <a:cs typeface="Segoe UI Light" panose="020B0502040204020203" pitchFamily="34" charset="0"/>
                      </a:endParaRPr>
                    </a:p>
                  </a:txBody>
                  <a:tcPr marL="91444" marR="91444" marT="45704" marB="45704"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altLang="lv-LV" sz="1400" dirty="0">
                          <a:solidFill>
                            <a:srgbClr val="3E1E1F"/>
                          </a:solidFill>
                          <a:latin typeface="Segoe UI Light" panose="020B0502040204020203" pitchFamily="34" charset="0"/>
                          <a:cs typeface="Segoe UI Light" panose="020B0502040204020203" pitchFamily="34" charset="0"/>
                        </a:rPr>
                        <a:t>juridiska vai fiziska persona biedrības, nodibinājumi, kooperatīvās sabiedrības, pašvaldības (tikai kopprojekta gadījumā un tirdzniecības vietas izveidei)</a:t>
                      </a:r>
                      <a:endParaRPr lang="lv-LV" sz="1400" dirty="0">
                        <a:solidFill>
                          <a:srgbClr val="3E1E1F"/>
                        </a:solidFill>
                        <a:latin typeface="Segoe UI Light" panose="020B0502040204020203" pitchFamily="34" charset="0"/>
                        <a:cs typeface="Segoe UI Light" panose="020B0502040204020203" pitchFamily="34" charset="0"/>
                      </a:endParaRPr>
                    </a:p>
                  </a:txBody>
                  <a:tcPr marL="91444" marR="91444" marT="45704" marB="45704"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ü"/>
                      </a:pPr>
                      <a:r>
                        <a:rPr lang="lv-LV" altLang="lv-LV" sz="1400" dirty="0">
                          <a:solidFill>
                            <a:srgbClr val="3E1E1F"/>
                          </a:solidFill>
                          <a:latin typeface="Segoe UI Light" panose="020B0502040204020203" pitchFamily="34" charset="0"/>
                          <a:cs typeface="Segoe UI Light" panose="020B0502040204020203" pitchFamily="34" charset="0"/>
                        </a:rPr>
                        <a:t>līdz </a:t>
                      </a:r>
                      <a:r>
                        <a:rPr lang="lv-LV" altLang="lv-LV" sz="1400" b="1" dirty="0">
                          <a:solidFill>
                            <a:srgbClr val="3E1E1F"/>
                          </a:solidFill>
                          <a:latin typeface="Segoe UI Light" panose="020B0502040204020203" pitchFamily="34" charset="0"/>
                          <a:cs typeface="Segoe UI Light" panose="020B0502040204020203" pitchFamily="34" charset="0"/>
                        </a:rPr>
                        <a:t>70%;</a:t>
                      </a:r>
                    </a:p>
                    <a:p>
                      <a:pPr marL="285750" indent="-285750">
                        <a:buFont typeface="Wingdings" panose="05000000000000000000" pitchFamily="2" charset="2"/>
                        <a:buChar char="ü"/>
                      </a:pPr>
                      <a:endParaRPr lang="lv-LV" altLang="lv-LV" sz="1400" b="1" dirty="0">
                        <a:solidFill>
                          <a:srgbClr val="3E1E1F"/>
                        </a:solidFill>
                        <a:latin typeface="Segoe UI Light" panose="020B0502040204020203" pitchFamily="34" charset="0"/>
                        <a:cs typeface="Segoe UI Light" panose="020B0502040204020203" pitchFamily="34" charset="0"/>
                      </a:endParaRPr>
                    </a:p>
                    <a:p>
                      <a:pPr marL="285750" indent="-285750">
                        <a:buFont typeface="Wingdings" panose="05000000000000000000" pitchFamily="2" charset="2"/>
                        <a:buChar char="ü"/>
                      </a:pPr>
                      <a:r>
                        <a:rPr lang="lv-LV" altLang="lv-LV" sz="1400" dirty="0">
                          <a:solidFill>
                            <a:srgbClr val="3E1E1F"/>
                          </a:solidFill>
                          <a:latin typeface="Segoe UI Light" panose="020B0502040204020203" pitchFamily="34" charset="0"/>
                          <a:cs typeface="Segoe UI Light" panose="020B0502040204020203" pitchFamily="34" charset="0"/>
                        </a:rPr>
                        <a:t>kopprojektiem</a:t>
                      </a:r>
                      <a:r>
                        <a:rPr lang="lv-LV" altLang="lv-LV" sz="1400" b="1" baseline="30000" dirty="0">
                          <a:solidFill>
                            <a:srgbClr val="C00000"/>
                          </a:solidFill>
                          <a:latin typeface="Segoe UI Light" panose="020B0502040204020203" pitchFamily="34" charset="0"/>
                          <a:cs typeface="Segoe UI Light" panose="020B0502040204020203" pitchFamily="34" charset="0"/>
                        </a:rPr>
                        <a:t>2</a:t>
                      </a:r>
                      <a:r>
                        <a:rPr lang="lv-LV" altLang="lv-LV" sz="1400" dirty="0">
                          <a:solidFill>
                            <a:srgbClr val="3E1E1F"/>
                          </a:solidFill>
                          <a:latin typeface="Segoe UI Light" panose="020B0502040204020203" pitchFamily="34" charset="0"/>
                          <a:cs typeface="Segoe UI Light" panose="020B0502040204020203" pitchFamily="34" charset="0"/>
                        </a:rPr>
                        <a:t> līdz </a:t>
                      </a:r>
                      <a:r>
                        <a:rPr lang="lv-LV" altLang="lv-LV" sz="1400" b="1" dirty="0">
                          <a:solidFill>
                            <a:srgbClr val="3E1E1F"/>
                          </a:solidFill>
                          <a:latin typeface="Segoe UI Light" panose="020B0502040204020203" pitchFamily="34" charset="0"/>
                          <a:cs typeface="Segoe UI Light" panose="020B0502040204020203" pitchFamily="34" charset="0"/>
                        </a:rPr>
                        <a:t>80%</a:t>
                      </a:r>
                    </a:p>
                    <a:p>
                      <a:pPr marL="285750" indent="-285750">
                        <a:buFont typeface="Wingdings" panose="05000000000000000000" pitchFamily="2" charset="2"/>
                        <a:buChar char="ü"/>
                      </a:pPr>
                      <a:endParaRPr lang="lv-LV" sz="1400" dirty="0">
                        <a:solidFill>
                          <a:srgbClr val="3E1E1F"/>
                        </a:solidFill>
                        <a:latin typeface="Segoe UI Light" panose="020B0502040204020203" pitchFamily="34" charset="0"/>
                        <a:cs typeface="Segoe UI Light" panose="020B0502040204020203" pitchFamily="34" charset="0"/>
                      </a:endParaRPr>
                    </a:p>
                  </a:txBody>
                  <a:tcPr marL="91444" marR="91444" marT="45704" marB="45704"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ü"/>
                      </a:pPr>
                      <a:r>
                        <a:rPr lang="lv-LV" altLang="lv-LV" sz="1400" b="1" dirty="0">
                          <a:solidFill>
                            <a:srgbClr val="3E1E1F"/>
                          </a:solidFill>
                          <a:latin typeface="Segoe UI Light" panose="020B0502040204020203" pitchFamily="34" charset="0"/>
                          <a:cs typeface="Segoe UI Light" panose="020B0502040204020203" pitchFamily="34" charset="0"/>
                        </a:rPr>
                        <a:t>50 000 EUR</a:t>
                      </a:r>
                    </a:p>
                    <a:p>
                      <a:pPr marL="285750" indent="-285750">
                        <a:buFont typeface="Wingdings" panose="05000000000000000000" pitchFamily="2" charset="2"/>
                        <a:buChar char="ü"/>
                      </a:pPr>
                      <a:endParaRPr lang="lv-LV" altLang="lv-LV" sz="1400" b="1" dirty="0">
                        <a:solidFill>
                          <a:srgbClr val="3E1E1F"/>
                        </a:solidFill>
                        <a:latin typeface="Segoe UI Light" panose="020B0502040204020203" pitchFamily="34" charset="0"/>
                        <a:cs typeface="Segoe UI Light" panose="020B0502040204020203" pitchFamily="34" charset="0"/>
                      </a:endParaRPr>
                    </a:p>
                    <a:p>
                      <a:pPr marL="285750" indent="-285750">
                        <a:buFont typeface="Wingdings" panose="05000000000000000000" pitchFamily="2" charset="2"/>
                        <a:buChar char="ü"/>
                      </a:pPr>
                      <a:r>
                        <a:rPr lang="lv-LV" altLang="lv-LV" sz="1400" b="1" dirty="0">
                          <a:solidFill>
                            <a:srgbClr val="3E1E1F"/>
                          </a:solidFill>
                          <a:latin typeface="Segoe UI Light" panose="020B0502040204020203" pitchFamily="34" charset="0"/>
                          <a:cs typeface="Segoe UI Light" panose="020B0502040204020203" pitchFamily="34" charset="0"/>
                        </a:rPr>
                        <a:t>100 000 EUR (uzņēmējdarbības infrastruktūra)</a:t>
                      </a:r>
                      <a:endParaRPr lang="lv-LV" sz="1400" dirty="0">
                        <a:solidFill>
                          <a:srgbClr val="3E1E1F"/>
                        </a:solidFill>
                        <a:latin typeface="Segoe UI Light" panose="020B0502040204020203" pitchFamily="34" charset="0"/>
                        <a:cs typeface="Segoe UI Light" panose="020B0502040204020203" pitchFamily="34" charset="0"/>
                      </a:endParaRPr>
                    </a:p>
                  </a:txBody>
                  <a:tcPr marL="91444" marR="91444" marT="45704" marB="45704"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37236">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altLang="lv-LV" sz="1400" b="1" kern="1200" dirty="0">
                          <a:solidFill>
                            <a:srgbClr val="3E1E1F"/>
                          </a:solidFill>
                          <a:latin typeface="Segoe UI Light" panose="020B0502040204020203" pitchFamily="34" charset="0"/>
                          <a:ea typeface="+mn-ea"/>
                          <a:cs typeface="Segoe UI Light" panose="020B0502040204020203" pitchFamily="34" charset="0"/>
                        </a:rPr>
                        <a:t>Vietas potenciāla attīstības iniciatīvas</a:t>
                      </a:r>
                      <a:endParaRPr lang="lv-LV" sz="1400" kern="1200" dirty="0">
                        <a:solidFill>
                          <a:srgbClr val="3E1E1F"/>
                        </a:solidFill>
                        <a:latin typeface="Segoe UI Light" panose="020B0502040204020203" pitchFamily="34" charset="0"/>
                        <a:ea typeface="+mn-ea"/>
                        <a:cs typeface="Segoe UI Light" panose="020B0502040204020203" pitchFamily="34" charset="0"/>
                      </a:endParaRPr>
                    </a:p>
                  </a:txBody>
                  <a:tcPr marL="91444" marR="91444" marT="45704" marB="4570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lv-LV" altLang="lv-LV" sz="1400" kern="1200" dirty="0">
                          <a:solidFill>
                            <a:srgbClr val="3E1E1F"/>
                          </a:solidFill>
                          <a:latin typeface="Segoe UI Light" panose="020B0502040204020203" pitchFamily="34" charset="0"/>
                          <a:ea typeface="+mn-ea"/>
                          <a:cs typeface="Segoe UI Light" panose="020B0502040204020203" pitchFamily="34" charset="0"/>
                        </a:rPr>
                        <a:t>juridiska vai fiziska persona, biedrības, nodibinājumi, reliģiskas organizācijas, pašvaldības, kas īsteno sabiedriskā labuma projektu</a:t>
                      </a:r>
                      <a:r>
                        <a:rPr lang="lv-LV" altLang="lv-LV" sz="1400" b="1" kern="1200" baseline="30000" dirty="0">
                          <a:solidFill>
                            <a:srgbClr val="C00000"/>
                          </a:solidFill>
                          <a:latin typeface="Segoe UI Light" panose="020B0502040204020203" pitchFamily="34" charset="0"/>
                          <a:ea typeface="+mn-ea"/>
                          <a:cs typeface="Segoe UI Light" panose="020B0502040204020203" pitchFamily="34" charset="0"/>
                        </a:rPr>
                        <a:t>3</a:t>
                      </a:r>
                      <a:endParaRPr lang="lv-LV" sz="1400" b="1" kern="1200" baseline="30000" dirty="0">
                        <a:solidFill>
                          <a:srgbClr val="C00000"/>
                        </a:solidFill>
                        <a:latin typeface="Segoe UI Light" panose="020B0502040204020203" pitchFamily="34" charset="0"/>
                        <a:ea typeface="+mn-ea"/>
                        <a:cs typeface="Segoe UI Light" panose="020B0502040204020203" pitchFamily="34" charset="0"/>
                      </a:endParaRPr>
                    </a:p>
                  </a:txBody>
                  <a:tcPr marL="91444" marR="91444" marT="45704" marB="4570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lvl="0" indent="-285750" algn="l" defTabSz="939575"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lv-LV" altLang="lv-LV" sz="1400" kern="1200" dirty="0">
                          <a:solidFill>
                            <a:srgbClr val="3E1E1F"/>
                          </a:solidFill>
                          <a:latin typeface="Segoe UI Light" panose="020B0502040204020203" pitchFamily="34" charset="0"/>
                          <a:ea typeface="+mn-ea"/>
                          <a:cs typeface="Segoe UI Light" panose="020B0502040204020203" pitchFamily="34" charset="0"/>
                        </a:rPr>
                        <a:t>līdz </a:t>
                      </a:r>
                      <a:r>
                        <a:rPr lang="lv-LV" altLang="lv-LV" sz="1400" b="1" kern="1200" dirty="0">
                          <a:solidFill>
                            <a:srgbClr val="3E1E1F"/>
                          </a:solidFill>
                          <a:latin typeface="Segoe UI Light" panose="020B0502040204020203" pitchFamily="34" charset="0"/>
                          <a:ea typeface="+mn-ea"/>
                          <a:cs typeface="Segoe UI Light" panose="020B0502040204020203" pitchFamily="34" charset="0"/>
                        </a:rPr>
                        <a:t>90%</a:t>
                      </a:r>
                    </a:p>
                    <a:p>
                      <a:pPr marL="285750" indent="-285750">
                        <a:buFont typeface="Wingdings" panose="05000000000000000000" pitchFamily="2" charset="2"/>
                        <a:buChar char="ü"/>
                      </a:pPr>
                      <a:endParaRPr lang="lv-LV" sz="1400" kern="1200" dirty="0">
                        <a:solidFill>
                          <a:srgbClr val="3E1E1F"/>
                        </a:solidFill>
                        <a:latin typeface="Segoe UI Light" panose="020B0502040204020203" pitchFamily="34" charset="0"/>
                        <a:ea typeface="+mn-ea"/>
                        <a:cs typeface="Segoe UI Light" panose="020B0502040204020203" pitchFamily="34" charset="0"/>
                      </a:endParaRPr>
                    </a:p>
                  </a:txBody>
                  <a:tcPr marL="91444" marR="91444" marT="45704" marB="4570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Wingdings" panose="05000000000000000000" pitchFamily="2" charset="2"/>
                        <a:buChar char="ü"/>
                      </a:pPr>
                      <a:r>
                        <a:rPr lang="lv-LV" altLang="lv-LV" sz="1400" b="1" kern="1200" dirty="0">
                          <a:solidFill>
                            <a:srgbClr val="3E1E1F"/>
                          </a:solidFill>
                          <a:latin typeface="Segoe UI Light" panose="020B0502040204020203" pitchFamily="34" charset="0"/>
                          <a:ea typeface="+mn-ea"/>
                          <a:cs typeface="Segoe UI Light" panose="020B0502040204020203" pitchFamily="34" charset="0"/>
                        </a:rPr>
                        <a:t>50 000 EUR</a:t>
                      </a:r>
                      <a:endParaRPr lang="lv-LV" sz="1400" b="1" kern="1200" dirty="0">
                        <a:solidFill>
                          <a:srgbClr val="3E1E1F"/>
                        </a:solidFill>
                        <a:latin typeface="Segoe UI Light" panose="020B0502040204020203" pitchFamily="34" charset="0"/>
                        <a:ea typeface="+mn-ea"/>
                        <a:cs typeface="Segoe UI Light" panose="020B0502040204020203" pitchFamily="34" charset="0"/>
                      </a:endParaRPr>
                    </a:p>
                  </a:txBody>
                  <a:tcPr marL="91444" marR="91444" marT="45704" marB="4570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 name="Title 1">
            <a:extLst>
              <a:ext uri="{FF2B5EF4-FFF2-40B4-BE49-F238E27FC236}">
                <a16:creationId xmlns:a16="http://schemas.microsoft.com/office/drawing/2014/main" id="{CEEB9653-592B-4598-B195-722459D83222}"/>
              </a:ext>
            </a:extLst>
          </p:cNvPr>
          <p:cNvSpPr>
            <a:spLocks noGrp="1"/>
          </p:cNvSpPr>
          <p:nvPr>
            <p:ph type="title"/>
          </p:nvPr>
        </p:nvSpPr>
        <p:spPr>
          <a:xfrm>
            <a:off x="1782455" y="157043"/>
            <a:ext cx="7315200" cy="1036642"/>
          </a:xfrm>
        </p:spPr>
        <p:txBody>
          <a:bodyPr>
            <a:normAutofit fontScale="90000"/>
          </a:bodyPr>
          <a:lstStyle/>
          <a:p>
            <a:r>
              <a:rPr lang="lv-LV" sz="2800" dirty="0">
                <a:solidFill>
                  <a:srgbClr val="3E1E1F"/>
                </a:solidFill>
                <a:latin typeface="Segoe UI Light" panose="020B0502040204020203" pitchFamily="34" charset="0"/>
                <a:cs typeface="Segoe UI Light" panose="020B0502040204020203" pitchFamily="34" charset="0"/>
              </a:rPr>
              <a:t>LEADER apakšpasākums «Darbību īstenošana saskaņā ar sabiedrības virzītas vietējās attīstības stratēģiju»</a:t>
            </a:r>
            <a:br>
              <a:rPr lang="lv-LV" sz="2800" dirty="0">
                <a:solidFill>
                  <a:srgbClr val="3E1E1F"/>
                </a:solidFill>
                <a:latin typeface="Segoe UI Light" panose="020B0502040204020203" pitchFamily="34" charset="0"/>
                <a:cs typeface="Segoe UI Light" panose="020B0502040204020203" pitchFamily="34" charset="0"/>
              </a:rPr>
            </a:br>
            <a:endParaRPr lang="lv-LV" sz="2800" dirty="0">
              <a:solidFill>
                <a:srgbClr val="3E1E1F"/>
              </a:solidFill>
              <a:latin typeface="Segoe UI Light" panose="020B0502040204020203" pitchFamily="34" charset="0"/>
              <a:cs typeface="Segoe UI Light" panose="020B0502040204020203" pitchFamily="34" charset="0"/>
            </a:endParaRPr>
          </a:p>
        </p:txBody>
      </p:sp>
      <p:sp>
        <p:nvSpPr>
          <p:cNvPr id="20" name="Text Box 7">
            <a:extLst>
              <a:ext uri="{FF2B5EF4-FFF2-40B4-BE49-F238E27FC236}">
                <a16:creationId xmlns:a16="http://schemas.microsoft.com/office/drawing/2014/main" id="{ECC3CF1B-7815-44CE-B2A4-189054E48ED7}"/>
              </a:ext>
            </a:extLst>
          </p:cNvPr>
          <p:cNvSpPr txBox="1">
            <a:spLocks noChangeArrowheads="1"/>
          </p:cNvSpPr>
          <p:nvPr/>
        </p:nvSpPr>
        <p:spPr bwMode="auto">
          <a:xfrm>
            <a:off x="7172254" y="6579370"/>
            <a:ext cx="1925401" cy="276999"/>
          </a:xfrm>
          <a:prstGeom prst="rect">
            <a:avLst/>
          </a:prstGeom>
          <a:noFill/>
          <a:ln w="9525">
            <a:noFill/>
            <a:miter lim="800000"/>
            <a:headEnd/>
            <a:tailEnd/>
          </a:ln>
          <a:effectLst/>
        </p:spPr>
        <p:txBody>
          <a:bodyPr wrap="square">
            <a:spAutoFit/>
          </a:bodyPr>
          <a:lstStyle/>
          <a:p>
            <a:pPr algn="r">
              <a:spcBef>
                <a:spcPct val="50000"/>
              </a:spcBef>
            </a:pPr>
            <a:r>
              <a:rPr lang="lv-LV" sz="1200" dirty="0">
                <a:solidFill>
                  <a:schemeClr val="bg1">
                    <a:lumMod val="50000"/>
                  </a:schemeClr>
                </a:solidFill>
                <a:latin typeface="Segoe UI Light" panose="020B0502040204020203" pitchFamily="34" charset="0"/>
                <a:cs typeface="Segoe UI Light" panose="020B0502040204020203" pitchFamily="34" charset="0"/>
              </a:rPr>
              <a:t>| 20</a:t>
            </a:r>
            <a:endParaRPr lang="en-US" sz="12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16" name="Teksta vietturis 3">
            <a:extLst>
              <a:ext uri="{FF2B5EF4-FFF2-40B4-BE49-F238E27FC236}">
                <a16:creationId xmlns:a16="http://schemas.microsoft.com/office/drawing/2014/main" id="{BB159B6E-57A8-4099-87C3-CC1B4BFD9522}"/>
              </a:ext>
            </a:extLst>
          </p:cNvPr>
          <p:cNvSpPr txBox="1">
            <a:spLocks/>
          </p:cNvSpPr>
          <p:nvPr/>
        </p:nvSpPr>
        <p:spPr bwMode="auto">
          <a:xfrm>
            <a:off x="93319" y="5396859"/>
            <a:ext cx="889547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gn="just">
              <a:buNone/>
            </a:pPr>
            <a:r>
              <a:rPr lang="lv-LV" altLang="lv-LV" sz="1400" b="1" dirty="0">
                <a:solidFill>
                  <a:srgbClr val="C00000"/>
                </a:solidFill>
                <a:latin typeface="Segoe UI Light" panose="020B0502040204020203" pitchFamily="34" charset="0"/>
                <a:cs typeface="Segoe UI Light" panose="020B0502040204020203" pitchFamily="34" charset="0"/>
              </a:rPr>
              <a:t>1</a:t>
            </a:r>
            <a:r>
              <a:rPr lang="lv-LV" altLang="lv-LV" sz="1100" dirty="0">
                <a:latin typeface="Segoe UI Light" panose="020B0502040204020203" pitchFamily="34" charset="0"/>
                <a:cs typeface="Segoe UI Light" panose="020B0502040204020203" pitchFamily="34" charset="0"/>
              </a:rPr>
              <a:t> </a:t>
            </a:r>
            <a:r>
              <a:rPr lang="lv-LV" altLang="lv-LV" sz="1400" dirty="0">
                <a:latin typeface="Segoe UI Light" panose="020B0502040204020203" pitchFamily="34" charset="0"/>
                <a:cs typeface="Segoe UI Light" panose="020B0502040204020203" pitchFamily="34" charset="0"/>
              </a:rPr>
              <a:t>Vietējā rīcības grupa SVVA stratēģijā </a:t>
            </a:r>
            <a:r>
              <a:rPr lang="lv-LV" altLang="lv-LV" sz="1400" b="1" u="sng" dirty="0">
                <a:latin typeface="Segoe UI Light" panose="020B0502040204020203" pitchFamily="34" charset="0"/>
                <a:cs typeface="Segoe UI Light" panose="020B0502040204020203" pitchFamily="34" charset="0"/>
              </a:rPr>
              <a:t>var samazināt</a:t>
            </a:r>
            <a:r>
              <a:rPr lang="lv-LV" altLang="lv-LV" sz="1400" dirty="0">
                <a:latin typeface="Segoe UI Light" panose="020B0502040204020203" pitchFamily="34" charset="0"/>
                <a:cs typeface="Segoe UI Light" panose="020B0502040204020203" pitchFamily="34" charset="0"/>
              </a:rPr>
              <a:t> atbalsta intensitāti un maksimālo atbalsta apmēru.</a:t>
            </a:r>
          </a:p>
          <a:p>
            <a:pPr marL="0" indent="0" algn="just">
              <a:buNone/>
            </a:pPr>
            <a:r>
              <a:rPr lang="lv-LV" altLang="lv-LV" sz="1400" b="1" dirty="0">
                <a:solidFill>
                  <a:srgbClr val="C00000"/>
                </a:solidFill>
                <a:latin typeface="Segoe UI Light" panose="020B0502040204020203" pitchFamily="34" charset="0"/>
                <a:cs typeface="Segoe UI Light" panose="020B0502040204020203" pitchFamily="34" charset="0"/>
              </a:rPr>
              <a:t>2</a:t>
            </a:r>
            <a:r>
              <a:rPr lang="lv-LV" altLang="lv-LV" sz="1600" b="1" dirty="0">
                <a:latin typeface="Segoe UI Light" panose="020B0502040204020203" pitchFamily="34" charset="0"/>
                <a:cs typeface="Segoe UI Light" panose="020B0502040204020203" pitchFamily="34" charset="0"/>
              </a:rPr>
              <a:t> </a:t>
            </a:r>
            <a:r>
              <a:rPr lang="lv-LV" altLang="lv-LV" sz="1400" b="1" dirty="0">
                <a:latin typeface="Segoe UI Light" panose="020B0502040204020203" pitchFamily="34" charset="0"/>
                <a:cs typeface="Segoe UI Light" panose="020B0502040204020203" pitchFamily="34" charset="0"/>
              </a:rPr>
              <a:t>Kopprojekts</a:t>
            </a:r>
            <a:r>
              <a:rPr lang="lv-LV" altLang="lv-LV" sz="1400" dirty="0">
                <a:latin typeface="Segoe UI Light" panose="020B0502040204020203" pitchFamily="34" charset="0"/>
                <a:cs typeface="Segoe UI Light" panose="020B0502040204020203" pitchFamily="34" charset="0"/>
              </a:rPr>
              <a:t> - projekts, kurā plānoto investīciju izmanto </a:t>
            </a:r>
            <a:r>
              <a:rPr lang="lv-LV" altLang="lv-LV" sz="1400" b="1" u="sng" dirty="0">
                <a:latin typeface="Segoe UI Light" panose="020B0502040204020203" pitchFamily="34" charset="0"/>
                <a:cs typeface="Segoe UI Light" panose="020B0502040204020203" pitchFamily="34" charset="0"/>
              </a:rPr>
              <a:t>kopīgai lietošanai</a:t>
            </a:r>
            <a:r>
              <a:rPr lang="lv-LV" altLang="lv-LV" sz="1400" dirty="0">
                <a:latin typeface="Segoe UI Light" panose="020B0502040204020203" pitchFamily="34" charset="0"/>
                <a:cs typeface="Segoe UI Light" panose="020B0502040204020203" pitchFamily="34" charset="0"/>
              </a:rPr>
              <a:t>, ja to iesniedz kooperatīvā sabiedrība, ne vairāk kā 3 saimnieciskās darbības veicēji, starp kuriem noslēgt koplīgums, vai pašvaldība savā īpašumā esošās infrastruktūras izveidei juridiskai personai, kas veic saimniecisku darbību (ja ir koplīgums). </a:t>
            </a:r>
          </a:p>
          <a:p>
            <a:pPr marL="0" indent="0" algn="just">
              <a:buNone/>
            </a:pPr>
            <a:r>
              <a:rPr lang="lv-LV" altLang="lv-LV" sz="1400" b="1" dirty="0">
                <a:solidFill>
                  <a:srgbClr val="C00000"/>
                </a:solidFill>
                <a:latin typeface="Segoe UI Light" panose="020B0502040204020203" pitchFamily="34" charset="0"/>
                <a:cs typeface="Segoe UI Light" panose="020B0502040204020203" pitchFamily="34" charset="0"/>
              </a:rPr>
              <a:t>3</a:t>
            </a:r>
            <a:r>
              <a:rPr lang="lv-LV" altLang="lv-LV" sz="1400" dirty="0">
                <a:latin typeface="Segoe UI Light" panose="020B0502040204020203" pitchFamily="34" charset="0"/>
                <a:cs typeface="Segoe UI Light" panose="020B0502040204020203" pitchFamily="34" charset="0"/>
              </a:rPr>
              <a:t> </a:t>
            </a:r>
            <a:r>
              <a:rPr lang="lv-LV" altLang="lv-LV" sz="1400" b="1" dirty="0">
                <a:latin typeface="Segoe UI Light" panose="020B0502040204020203" pitchFamily="34" charset="0"/>
                <a:cs typeface="Segoe UI Light" panose="020B0502040204020203" pitchFamily="34" charset="0"/>
              </a:rPr>
              <a:t>Sabiedriskā labuma projekts </a:t>
            </a:r>
            <a:r>
              <a:rPr lang="lv-LV" altLang="lv-LV" sz="1400" dirty="0">
                <a:latin typeface="Segoe UI Light" panose="020B0502040204020203" pitchFamily="34" charset="0"/>
                <a:cs typeface="Segoe UI Light" panose="020B0502040204020203" pitchFamily="34" charset="0"/>
              </a:rPr>
              <a:t>- ir projekts, kurā plānotajam mērķim nav komerciāla rakstura, par projekta rezultātu netiek prasīta samaksa un kurš ir publiski pieejams. Tas nav kvalificējams kā valsts atbalsts.</a:t>
            </a:r>
          </a:p>
          <a:p>
            <a:pPr marL="0" indent="0">
              <a:buNone/>
            </a:pPr>
            <a:endParaRPr lang="lv-LV" altLang="lv-LV" sz="1400" dirty="0">
              <a:latin typeface="Segoe UI Light" panose="020B0502040204020203" pitchFamily="34" charset="0"/>
              <a:cs typeface="Segoe UI Light" panose="020B0502040204020203" pitchFamily="34" charset="0"/>
            </a:endParaRPr>
          </a:p>
          <a:p>
            <a:pPr marL="0" indent="0">
              <a:buNone/>
            </a:pPr>
            <a:endParaRPr lang="lv-LV" altLang="lv-LV" sz="1400" dirty="0">
              <a:latin typeface="Segoe UI Light" panose="020B0502040204020203" pitchFamily="34" charset="0"/>
              <a:cs typeface="Segoe UI Light" panose="020B0502040204020203" pitchFamily="34" charset="0"/>
            </a:endParaRPr>
          </a:p>
        </p:txBody>
      </p:sp>
      <p:sp>
        <p:nvSpPr>
          <p:cNvPr id="3" name="Rectangle: Rounded Corners 2">
            <a:extLst>
              <a:ext uri="{FF2B5EF4-FFF2-40B4-BE49-F238E27FC236}">
                <a16:creationId xmlns:a16="http://schemas.microsoft.com/office/drawing/2014/main" id="{2BC434C4-1BBF-4AB7-A5AB-EF1A4E6090C7}"/>
              </a:ext>
            </a:extLst>
          </p:cNvPr>
          <p:cNvSpPr/>
          <p:nvPr/>
        </p:nvSpPr>
        <p:spPr>
          <a:xfrm>
            <a:off x="793745" y="2124294"/>
            <a:ext cx="1188220" cy="506169"/>
          </a:xfrm>
          <a:prstGeom prst="roundRect">
            <a:avLst/>
          </a:prstGeom>
          <a:solidFill>
            <a:schemeClr val="accent5">
              <a:lumMod val="20000"/>
              <a:lumOff val="80000"/>
              <a:alpha val="42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Flowchart: Terminator 16">
            <a:extLst>
              <a:ext uri="{FF2B5EF4-FFF2-40B4-BE49-F238E27FC236}">
                <a16:creationId xmlns:a16="http://schemas.microsoft.com/office/drawing/2014/main" id="{25B5D35E-0B8D-4C38-980C-E33BD777EF14}"/>
              </a:ext>
            </a:extLst>
          </p:cNvPr>
          <p:cNvSpPr/>
          <p:nvPr/>
        </p:nvSpPr>
        <p:spPr>
          <a:xfrm>
            <a:off x="691701" y="2112960"/>
            <a:ext cx="1392308" cy="538690"/>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dirty="0">
                <a:solidFill>
                  <a:srgbClr val="3E1E1F"/>
                </a:solidFill>
                <a:latin typeface="Segoe UI Light" panose="020B0502040204020203" pitchFamily="34" charset="0"/>
                <a:cs typeface="Segoe UI Light" panose="020B0502040204020203" pitchFamily="34" charset="0"/>
              </a:rPr>
              <a:t>Aktivitāte</a:t>
            </a:r>
          </a:p>
        </p:txBody>
      </p:sp>
      <p:cxnSp>
        <p:nvCxnSpPr>
          <p:cNvPr id="5" name="Straight Connector 4">
            <a:extLst>
              <a:ext uri="{FF2B5EF4-FFF2-40B4-BE49-F238E27FC236}">
                <a16:creationId xmlns:a16="http://schemas.microsoft.com/office/drawing/2014/main" id="{2DD2129F-DB3F-44F6-B9F9-0ACF6C872410}"/>
              </a:ext>
            </a:extLst>
          </p:cNvPr>
          <p:cNvCxnSpPr/>
          <p:nvPr/>
        </p:nvCxnSpPr>
        <p:spPr>
          <a:xfrm>
            <a:off x="310718" y="3781887"/>
            <a:ext cx="8760972"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41E5DE53-8388-4B5F-92C3-0A15A7B222E3}"/>
              </a:ext>
            </a:extLst>
          </p:cNvPr>
          <p:cNvSpPr/>
          <p:nvPr/>
        </p:nvSpPr>
        <p:spPr>
          <a:xfrm>
            <a:off x="3006131" y="1712743"/>
            <a:ext cx="1369452" cy="583372"/>
          </a:xfrm>
          <a:prstGeom prst="roundRect">
            <a:avLst/>
          </a:prstGeom>
          <a:solidFill>
            <a:schemeClr val="accent5">
              <a:lumMod val="20000"/>
              <a:lumOff val="80000"/>
              <a:alpha val="4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8" name="Flowchart: Terminator 27">
            <a:extLst>
              <a:ext uri="{FF2B5EF4-FFF2-40B4-BE49-F238E27FC236}">
                <a16:creationId xmlns:a16="http://schemas.microsoft.com/office/drawing/2014/main" id="{F090AE00-AE28-42A3-906B-D62B4FFD99B6}"/>
              </a:ext>
            </a:extLst>
          </p:cNvPr>
          <p:cNvSpPr/>
          <p:nvPr/>
        </p:nvSpPr>
        <p:spPr>
          <a:xfrm>
            <a:off x="2764117" y="1726999"/>
            <a:ext cx="1853479" cy="538690"/>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dirty="0">
                <a:solidFill>
                  <a:srgbClr val="3E1E1F"/>
                </a:solidFill>
                <a:latin typeface="Segoe UI Light" panose="020B0502040204020203" pitchFamily="34" charset="0"/>
                <a:cs typeface="Segoe UI Light" panose="020B0502040204020203" pitchFamily="34" charset="0"/>
              </a:rPr>
              <a:t>Atbalsta pretendenti</a:t>
            </a:r>
          </a:p>
        </p:txBody>
      </p:sp>
      <p:sp>
        <p:nvSpPr>
          <p:cNvPr id="30" name="Rectangle: Rounded Corners 29">
            <a:extLst>
              <a:ext uri="{FF2B5EF4-FFF2-40B4-BE49-F238E27FC236}">
                <a16:creationId xmlns:a16="http://schemas.microsoft.com/office/drawing/2014/main" id="{D1C3E31D-7075-41D5-AD4C-E5DBFB519690}"/>
              </a:ext>
            </a:extLst>
          </p:cNvPr>
          <p:cNvSpPr/>
          <p:nvPr/>
        </p:nvSpPr>
        <p:spPr>
          <a:xfrm>
            <a:off x="5229059" y="1511445"/>
            <a:ext cx="1369452" cy="583372"/>
          </a:xfrm>
          <a:prstGeom prst="roundRect">
            <a:avLst/>
          </a:prstGeom>
          <a:solidFill>
            <a:srgbClr val="FF9966">
              <a:alpha val="42000"/>
            </a:srgb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Flowchart: Terminator 17">
            <a:extLst>
              <a:ext uri="{FF2B5EF4-FFF2-40B4-BE49-F238E27FC236}">
                <a16:creationId xmlns:a16="http://schemas.microsoft.com/office/drawing/2014/main" id="{77152A51-B601-44AB-8CAD-1B59524FE8BB}"/>
              </a:ext>
            </a:extLst>
          </p:cNvPr>
          <p:cNvSpPr/>
          <p:nvPr/>
        </p:nvSpPr>
        <p:spPr>
          <a:xfrm>
            <a:off x="4987045" y="1532822"/>
            <a:ext cx="1853479" cy="538690"/>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dirty="0">
                <a:solidFill>
                  <a:srgbClr val="3E1E1F"/>
                </a:solidFill>
                <a:latin typeface="Segoe UI Light" panose="020B0502040204020203" pitchFamily="34" charset="0"/>
                <a:cs typeface="Segoe UI Light" panose="020B0502040204020203" pitchFamily="34" charset="0"/>
              </a:rPr>
              <a:t>Atbalsta intensitāte</a:t>
            </a:r>
            <a:r>
              <a:rPr lang="lv-LV" sz="1600" b="1" baseline="30000" dirty="0">
                <a:solidFill>
                  <a:srgbClr val="C00000"/>
                </a:solidFill>
                <a:latin typeface="Segoe UI Light" panose="020B0502040204020203" pitchFamily="34" charset="0"/>
                <a:cs typeface="Segoe UI Light" panose="020B0502040204020203" pitchFamily="34" charset="0"/>
              </a:rPr>
              <a:t>1</a:t>
            </a:r>
          </a:p>
        </p:txBody>
      </p:sp>
      <p:sp>
        <p:nvSpPr>
          <p:cNvPr id="32" name="Rectangle: Rounded Corners 31">
            <a:extLst>
              <a:ext uri="{FF2B5EF4-FFF2-40B4-BE49-F238E27FC236}">
                <a16:creationId xmlns:a16="http://schemas.microsoft.com/office/drawing/2014/main" id="{35FD9A13-3C00-4198-B235-C9A877C6CDCF}"/>
              </a:ext>
            </a:extLst>
          </p:cNvPr>
          <p:cNvSpPr/>
          <p:nvPr/>
        </p:nvSpPr>
        <p:spPr>
          <a:xfrm>
            <a:off x="6831148" y="1243040"/>
            <a:ext cx="2218312" cy="901002"/>
          </a:xfrm>
          <a:prstGeom prst="roundRect">
            <a:avLst/>
          </a:prstGeom>
          <a:solidFill>
            <a:srgbClr val="A0D66F">
              <a:alpha val="46000"/>
            </a:srgb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9" name="Flowchart: Terminator 28">
            <a:extLst>
              <a:ext uri="{FF2B5EF4-FFF2-40B4-BE49-F238E27FC236}">
                <a16:creationId xmlns:a16="http://schemas.microsoft.com/office/drawing/2014/main" id="{B1D96412-F5F4-4216-AC4A-1B8215BEA795}"/>
              </a:ext>
            </a:extLst>
          </p:cNvPr>
          <p:cNvSpPr/>
          <p:nvPr/>
        </p:nvSpPr>
        <p:spPr>
          <a:xfrm>
            <a:off x="6351339" y="1429962"/>
            <a:ext cx="3218735" cy="538690"/>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dirty="0">
                <a:solidFill>
                  <a:srgbClr val="3E1E1F"/>
                </a:solidFill>
                <a:latin typeface="Segoe UI Light" panose="020B0502040204020203" pitchFamily="34" charset="0"/>
                <a:cs typeface="Segoe UI Light" panose="020B0502040204020203" pitchFamily="34" charset="0"/>
              </a:rPr>
              <a:t>Viena projekta maksimālā attiecināmo </a:t>
            </a:r>
          </a:p>
          <a:p>
            <a:pPr algn="ctr"/>
            <a:r>
              <a:rPr lang="lv-LV" sz="1600" dirty="0">
                <a:solidFill>
                  <a:srgbClr val="3E1E1F"/>
                </a:solidFill>
                <a:latin typeface="Segoe UI Light" panose="020B0502040204020203" pitchFamily="34" charset="0"/>
                <a:cs typeface="Segoe UI Light" panose="020B0502040204020203" pitchFamily="34" charset="0"/>
              </a:rPr>
              <a:t>izmaksu summa</a:t>
            </a:r>
            <a:r>
              <a:rPr lang="lv-LV" sz="1600" b="1" baseline="30000" dirty="0">
                <a:solidFill>
                  <a:srgbClr val="C00000"/>
                </a:solidFill>
                <a:latin typeface="Segoe UI Light" panose="020B0502040204020203" pitchFamily="34" charset="0"/>
                <a:cs typeface="Segoe UI Light" panose="020B0502040204020203" pitchFamily="34" charset="0"/>
              </a:rPr>
              <a:t>1</a:t>
            </a:r>
          </a:p>
        </p:txBody>
      </p:sp>
    </p:spTree>
    <p:extLst>
      <p:ext uri="{BB962C8B-B14F-4D97-AF65-F5344CB8AC3E}">
        <p14:creationId xmlns:p14="http://schemas.microsoft.com/office/powerpoint/2010/main" val="390920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F1FC3B2A-51D8-416C-B6EA-E0B19941B09A}"/>
              </a:ext>
            </a:extLst>
          </p:cNvPr>
          <p:cNvSpPr/>
          <p:nvPr/>
        </p:nvSpPr>
        <p:spPr>
          <a:xfrm>
            <a:off x="4816186" y="1843615"/>
            <a:ext cx="4281469" cy="4735755"/>
          </a:xfrm>
          <a:prstGeom prst="roundRect">
            <a:avLst/>
          </a:prstGeom>
          <a:gradFill>
            <a:gsLst>
              <a:gs pos="0">
                <a:srgbClr val="00B0F0">
                  <a:alpha val="0"/>
                </a:srgbClr>
              </a:gs>
              <a:gs pos="100000">
                <a:srgbClr val="92D05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Rectangle: Rounded Corners 12">
            <a:extLst>
              <a:ext uri="{FF2B5EF4-FFF2-40B4-BE49-F238E27FC236}">
                <a16:creationId xmlns:a16="http://schemas.microsoft.com/office/drawing/2014/main" id="{ABAA5073-23E3-4CAE-80F9-306BB7D7458D}"/>
              </a:ext>
            </a:extLst>
          </p:cNvPr>
          <p:cNvSpPr/>
          <p:nvPr/>
        </p:nvSpPr>
        <p:spPr>
          <a:xfrm>
            <a:off x="122152" y="1857855"/>
            <a:ext cx="4449848" cy="4763866"/>
          </a:xfrm>
          <a:prstGeom prst="roundRect">
            <a:avLst/>
          </a:prstGeom>
          <a:gradFill>
            <a:gsLst>
              <a:gs pos="9000">
                <a:srgbClr val="92D050">
                  <a:alpha val="5000"/>
                </a:srgbClr>
              </a:gs>
              <a:gs pos="100000">
                <a:srgbClr val="FF996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aphicFrame>
        <p:nvGraphicFramePr>
          <p:cNvPr id="12" name="Tabula 1">
            <a:extLst>
              <a:ext uri="{FF2B5EF4-FFF2-40B4-BE49-F238E27FC236}">
                <a16:creationId xmlns:a16="http://schemas.microsoft.com/office/drawing/2014/main" id="{1D630E69-3A4C-49BF-BB41-6333F19BEEBE}"/>
              </a:ext>
            </a:extLst>
          </p:cNvPr>
          <p:cNvGraphicFramePr>
            <a:graphicFrameLocks noGrp="1"/>
          </p:cNvGraphicFramePr>
          <p:nvPr>
            <p:extLst>
              <p:ext uri="{D42A27DB-BD31-4B8C-83A1-F6EECF244321}">
                <p14:modId xmlns:p14="http://schemas.microsoft.com/office/powerpoint/2010/main" val="2026487658"/>
              </p:ext>
            </p:extLst>
          </p:nvPr>
        </p:nvGraphicFramePr>
        <p:xfrm>
          <a:off x="197960" y="1049000"/>
          <a:ext cx="8899695" cy="5530369"/>
        </p:xfrm>
        <a:graphic>
          <a:graphicData uri="http://schemas.openxmlformats.org/drawingml/2006/table">
            <a:tbl>
              <a:tblPr firstRow="1" firstCol="1" bandRow="1">
                <a:tableStyleId>{2D5ABB26-0587-4C30-8999-92F81FD0307C}</a:tableStyleId>
              </a:tblPr>
              <a:tblGrid>
                <a:gridCol w="3863952">
                  <a:extLst>
                    <a:ext uri="{9D8B030D-6E8A-4147-A177-3AD203B41FA5}">
                      <a16:colId xmlns:a16="http://schemas.microsoft.com/office/drawing/2014/main" val="3576657845"/>
                    </a:ext>
                  </a:extLst>
                </a:gridCol>
                <a:gridCol w="910131">
                  <a:extLst>
                    <a:ext uri="{9D8B030D-6E8A-4147-A177-3AD203B41FA5}">
                      <a16:colId xmlns:a16="http://schemas.microsoft.com/office/drawing/2014/main" val="68742331"/>
                    </a:ext>
                  </a:extLst>
                </a:gridCol>
                <a:gridCol w="4125612">
                  <a:extLst>
                    <a:ext uri="{9D8B030D-6E8A-4147-A177-3AD203B41FA5}">
                      <a16:colId xmlns:a16="http://schemas.microsoft.com/office/drawing/2014/main" val="899703451"/>
                    </a:ext>
                  </a:extLst>
                </a:gridCol>
              </a:tblGrid>
              <a:tr h="849279">
                <a:tc>
                  <a:txBody>
                    <a:bodyPr/>
                    <a:lstStyle/>
                    <a:p>
                      <a:pPr algn="ctr">
                        <a:spcAft>
                          <a:spcPts val="0"/>
                        </a:spcAft>
                      </a:pPr>
                      <a:endParaRPr lang="lv-LV" sz="16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35987" marR="35987" marT="0" marB="0" anchor="ctr"/>
                </a:tc>
                <a:tc rowSpan="2">
                  <a:txBody>
                    <a:bodyPr/>
                    <a:lstStyle/>
                    <a:p>
                      <a:pPr algn="ctr">
                        <a:spcAft>
                          <a:spcPts val="0"/>
                        </a:spcAft>
                      </a:pPr>
                      <a:endParaRPr lang="lv-LV" sz="16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42669" marR="42669" marT="0" marB="0" anchor="ctr">
                    <a:lnB w="9525" cap="flat" cmpd="sng" algn="ctr">
                      <a:solidFill>
                        <a:schemeClr val="accent5">
                          <a:lumMod val="75000"/>
                        </a:schemeClr>
                      </a:solidFill>
                      <a:prstDash val="dash"/>
                      <a:round/>
                      <a:headEnd type="none" w="med" len="med"/>
                      <a:tailEnd type="none" w="med" len="med"/>
                    </a:lnB>
                  </a:tcPr>
                </a:tc>
                <a:tc>
                  <a:txBody>
                    <a:bodyPr/>
                    <a:lstStyle/>
                    <a:p>
                      <a:pPr algn="ctr">
                        <a:spcAft>
                          <a:spcPts val="0"/>
                        </a:spcAft>
                      </a:pPr>
                      <a:endParaRPr lang="lv-LV" sz="16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35987" marR="35987" marT="0" marB="0" anchor="ctr"/>
                </a:tc>
                <a:extLst>
                  <a:ext uri="{0D108BD9-81ED-4DB2-BD59-A6C34878D82A}">
                    <a16:rowId xmlns:a16="http://schemas.microsoft.com/office/drawing/2014/main" val="339999797"/>
                  </a:ext>
                </a:extLst>
              </a:tr>
              <a:tr h="860873">
                <a:tc>
                  <a:txBody>
                    <a:bodyPr/>
                    <a:lstStyle/>
                    <a:p>
                      <a:pPr algn="ctr">
                        <a:spcAft>
                          <a:spcPts val="0"/>
                        </a:spcAft>
                      </a:pPr>
                      <a:r>
                        <a:rPr lang="lv-LV" sz="1600" dirty="0">
                          <a:effectLst/>
                          <a:latin typeface="Segoe UI Light" panose="020B0502040204020203" pitchFamily="34" charset="0"/>
                          <a:cs typeface="Segoe UI Light" panose="020B0502040204020203" pitchFamily="34" charset="0"/>
                        </a:rPr>
                        <a:t>M11 Bioloģiskās lauksaimniecība</a:t>
                      </a:r>
                      <a:endParaRPr lang="lv-LV" sz="16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35987" marR="35987" marT="0" marB="0" anchor="ctr">
                    <a:lnB w="9525" cap="flat" cmpd="sng" algn="ctr">
                      <a:solidFill>
                        <a:schemeClr val="accent5">
                          <a:lumMod val="75000"/>
                        </a:schemeClr>
                      </a:solidFill>
                      <a:prstDash val="dash"/>
                      <a:round/>
                      <a:headEnd type="none" w="med" len="med"/>
                      <a:tailEnd type="none" w="med" len="med"/>
                    </a:lnB>
                  </a:tcPr>
                </a:tc>
                <a:tc vMerge="1">
                  <a:txBody>
                    <a:bodyPr/>
                    <a:lstStyle/>
                    <a:p>
                      <a:pPr algn="ctr">
                        <a:spcAft>
                          <a:spcPts val="0"/>
                        </a:spcAft>
                      </a:pPr>
                      <a:endParaRPr lang="lv-LV" sz="1200" dirty="0">
                        <a:effectLst/>
                        <a:latin typeface="Calibri" panose="020F0502020204030204" pitchFamily="34" charset="0"/>
                        <a:ea typeface="Calibri" panose="020F0502020204030204" pitchFamily="34" charset="0"/>
                      </a:endParaRPr>
                    </a:p>
                  </a:txBody>
                  <a:tcPr marL="44945" marR="44945" marT="0" marB="0" anchor="ctr"/>
                </a:tc>
                <a:tc>
                  <a:txBody>
                    <a:bodyPr/>
                    <a:lstStyle/>
                    <a:p>
                      <a:pPr marL="171450" indent="-171450" algn="l">
                        <a:spcAft>
                          <a:spcPts val="0"/>
                        </a:spcAft>
                        <a:buFont typeface="Arial" panose="020B0604020202020204" pitchFamily="34" charset="0"/>
                        <a:buChar char="•"/>
                      </a:pPr>
                      <a:r>
                        <a:rPr lang="lv-LV" sz="1600" dirty="0">
                          <a:effectLst/>
                          <a:latin typeface="Segoe UI Light" panose="020B0502040204020203" pitchFamily="34" charset="0"/>
                          <a:cs typeface="Segoe UI Light" panose="020B0502040204020203" pitchFamily="34" charset="0"/>
                        </a:rPr>
                        <a:t>Turpina esošās saistības, ja tās nav pabeigtas</a:t>
                      </a:r>
                    </a:p>
                    <a:p>
                      <a:pPr marL="171450" indent="-171450" algn="l">
                        <a:spcAft>
                          <a:spcPts val="0"/>
                        </a:spcAft>
                        <a:buFont typeface="Arial" panose="020B0604020202020204" pitchFamily="34" charset="0"/>
                        <a:buChar char="•"/>
                      </a:pPr>
                      <a:r>
                        <a:rPr lang="lv-LV" sz="1600" dirty="0">
                          <a:effectLst/>
                          <a:latin typeface="Segoe UI Light" panose="020B0502040204020203" pitchFamily="34" charset="0"/>
                          <a:cs typeface="Segoe UI Light" panose="020B0502040204020203" pitchFamily="34" charset="0"/>
                        </a:rPr>
                        <a:t>Var paplašināt esošās saistības līdz 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600" dirty="0">
                          <a:effectLst/>
                          <a:latin typeface="Segoe UI Light" panose="020B0502040204020203" pitchFamily="34" charset="0"/>
                          <a:cs typeface="Segoe UI Light" panose="020B0502040204020203" pitchFamily="34" charset="0"/>
                        </a:rPr>
                        <a:t>Var uzņemties jaunas saistības</a:t>
                      </a:r>
                      <a:endParaRPr lang="lv-LV" sz="16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35987" marR="35987" marT="0" marB="0" anchor="ctr">
                    <a:lnB w="9525" cap="flat" cmpd="sng" algn="ctr">
                      <a:solidFill>
                        <a:schemeClr val="accent5">
                          <a:lumMod val="75000"/>
                        </a:schemeClr>
                      </a:solidFill>
                      <a:prstDash val="dash"/>
                      <a:round/>
                      <a:headEnd type="none" w="med" len="med"/>
                      <a:tailEnd type="none" w="med" len="med"/>
                    </a:lnB>
                  </a:tcPr>
                </a:tc>
                <a:extLst>
                  <a:ext uri="{0D108BD9-81ED-4DB2-BD59-A6C34878D82A}">
                    <a16:rowId xmlns:a16="http://schemas.microsoft.com/office/drawing/2014/main" val="947125284"/>
                  </a:ext>
                </a:extLst>
              </a:tr>
              <a:tr h="764353">
                <a:tc>
                  <a:txBody>
                    <a:bodyPr/>
                    <a:lstStyle/>
                    <a:p>
                      <a:pPr algn="ctr">
                        <a:spcAft>
                          <a:spcPts val="0"/>
                        </a:spcAft>
                      </a:pPr>
                      <a:r>
                        <a:rPr lang="lv-LV" sz="1600" dirty="0">
                          <a:effectLst/>
                          <a:latin typeface="Segoe UI Light" panose="020B0502040204020203" pitchFamily="34" charset="0"/>
                          <a:cs typeface="Segoe UI Light" panose="020B0502040204020203" pitchFamily="34" charset="0"/>
                        </a:rPr>
                        <a:t>M10.1.1. Bioloģiskās daudzveidības uzturēšana zālājos</a:t>
                      </a:r>
                      <a:endParaRPr lang="lv-LV" sz="16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35987" marR="35987" marT="0" marB="0" anchor="ctr">
                    <a:lnT w="9525" cap="flat" cmpd="sng" algn="ctr">
                      <a:solidFill>
                        <a:schemeClr val="accent5">
                          <a:lumMod val="75000"/>
                        </a:schemeClr>
                      </a:solidFill>
                      <a:prstDash val="dash"/>
                      <a:round/>
                      <a:headEnd type="none" w="med" len="med"/>
                      <a:tailEnd type="none" w="med" len="med"/>
                    </a:lnT>
                    <a:lnB w="9525" cap="flat" cmpd="sng" algn="ctr">
                      <a:solidFill>
                        <a:schemeClr val="accent5">
                          <a:lumMod val="75000"/>
                        </a:schemeClr>
                      </a:solidFill>
                      <a:prstDash val="dash"/>
                      <a:round/>
                      <a:headEnd type="none" w="med" len="med"/>
                      <a:tailEnd type="none" w="med" len="med"/>
                    </a:lnB>
                  </a:tcPr>
                </a:tc>
                <a:tc>
                  <a:txBody>
                    <a:bodyPr/>
                    <a:lstStyle/>
                    <a:p>
                      <a:pPr algn="ctr">
                        <a:spcAft>
                          <a:spcPts val="0"/>
                        </a:spcAft>
                      </a:pPr>
                      <a:endParaRPr lang="lv-LV" sz="16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42669" marR="42669" marT="0" marB="0" anchor="ctr">
                    <a:lnT w="9525" cap="flat" cmpd="sng" algn="ctr">
                      <a:solidFill>
                        <a:schemeClr val="accent5">
                          <a:lumMod val="75000"/>
                        </a:schemeClr>
                      </a:solidFill>
                      <a:prstDash val="dash"/>
                      <a:round/>
                      <a:headEnd type="none" w="med" len="med"/>
                      <a:tailEnd type="none" w="med" len="med"/>
                    </a:lnT>
                    <a:lnB w="9525" cap="flat" cmpd="sng" algn="ctr">
                      <a:solidFill>
                        <a:schemeClr val="accent5">
                          <a:lumMod val="75000"/>
                        </a:schemeClr>
                      </a:solidFill>
                      <a:prstDash val="dash"/>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60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Turpina esošās saistības, ja tās nav pabeigtas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600" dirty="0">
                          <a:effectLst/>
                          <a:latin typeface="Segoe UI Light" panose="020B0502040204020203" pitchFamily="34" charset="0"/>
                          <a:cs typeface="Segoe UI Light" panose="020B0502040204020203" pitchFamily="34" charset="0"/>
                        </a:rPr>
                        <a:t>Var paplašināt esošās saistības līdz 20%</a:t>
                      </a:r>
                      <a:endParaRPr kumimoji="0" lang="lv-LV" sz="160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60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Var uzņemties jaunas saistības</a:t>
                      </a:r>
                      <a:endParaRPr kumimoji="0" lang="lv-LV" sz="1600" b="0" i="0" u="none" strike="noStrike" kern="1200" cap="none" spc="0" normalizeH="0" baseline="0" noProof="0" dirty="0">
                        <a:ln>
                          <a:noFill/>
                        </a:ln>
                        <a:solidFill>
                          <a:prstClr val="black"/>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a:txBody>
                  <a:tcPr marL="35987" marR="35987" marT="0" marB="0" anchor="ctr">
                    <a:lnT w="9525" cap="flat" cmpd="sng" algn="ctr">
                      <a:solidFill>
                        <a:schemeClr val="accent5">
                          <a:lumMod val="75000"/>
                        </a:schemeClr>
                      </a:solidFill>
                      <a:prstDash val="dash"/>
                      <a:round/>
                      <a:headEnd type="none" w="med" len="med"/>
                      <a:tailEnd type="none" w="med" len="med"/>
                    </a:lnT>
                    <a:lnB w="9525" cap="flat" cmpd="sng" algn="ctr">
                      <a:solidFill>
                        <a:schemeClr val="accent5">
                          <a:lumMod val="75000"/>
                        </a:schemeClr>
                      </a:solidFill>
                      <a:prstDash val="dash"/>
                      <a:round/>
                      <a:headEnd type="none" w="med" len="med"/>
                      <a:tailEnd type="none" w="med" len="med"/>
                    </a:lnB>
                  </a:tcPr>
                </a:tc>
                <a:extLst>
                  <a:ext uri="{0D108BD9-81ED-4DB2-BD59-A6C34878D82A}">
                    <a16:rowId xmlns:a16="http://schemas.microsoft.com/office/drawing/2014/main" val="1189675565"/>
                  </a:ext>
                </a:extLst>
              </a:tr>
              <a:tr h="763966">
                <a:tc>
                  <a:txBody>
                    <a:bodyPr/>
                    <a:lstStyle/>
                    <a:p>
                      <a:pPr algn="ctr">
                        <a:spcAft>
                          <a:spcPts val="0"/>
                        </a:spcAft>
                      </a:pPr>
                      <a:r>
                        <a:rPr lang="lv-LV" sz="1600" dirty="0">
                          <a:effectLst/>
                          <a:latin typeface="Segoe UI Light" panose="020B0502040204020203" pitchFamily="34" charset="0"/>
                          <a:cs typeface="Segoe UI Light" panose="020B0502040204020203" pitchFamily="34" charset="0"/>
                        </a:rPr>
                        <a:t>M.10.1.2. Vides saudzējošu metožu pielietošana dārzkopībā</a:t>
                      </a:r>
                    </a:p>
                    <a:p>
                      <a:pPr algn="ctr">
                        <a:spcAft>
                          <a:spcPts val="0"/>
                        </a:spcAft>
                      </a:pPr>
                      <a:r>
                        <a:rPr lang="lv-LV" sz="1600" dirty="0">
                          <a:effectLst/>
                          <a:latin typeface="Segoe UI Light" panose="020B0502040204020203" pitchFamily="34" charset="0"/>
                          <a:cs typeface="Segoe UI Light" panose="020B0502040204020203" pitchFamily="34" charset="0"/>
                        </a:rPr>
                        <a:t> </a:t>
                      </a:r>
                      <a:endParaRPr lang="lv-LV" sz="16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35987" marR="35987" marT="0" marB="0" anchor="ctr">
                    <a:lnT w="9525" cap="flat" cmpd="sng" algn="ctr">
                      <a:solidFill>
                        <a:schemeClr val="accent5">
                          <a:lumMod val="75000"/>
                        </a:schemeClr>
                      </a:solidFill>
                      <a:prstDash val="dash"/>
                      <a:round/>
                      <a:headEnd type="none" w="med" len="med"/>
                      <a:tailEnd type="none" w="med" len="med"/>
                    </a:lnT>
                    <a:lnB w="9525" cap="flat" cmpd="sng" algn="ctr">
                      <a:solidFill>
                        <a:schemeClr val="accent5">
                          <a:lumMod val="75000"/>
                        </a:schemeClr>
                      </a:solidFill>
                      <a:prstDash val="dash"/>
                      <a:round/>
                      <a:headEnd type="none" w="med" len="med"/>
                      <a:tailEnd type="none" w="med" len="med"/>
                    </a:lnB>
                  </a:tcPr>
                </a:tc>
                <a:tc>
                  <a:txBody>
                    <a:bodyPr/>
                    <a:lstStyle/>
                    <a:p>
                      <a:pPr algn="ctr">
                        <a:spcAft>
                          <a:spcPts val="0"/>
                        </a:spcAft>
                      </a:pPr>
                      <a:endParaRPr lang="lv-LV" sz="16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42669" marR="42669" marT="0" marB="0" anchor="ctr">
                    <a:lnT w="9525" cap="flat" cmpd="sng" algn="ctr">
                      <a:solidFill>
                        <a:schemeClr val="accent5">
                          <a:lumMod val="75000"/>
                        </a:schemeClr>
                      </a:solidFill>
                      <a:prstDash val="dash"/>
                      <a:round/>
                      <a:headEnd type="none" w="med" len="med"/>
                      <a:tailEnd type="none" w="med" len="med"/>
                    </a:lnT>
                    <a:lnB w="9525" cap="flat" cmpd="sng" algn="ctr">
                      <a:solidFill>
                        <a:schemeClr val="accent5">
                          <a:lumMod val="75000"/>
                        </a:schemeClr>
                      </a:solidFill>
                      <a:prstDash val="dash"/>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60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Turpina esošās saistības, ja tās nav pabeigtas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600" dirty="0">
                          <a:effectLst/>
                          <a:latin typeface="Segoe UI Light" panose="020B0502040204020203" pitchFamily="34" charset="0"/>
                          <a:cs typeface="Segoe UI Light" panose="020B0502040204020203" pitchFamily="34" charset="0"/>
                        </a:rPr>
                        <a:t>Var paplašināt esošās saistības līdz 20%</a:t>
                      </a:r>
                      <a:endParaRPr kumimoji="0" lang="lv-LV" sz="160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60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Var uzņemties jaunas saistības</a:t>
                      </a:r>
                      <a:endParaRPr kumimoji="0" lang="lv-LV" sz="1600" b="0" i="0" u="none" strike="noStrike" kern="1200" cap="none" spc="0" normalizeH="0" baseline="0" noProof="0" dirty="0">
                        <a:ln>
                          <a:noFill/>
                        </a:ln>
                        <a:solidFill>
                          <a:prstClr val="black"/>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a:txBody>
                  <a:tcPr marL="35987" marR="35987" marT="0" marB="0" anchor="ctr">
                    <a:lnT w="9525" cap="flat" cmpd="sng" algn="ctr">
                      <a:solidFill>
                        <a:schemeClr val="accent5">
                          <a:lumMod val="75000"/>
                        </a:schemeClr>
                      </a:solidFill>
                      <a:prstDash val="dash"/>
                      <a:round/>
                      <a:headEnd type="none" w="med" len="med"/>
                      <a:tailEnd type="none" w="med" len="med"/>
                    </a:lnT>
                    <a:lnB w="9525" cap="flat" cmpd="sng" algn="ctr">
                      <a:solidFill>
                        <a:schemeClr val="accent5">
                          <a:lumMod val="75000"/>
                        </a:schemeClr>
                      </a:solidFill>
                      <a:prstDash val="dash"/>
                      <a:round/>
                      <a:headEnd type="none" w="med" len="med"/>
                      <a:tailEnd type="none" w="med" len="med"/>
                    </a:lnB>
                  </a:tcPr>
                </a:tc>
                <a:extLst>
                  <a:ext uri="{0D108BD9-81ED-4DB2-BD59-A6C34878D82A}">
                    <a16:rowId xmlns:a16="http://schemas.microsoft.com/office/drawing/2014/main" val="249368035"/>
                  </a:ext>
                </a:extLst>
              </a:tr>
              <a:tr h="763966">
                <a:tc>
                  <a:txBody>
                    <a:bodyPr/>
                    <a:lstStyle/>
                    <a:p>
                      <a:pPr algn="ctr">
                        <a:spcAft>
                          <a:spcPts val="0"/>
                        </a:spcAft>
                      </a:pPr>
                      <a:r>
                        <a:rPr lang="lv-LV" sz="1600" dirty="0">
                          <a:effectLst/>
                          <a:latin typeface="Segoe UI Light" panose="020B0502040204020203" pitchFamily="34" charset="0"/>
                          <a:cs typeface="Segoe UI Light" panose="020B0502040204020203" pitchFamily="34" charset="0"/>
                        </a:rPr>
                        <a:t>M.10.1.3. Rugāju lauks ziemas periodā</a:t>
                      </a:r>
                    </a:p>
                    <a:p>
                      <a:pPr algn="ctr">
                        <a:spcAft>
                          <a:spcPts val="0"/>
                        </a:spcAft>
                      </a:pPr>
                      <a:r>
                        <a:rPr lang="lv-LV" sz="1600" dirty="0">
                          <a:effectLst/>
                          <a:latin typeface="Segoe UI Light" panose="020B0502040204020203" pitchFamily="34" charset="0"/>
                          <a:cs typeface="Segoe UI Light" panose="020B0502040204020203" pitchFamily="34" charset="0"/>
                        </a:rPr>
                        <a:t> </a:t>
                      </a:r>
                      <a:endParaRPr lang="lv-LV" sz="16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35987" marR="35987" marT="0" marB="0" anchor="ctr">
                    <a:lnT w="9525" cap="flat" cmpd="sng" algn="ctr">
                      <a:solidFill>
                        <a:schemeClr val="accent5">
                          <a:lumMod val="75000"/>
                        </a:schemeClr>
                      </a:solidFill>
                      <a:prstDash val="dash"/>
                      <a:round/>
                      <a:headEnd type="none" w="med" len="med"/>
                      <a:tailEnd type="none" w="med" len="med"/>
                    </a:lnT>
                    <a:lnB w="9525" cap="flat" cmpd="sng" algn="ctr">
                      <a:solidFill>
                        <a:schemeClr val="accent5">
                          <a:lumMod val="75000"/>
                        </a:schemeClr>
                      </a:solidFill>
                      <a:prstDash val="dash"/>
                      <a:round/>
                      <a:headEnd type="none" w="med" len="med"/>
                      <a:tailEnd type="none" w="med" len="med"/>
                    </a:lnB>
                  </a:tcPr>
                </a:tc>
                <a:tc>
                  <a:txBody>
                    <a:bodyPr/>
                    <a:lstStyle/>
                    <a:p>
                      <a:pPr algn="ctr">
                        <a:spcAft>
                          <a:spcPts val="0"/>
                        </a:spcAft>
                      </a:pPr>
                      <a:endParaRPr lang="lv-LV" sz="1200" dirty="0">
                        <a:effectLst/>
                        <a:latin typeface="Calibri" panose="020F0502020204030204" pitchFamily="34" charset="0"/>
                        <a:ea typeface="Calibri" panose="020F0502020204030204" pitchFamily="34" charset="0"/>
                      </a:endParaRPr>
                    </a:p>
                  </a:txBody>
                  <a:tcPr marL="44945" marR="44945" marT="0" marB="0" anchor="ctr">
                    <a:lnT w="9525" cap="flat" cmpd="sng" algn="ctr">
                      <a:solidFill>
                        <a:schemeClr val="accent5">
                          <a:lumMod val="75000"/>
                        </a:schemeClr>
                      </a:solidFill>
                      <a:prstDash val="dash"/>
                      <a:round/>
                      <a:headEnd type="none" w="med" len="med"/>
                      <a:tailEnd type="none" w="med" len="med"/>
                    </a:lnT>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60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Turpina esošās saistības, ja tās nav pabeigtas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600" dirty="0">
                          <a:effectLst/>
                          <a:latin typeface="Segoe UI Light" panose="020B0502040204020203" pitchFamily="34" charset="0"/>
                          <a:cs typeface="Segoe UI Light" panose="020B0502040204020203" pitchFamily="34" charset="0"/>
                        </a:rPr>
                        <a:t>Var paplašināt esošās saistības līdz 20%</a:t>
                      </a:r>
                      <a:endParaRPr kumimoji="0" lang="lv-LV" sz="160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60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Var </a:t>
                      </a:r>
                      <a:r>
                        <a:rPr kumimoji="0" lang="lv-LV" sz="1600" u="none" strike="noStrike" kern="1200" cap="none" spc="0" normalizeH="0" baseline="0" noProof="0" dirty="0">
                          <a:ln>
                            <a:noFill/>
                          </a:ln>
                          <a:solidFill>
                            <a:srgbClr val="FF0000"/>
                          </a:solidFill>
                          <a:effectLst/>
                          <a:uLnTx/>
                          <a:uFillTx/>
                          <a:latin typeface="Segoe UI Light" panose="020B0502040204020203" pitchFamily="34" charset="0"/>
                          <a:cs typeface="Segoe UI Light" panose="020B0502040204020203" pitchFamily="34" charset="0"/>
                        </a:rPr>
                        <a:t>pagarināt</a:t>
                      </a:r>
                      <a:r>
                        <a:rPr kumimoji="0" lang="lv-LV" sz="160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 esošās saistības</a:t>
                      </a:r>
                      <a:endParaRPr kumimoji="0" lang="lv-LV" sz="1600" b="0" i="0" u="none" strike="noStrike" kern="1200" cap="none" spc="0" normalizeH="0" baseline="0" noProof="0" dirty="0">
                        <a:ln>
                          <a:noFill/>
                        </a:ln>
                        <a:solidFill>
                          <a:prstClr val="black"/>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a:txBody>
                  <a:tcPr marL="35987" marR="35987" marT="0" marB="0" anchor="ctr">
                    <a:lnT w="9525" cap="flat" cmpd="sng" algn="ctr">
                      <a:solidFill>
                        <a:schemeClr val="accent5">
                          <a:lumMod val="75000"/>
                        </a:schemeClr>
                      </a:solidFill>
                      <a:prstDash val="dash"/>
                      <a:round/>
                      <a:headEnd type="none" w="med" len="med"/>
                      <a:tailEnd type="none" w="med" len="med"/>
                    </a:lnT>
                    <a:lnB w="9525" cap="flat" cmpd="sng" algn="ctr">
                      <a:solidFill>
                        <a:schemeClr val="accent5">
                          <a:lumMod val="75000"/>
                        </a:schemeClr>
                      </a:solidFill>
                      <a:prstDash val="dash"/>
                      <a:round/>
                      <a:headEnd type="none" w="med" len="med"/>
                      <a:tailEnd type="none" w="med" len="med"/>
                    </a:lnB>
                  </a:tcPr>
                </a:tc>
                <a:extLst>
                  <a:ext uri="{0D108BD9-81ED-4DB2-BD59-A6C34878D82A}">
                    <a16:rowId xmlns:a16="http://schemas.microsoft.com/office/drawing/2014/main" val="2532554004"/>
                  </a:ext>
                </a:extLst>
              </a:tr>
              <a:tr h="763966">
                <a:tc>
                  <a:txBody>
                    <a:bodyPr/>
                    <a:lstStyle/>
                    <a:p>
                      <a:pPr algn="ctr">
                        <a:spcAft>
                          <a:spcPts val="0"/>
                        </a:spcAft>
                      </a:pPr>
                      <a:r>
                        <a:rPr lang="lv-LV" sz="1600" dirty="0">
                          <a:effectLst/>
                          <a:latin typeface="Segoe UI Light" panose="020B0502040204020203" pitchFamily="34" charset="0"/>
                          <a:cs typeface="Segoe UI Light" panose="020B0502040204020203" pitchFamily="34" charset="0"/>
                        </a:rPr>
                        <a:t>M10.1.4. Saudzējošas vides izveide, audzējot augus nektāra ieguvei</a:t>
                      </a:r>
                    </a:p>
                    <a:p>
                      <a:pPr algn="ctr">
                        <a:spcAft>
                          <a:spcPts val="0"/>
                        </a:spcAft>
                      </a:pPr>
                      <a:r>
                        <a:rPr lang="lv-LV" sz="1600" dirty="0">
                          <a:effectLst/>
                          <a:latin typeface="Segoe UI Light" panose="020B0502040204020203" pitchFamily="34" charset="0"/>
                          <a:cs typeface="Segoe UI Light" panose="020B0502040204020203" pitchFamily="34" charset="0"/>
                        </a:rPr>
                        <a:t> </a:t>
                      </a:r>
                      <a:endParaRPr lang="lv-LV" sz="16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35987" marR="35987" marT="0" marB="0" anchor="ctr">
                    <a:lnT w="9525" cap="flat" cmpd="sng" algn="ctr">
                      <a:solidFill>
                        <a:schemeClr val="accent5">
                          <a:lumMod val="75000"/>
                        </a:schemeClr>
                      </a:solidFill>
                      <a:prstDash val="dash"/>
                      <a:round/>
                      <a:headEnd type="none" w="med" len="med"/>
                      <a:tailEnd type="none" w="med" len="med"/>
                    </a:lnT>
                    <a:lnB w="9525" cap="flat" cmpd="sng" algn="ctr">
                      <a:solidFill>
                        <a:schemeClr val="accent5">
                          <a:lumMod val="75000"/>
                        </a:schemeClr>
                      </a:solidFill>
                      <a:prstDash val="dash"/>
                      <a:round/>
                      <a:headEnd type="none" w="med" len="med"/>
                      <a:tailEnd type="none" w="med" len="med"/>
                    </a:lnB>
                  </a:tcPr>
                </a:tc>
                <a:tc>
                  <a:txBody>
                    <a:bodyPr/>
                    <a:lstStyle/>
                    <a:p>
                      <a:pPr algn="ctr">
                        <a:spcAft>
                          <a:spcPts val="0"/>
                        </a:spcAft>
                      </a:pPr>
                      <a:endParaRPr lang="lv-LV" sz="16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42669" marR="42669" marT="0" marB="0" anchor="ctr">
                    <a:lnB w="9525" cap="flat" cmpd="sng" algn="ctr">
                      <a:solidFill>
                        <a:schemeClr val="accent5">
                          <a:lumMod val="75000"/>
                        </a:schemeClr>
                      </a:solidFill>
                      <a:prstDash val="dash"/>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60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Turpina esošās saistības, ja tās nav pabeigtas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600" dirty="0">
                          <a:effectLst/>
                          <a:latin typeface="Segoe UI Light" panose="020B0502040204020203" pitchFamily="34" charset="0"/>
                          <a:cs typeface="Segoe UI Light" panose="020B0502040204020203" pitchFamily="34" charset="0"/>
                        </a:rPr>
                        <a:t>Var paplašināt esošās saistības līdz 20%</a:t>
                      </a:r>
                      <a:endParaRPr kumimoji="0" lang="lv-LV" sz="160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60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Var uzņemties jaunas saistības</a:t>
                      </a:r>
                      <a:endParaRPr kumimoji="0" lang="lv-LV" sz="1600" b="0" i="0" u="none" strike="noStrike" kern="1200" cap="none" spc="0" normalizeH="0" baseline="0" noProof="0" dirty="0">
                        <a:ln>
                          <a:noFill/>
                        </a:ln>
                        <a:solidFill>
                          <a:prstClr val="black"/>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a:txBody>
                  <a:tcPr marL="35987" marR="35987" marT="0" marB="0" anchor="ctr">
                    <a:lnT w="9525" cap="flat" cmpd="sng" algn="ctr">
                      <a:solidFill>
                        <a:schemeClr val="accent5">
                          <a:lumMod val="75000"/>
                        </a:schemeClr>
                      </a:solidFill>
                      <a:prstDash val="dash"/>
                      <a:round/>
                      <a:headEnd type="none" w="med" len="med"/>
                      <a:tailEnd type="none" w="med" len="med"/>
                    </a:lnT>
                    <a:lnB w="9525" cap="flat" cmpd="sng" algn="ctr">
                      <a:solidFill>
                        <a:schemeClr val="accent5">
                          <a:lumMod val="75000"/>
                        </a:schemeClr>
                      </a:solidFill>
                      <a:prstDash val="dash"/>
                      <a:round/>
                      <a:headEnd type="none" w="med" len="med"/>
                      <a:tailEnd type="none" w="med" len="med"/>
                    </a:lnB>
                  </a:tcPr>
                </a:tc>
                <a:extLst>
                  <a:ext uri="{0D108BD9-81ED-4DB2-BD59-A6C34878D82A}">
                    <a16:rowId xmlns:a16="http://schemas.microsoft.com/office/drawing/2014/main" val="1718476696"/>
                  </a:ext>
                </a:extLst>
              </a:tr>
              <a:tr h="763966">
                <a:tc>
                  <a:txBody>
                    <a:bodyPr/>
                    <a:lstStyle/>
                    <a:p>
                      <a:pPr algn="ctr">
                        <a:spcAft>
                          <a:spcPts val="0"/>
                        </a:spcAft>
                      </a:pPr>
                      <a:r>
                        <a:rPr lang="lv-LV" sz="1600" dirty="0">
                          <a:effectLst/>
                          <a:latin typeface="Segoe UI Light" panose="020B0502040204020203" pitchFamily="34" charset="0"/>
                          <a:cs typeface="Segoe UI Light" panose="020B0502040204020203" pitchFamily="34" charset="0"/>
                        </a:rPr>
                        <a:t>M12 Kompensācijas maksājums par NATURA2000 mežu teritorijām</a:t>
                      </a:r>
                    </a:p>
                    <a:p>
                      <a:pPr algn="ctr">
                        <a:spcAft>
                          <a:spcPts val="0"/>
                        </a:spcAft>
                      </a:pPr>
                      <a:r>
                        <a:rPr lang="lv-LV" sz="1600" dirty="0">
                          <a:effectLst/>
                          <a:latin typeface="Segoe UI Light" panose="020B0502040204020203" pitchFamily="34" charset="0"/>
                          <a:cs typeface="Segoe UI Light" panose="020B0502040204020203" pitchFamily="34" charset="0"/>
                        </a:rPr>
                        <a:t> </a:t>
                      </a:r>
                      <a:endParaRPr lang="lv-LV" sz="16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35987" marR="35987" marT="0" marB="0" anchor="ctr">
                    <a:lnT w="9525" cap="flat" cmpd="sng" algn="ctr">
                      <a:solidFill>
                        <a:schemeClr val="accent5">
                          <a:lumMod val="75000"/>
                        </a:schemeClr>
                      </a:solidFill>
                      <a:prstDash val="dash"/>
                      <a:round/>
                      <a:headEnd type="none" w="med" len="med"/>
                      <a:tailEnd type="none" w="med" len="med"/>
                    </a:lnT>
                  </a:tcPr>
                </a:tc>
                <a:tc>
                  <a:txBody>
                    <a:bodyPr/>
                    <a:lstStyle/>
                    <a:p>
                      <a:pPr algn="ctr">
                        <a:spcAft>
                          <a:spcPts val="0"/>
                        </a:spcAft>
                      </a:pPr>
                      <a:endParaRPr lang="lv-LV" sz="1200" dirty="0">
                        <a:effectLst/>
                        <a:latin typeface="Calibri" panose="020F0502020204030204" pitchFamily="34" charset="0"/>
                        <a:ea typeface="Calibri" panose="020F0502020204030204" pitchFamily="34" charset="0"/>
                      </a:endParaRPr>
                    </a:p>
                  </a:txBody>
                  <a:tcPr marL="44945" marR="44945" marT="0" marB="0" anchor="ctr">
                    <a:lnT w="9525" cap="flat" cmpd="sng" algn="ctr">
                      <a:solidFill>
                        <a:schemeClr val="accent5">
                          <a:lumMod val="75000"/>
                        </a:schemeClr>
                      </a:solidFill>
                      <a:prstDash val="dash"/>
                      <a:round/>
                      <a:headEnd type="none" w="med" len="med"/>
                      <a:tailEnd type="none" w="med" len="med"/>
                    </a:lnT>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160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Turpina ierastā kārtībā pieteikties uz ikgadējo atbalstu</a:t>
                      </a:r>
                      <a:endParaRPr kumimoji="0" lang="lv-LV" sz="1600" b="0" i="0" u="none" strike="noStrike" kern="1200" cap="none" spc="0" normalizeH="0" baseline="0" noProof="0" dirty="0">
                        <a:ln>
                          <a:noFill/>
                        </a:ln>
                        <a:solidFill>
                          <a:prstClr val="black"/>
                        </a:solidFill>
                        <a:effectLst/>
                        <a:uLnTx/>
                        <a:uFillTx/>
                        <a:latin typeface="Segoe UI Light" panose="020B0502040204020203" pitchFamily="34" charset="0"/>
                        <a:ea typeface="Calibri" panose="020F0502020204030204" pitchFamily="34" charset="0"/>
                        <a:cs typeface="Segoe UI Light" panose="020B0502040204020203" pitchFamily="34" charset="0"/>
                      </a:endParaRPr>
                    </a:p>
                  </a:txBody>
                  <a:tcPr marL="35987" marR="35987" marT="0" marB="0" anchor="ctr">
                    <a:lnT w="9525" cap="flat" cmpd="sng" algn="ctr">
                      <a:solidFill>
                        <a:schemeClr val="accent5">
                          <a:lumMod val="75000"/>
                        </a:schemeClr>
                      </a:solidFill>
                      <a:prstDash val="dash"/>
                      <a:round/>
                      <a:headEnd type="none" w="med" len="med"/>
                      <a:tailEnd type="none" w="med" len="med"/>
                    </a:lnT>
                  </a:tcPr>
                </a:tc>
                <a:extLst>
                  <a:ext uri="{0D108BD9-81ED-4DB2-BD59-A6C34878D82A}">
                    <a16:rowId xmlns:a16="http://schemas.microsoft.com/office/drawing/2014/main" val="2703073511"/>
                  </a:ext>
                </a:extLst>
              </a:tr>
            </a:tbl>
          </a:graphicData>
        </a:graphic>
      </p:graphicFrame>
      <p:sp>
        <p:nvSpPr>
          <p:cNvPr id="2" name="Title 1">
            <a:extLst>
              <a:ext uri="{FF2B5EF4-FFF2-40B4-BE49-F238E27FC236}">
                <a16:creationId xmlns:a16="http://schemas.microsoft.com/office/drawing/2014/main" id="{CEEB9653-592B-4598-B195-722459D83222}"/>
              </a:ext>
            </a:extLst>
          </p:cNvPr>
          <p:cNvSpPr>
            <a:spLocks noGrp="1"/>
          </p:cNvSpPr>
          <p:nvPr>
            <p:ph type="title"/>
          </p:nvPr>
        </p:nvSpPr>
        <p:spPr>
          <a:xfrm>
            <a:off x="1828800" y="236280"/>
            <a:ext cx="6795848" cy="1036642"/>
          </a:xfrm>
        </p:spPr>
        <p:txBody>
          <a:bodyPr>
            <a:normAutofit/>
          </a:bodyPr>
          <a:lstStyle/>
          <a:p>
            <a:r>
              <a:rPr lang="lv-LV" sz="2800" dirty="0">
                <a:solidFill>
                  <a:srgbClr val="3E1E1F"/>
                </a:solidFill>
                <a:latin typeface="Segoe UI Light" panose="020B0502040204020203" pitchFamily="34" charset="0"/>
                <a:cs typeface="Segoe UI Light" panose="020B0502040204020203" pitchFamily="34" charset="0"/>
              </a:rPr>
              <a:t>Lauku attīstības platību maksājumu nosacījumi 2021. un 2022. gadam</a:t>
            </a:r>
          </a:p>
        </p:txBody>
      </p:sp>
      <p:sp>
        <p:nvSpPr>
          <p:cNvPr id="20" name="Text Box 7">
            <a:extLst>
              <a:ext uri="{FF2B5EF4-FFF2-40B4-BE49-F238E27FC236}">
                <a16:creationId xmlns:a16="http://schemas.microsoft.com/office/drawing/2014/main" id="{ECC3CF1B-7815-44CE-B2A4-189054E48ED7}"/>
              </a:ext>
            </a:extLst>
          </p:cNvPr>
          <p:cNvSpPr txBox="1">
            <a:spLocks noChangeArrowheads="1"/>
          </p:cNvSpPr>
          <p:nvPr/>
        </p:nvSpPr>
        <p:spPr bwMode="auto">
          <a:xfrm>
            <a:off x="7172254" y="6579370"/>
            <a:ext cx="1925401" cy="276999"/>
          </a:xfrm>
          <a:prstGeom prst="rect">
            <a:avLst/>
          </a:prstGeom>
          <a:noFill/>
          <a:ln w="9525">
            <a:noFill/>
            <a:miter lim="800000"/>
            <a:headEnd/>
            <a:tailEnd/>
          </a:ln>
          <a:effectLst/>
        </p:spPr>
        <p:txBody>
          <a:bodyPr wrap="square">
            <a:spAutoFit/>
          </a:bodyPr>
          <a:lstStyle/>
          <a:p>
            <a:pPr algn="r">
              <a:spcBef>
                <a:spcPct val="50000"/>
              </a:spcBef>
            </a:pPr>
            <a:r>
              <a:rPr lang="lv-LV" sz="1200" dirty="0">
                <a:solidFill>
                  <a:schemeClr val="bg1">
                    <a:lumMod val="50000"/>
                  </a:schemeClr>
                </a:solidFill>
                <a:latin typeface="Segoe UI Light" panose="020B0502040204020203" pitchFamily="34" charset="0"/>
                <a:cs typeface="Segoe UI Light" panose="020B0502040204020203" pitchFamily="34" charset="0"/>
              </a:rPr>
              <a:t>| 21</a:t>
            </a:r>
            <a:endParaRPr lang="en-US" sz="12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16" name="Rectangle: Rounded Corners 15">
            <a:extLst>
              <a:ext uri="{FF2B5EF4-FFF2-40B4-BE49-F238E27FC236}">
                <a16:creationId xmlns:a16="http://schemas.microsoft.com/office/drawing/2014/main" id="{035C5BC0-2453-487C-BB58-80BC3CED6D90}"/>
              </a:ext>
            </a:extLst>
          </p:cNvPr>
          <p:cNvSpPr/>
          <p:nvPr/>
        </p:nvSpPr>
        <p:spPr>
          <a:xfrm>
            <a:off x="1580920" y="1431659"/>
            <a:ext cx="1188220" cy="506169"/>
          </a:xfrm>
          <a:prstGeom prst="roundRect">
            <a:avLst/>
          </a:prstGeom>
          <a:solidFill>
            <a:srgbClr val="F9DDA2">
              <a:alpha val="42000"/>
            </a:srgb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Flowchart: Terminator 16">
            <a:extLst>
              <a:ext uri="{FF2B5EF4-FFF2-40B4-BE49-F238E27FC236}">
                <a16:creationId xmlns:a16="http://schemas.microsoft.com/office/drawing/2014/main" id="{A27B3B88-BD43-4BC9-AA83-FA21AA61A8CA}"/>
              </a:ext>
            </a:extLst>
          </p:cNvPr>
          <p:cNvSpPr/>
          <p:nvPr/>
        </p:nvSpPr>
        <p:spPr>
          <a:xfrm>
            <a:off x="1478876" y="1399138"/>
            <a:ext cx="1392308" cy="538690"/>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dirty="0">
                <a:solidFill>
                  <a:srgbClr val="3E1E1F"/>
                </a:solidFill>
                <a:latin typeface="Segoe UI Light" panose="020B0502040204020203" pitchFamily="34" charset="0"/>
                <a:cs typeface="Segoe UI Light" panose="020B0502040204020203" pitchFamily="34" charset="0"/>
              </a:rPr>
              <a:t>Pasākums</a:t>
            </a:r>
          </a:p>
        </p:txBody>
      </p:sp>
      <p:sp>
        <p:nvSpPr>
          <p:cNvPr id="18" name="Rectangle: Rounded Corners 17">
            <a:extLst>
              <a:ext uri="{FF2B5EF4-FFF2-40B4-BE49-F238E27FC236}">
                <a16:creationId xmlns:a16="http://schemas.microsoft.com/office/drawing/2014/main" id="{52D5A49B-07A8-4488-89C6-B23C61FFBEF0}"/>
              </a:ext>
            </a:extLst>
          </p:cNvPr>
          <p:cNvSpPr/>
          <p:nvPr/>
        </p:nvSpPr>
        <p:spPr>
          <a:xfrm>
            <a:off x="6272818" y="1463828"/>
            <a:ext cx="1188220" cy="506169"/>
          </a:xfrm>
          <a:prstGeom prst="roundRect">
            <a:avLst/>
          </a:prstGeom>
          <a:solidFill>
            <a:schemeClr val="accent1">
              <a:lumMod val="40000"/>
              <a:lumOff val="60000"/>
              <a:alpha val="42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highlight>
                <a:srgbClr val="00FF00"/>
              </a:highlight>
            </a:endParaRPr>
          </a:p>
        </p:txBody>
      </p:sp>
      <p:sp>
        <p:nvSpPr>
          <p:cNvPr id="19" name="Flowchart: Terminator 18">
            <a:extLst>
              <a:ext uri="{FF2B5EF4-FFF2-40B4-BE49-F238E27FC236}">
                <a16:creationId xmlns:a16="http://schemas.microsoft.com/office/drawing/2014/main" id="{8FA2D4F2-04C5-4DE0-88B4-D52A36A0DA07}"/>
              </a:ext>
            </a:extLst>
          </p:cNvPr>
          <p:cNvSpPr/>
          <p:nvPr/>
        </p:nvSpPr>
        <p:spPr>
          <a:xfrm>
            <a:off x="6170772" y="1421936"/>
            <a:ext cx="1392308" cy="538690"/>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dirty="0">
                <a:solidFill>
                  <a:srgbClr val="3E1E1F"/>
                </a:solidFill>
                <a:latin typeface="Segoe UI Light" panose="020B0502040204020203" pitchFamily="34" charset="0"/>
                <a:cs typeface="Segoe UI Light" panose="020B0502040204020203" pitchFamily="34" charset="0"/>
              </a:rPr>
              <a:t>Nosacījumi</a:t>
            </a:r>
          </a:p>
        </p:txBody>
      </p:sp>
      <p:pic>
        <p:nvPicPr>
          <p:cNvPr id="10" name="Graphic 9" descr="Arrow Straight">
            <a:extLst>
              <a:ext uri="{FF2B5EF4-FFF2-40B4-BE49-F238E27FC236}">
                <a16:creationId xmlns:a16="http://schemas.microsoft.com/office/drawing/2014/main" id="{8C049ADF-DD9F-449E-B862-0879A040EC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3857347" y="2015231"/>
            <a:ext cx="1078637" cy="914400"/>
          </a:xfrm>
          <a:prstGeom prst="rect">
            <a:avLst/>
          </a:prstGeom>
        </p:spPr>
      </p:pic>
      <p:pic>
        <p:nvPicPr>
          <p:cNvPr id="30" name="Graphic 29" descr="Arrow Straight">
            <a:extLst>
              <a:ext uri="{FF2B5EF4-FFF2-40B4-BE49-F238E27FC236}">
                <a16:creationId xmlns:a16="http://schemas.microsoft.com/office/drawing/2014/main" id="{8790A84B-FF15-4CB9-BBED-E10908A235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3867704" y="3468945"/>
            <a:ext cx="1078637" cy="914400"/>
          </a:xfrm>
          <a:prstGeom prst="rect">
            <a:avLst/>
          </a:prstGeom>
        </p:spPr>
      </p:pic>
      <p:pic>
        <p:nvPicPr>
          <p:cNvPr id="32" name="Graphic 31" descr="Arrow Straight">
            <a:extLst>
              <a:ext uri="{FF2B5EF4-FFF2-40B4-BE49-F238E27FC236}">
                <a16:creationId xmlns:a16="http://schemas.microsoft.com/office/drawing/2014/main" id="{C36E1A04-B024-4A6F-90E1-4175176F19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3888469" y="2757540"/>
            <a:ext cx="1078637" cy="914400"/>
          </a:xfrm>
          <a:prstGeom prst="rect">
            <a:avLst/>
          </a:prstGeom>
        </p:spPr>
      </p:pic>
      <p:pic>
        <p:nvPicPr>
          <p:cNvPr id="33" name="Graphic 32" descr="Arrow Straight">
            <a:extLst>
              <a:ext uri="{FF2B5EF4-FFF2-40B4-BE49-F238E27FC236}">
                <a16:creationId xmlns:a16="http://schemas.microsoft.com/office/drawing/2014/main" id="{6A74B3B7-6871-47FB-A5A0-50B7075C42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3857347" y="4242328"/>
            <a:ext cx="1078637" cy="914400"/>
          </a:xfrm>
          <a:prstGeom prst="rect">
            <a:avLst/>
          </a:prstGeom>
        </p:spPr>
      </p:pic>
      <p:pic>
        <p:nvPicPr>
          <p:cNvPr id="34" name="Graphic 33" descr="Arrow Straight">
            <a:extLst>
              <a:ext uri="{FF2B5EF4-FFF2-40B4-BE49-F238E27FC236}">
                <a16:creationId xmlns:a16="http://schemas.microsoft.com/office/drawing/2014/main" id="{A58B7ADA-344E-41D9-A93E-E64CB6A415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3875797" y="4962604"/>
            <a:ext cx="1078637" cy="914400"/>
          </a:xfrm>
          <a:prstGeom prst="rect">
            <a:avLst/>
          </a:prstGeom>
        </p:spPr>
      </p:pic>
      <p:pic>
        <p:nvPicPr>
          <p:cNvPr id="36" name="Graphic 35" descr="Arrow Straight">
            <a:extLst>
              <a:ext uri="{FF2B5EF4-FFF2-40B4-BE49-F238E27FC236}">
                <a16:creationId xmlns:a16="http://schemas.microsoft.com/office/drawing/2014/main" id="{239912C1-1444-4503-AB03-341F79AC95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3888469" y="5660849"/>
            <a:ext cx="1078637" cy="914400"/>
          </a:xfrm>
          <a:prstGeom prst="rect">
            <a:avLst/>
          </a:prstGeom>
        </p:spPr>
      </p:pic>
    </p:spTree>
    <p:extLst>
      <p:ext uri="{BB962C8B-B14F-4D97-AF65-F5344CB8AC3E}">
        <p14:creationId xmlns:p14="http://schemas.microsoft.com/office/powerpoint/2010/main" val="81335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79B1623-4AB0-4BCB-963F-FA5BFECD6024}"/>
              </a:ext>
            </a:extLst>
          </p:cNvPr>
          <p:cNvGrpSpPr/>
          <p:nvPr/>
        </p:nvGrpSpPr>
        <p:grpSpPr>
          <a:xfrm>
            <a:off x="0" y="1531399"/>
            <a:ext cx="3404017" cy="5348796"/>
            <a:chOff x="0" y="1531399"/>
            <a:chExt cx="3404017" cy="5348796"/>
          </a:xfrm>
        </p:grpSpPr>
        <p:pic>
          <p:nvPicPr>
            <p:cNvPr id="5" name="Picture 4" descr="A picture containing plant&#10;&#10;Description automatically generated">
              <a:extLst>
                <a:ext uri="{FF2B5EF4-FFF2-40B4-BE49-F238E27FC236}">
                  <a16:creationId xmlns:a16="http://schemas.microsoft.com/office/drawing/2014/main" id="{758EF86D-F554-4743-ABA1-22EBE55C3ED6}"/>
                </a:ext>
              </a:extLst>
            </p:cNvPr>
            <p:cNvPicPr>
              <a:picLocks noChangeAspect="1"/>
            </p:cNvPicPr>
            <p:nvPr/>
          </p:nvPicPr>
          <p:blipFill rotWithShape="1">
            <a:blip r:embed="rId2" cstate="print">
              <a:alphaModFix amt="85000"/>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l="23592" r="33981"/>
            <a:stretch/>
          </p:blipFill>
          <p:spPr>
            <a:xfrm>
              <a:off x="0" y="1531399"/>
              <a:ext cx="3404016" cy="5348796"/>
            </a:xfrm>
            <a:prstGeom prst="rect">
              <a:avLst/>
            </a:prstGeom>
          </p:spPr>
        </p:pic>
        <p:sp>
          <p:nvSpPr>
            <p:cNvPr id="6" name="Rectangle 5">
              <a:extLst>
                <a:ext uri="{FF2B5EF4-FFF2-40B4-BE49-F238E27FC236}">
                  <a16:creationId xmlns:a16="http://schemas.microsoft.com/office/drawing/2014/main" id="{728DC050-0CFA-4CC6-BAE6-EE6A788B2E63}"/>
                </a:ext>
              </a:extLst>
            </p:cNvPr>
            <p:cNvSpPr/>
            <p:nvPr/>
          </p:nvSpPr>
          <p:spPr>
            <a:xfrm>
              <a:off x="1" y="1531399"/>
              <a:ext cx="3404016" cy="2916314"/>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
        <p:nvSpPr>
          <p:cNvPr id="18" name="Title 1">
            <a:extLst>
              <a:ext uri="{FF2B5EF4-FFF2-40B4-BE49-F238E27FC236}">
                <a16:creationId xmlns:a16="http://schemas.microsoft.com/office/drawing/2014/main" id="{0E327B66-F233-4134-AA79-36C3B6758432}"/>
              </a:ext>
            </a:extLst>
          </p:cNvPr>
          <p:cNvSpPr>
            <a:spLocks noGrp="1"/>
          </p:cNvSpPr>
          <p:nvPr>
            <p:ph type="title"/>
          </p:nvPr>
        </p:nvSpPr>
        <p:spPr>
          <a:xfrm>
            <a:off x="1828800" y="621436"/>
            <a:ext cx="4873830" cy="651485"/>
          </a:xfrm>
        </p:spPr>
        <p:txBody>
          <a:bodyPr>
            <a:normAutofit/>
          </a:bodyPr>
          <a:lstStyle/>
          <a:p>
            <a:r>
              <a:rPr lang="lv-LV" sz="2800" dirty="0">
                <a:solidFill>
                  <a:srgbClr val="3E1E1F"/>
                </a:solidFill>
                <a:latin typeface="Segoe UI Light" panose="020B0502040204020203" pitchFamily="34" charset="0"/>
                <a:cs typeface="Segoe UI Light" panose="020B0502040204020203" pitchFamily="34" charset="0"/>
              </a:rPr>
              <a:t>Saturs</a:t>
            </a:r>
          </a:p>
        </p:txBody>
      </p:sp>
      <p:sp>
        <p:nvSpPr>
          <p:cNvPr id="22" name="Taisnstūris 24">
            <a:extLst>
              <a:ext uri="{FF2B5EF4-FFF2-40B4-BE49-F238E27FC236}">
                <a16:creationId xmlns:a16="http://schemas.microsoft.com/office/drawing/2014/main" id="{D4683365-9AEB-49CB-B92C-B05D417AC36E}"/>
              </a:ext>
            </a:extLst>
          </p:cNvPr>
          <p:cNvSpPr/>
          <p:nvPr/>
        </p:nvSpPr>
        <p:spPr>
          <a:xfrm>
            <a:off x="3823846" y="2224351"/>
            <a:ext cx="5041784" cy="1005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000" b="1" dirty="0">
                <a:solidFill>
                  <a:srgbClr val="3E1E1F"/>
                </a:solidFill>
                <a:latin typeface="Segoe UI Light" panose="020B0502040204020203" pitchFamily="34" charset="0"/>
                <a:cs typeface="Segoe UI Light" panose="020B0502040204020203" pitchFamily="34" charset="0"/>
              </a:rPr>
              <a:t>Tiešie maksājumi pārejas periodā 2021-2022</a:t>
            </a:r>
          </a:p>
        </p:txBody>
      </p:sp>
      <p:sp>
        <p:nvSpPr>
          <p:cNvPr id="23" name="Taisnstūris 26">
            <a:extLst>
              <a:ext uri="{FF2B5EF4-FFF2-40B4-BE49-F238E27FC236}">
                <a16:creationId xmlns:a16="http://schemas.microsoft.com/office/drawing/2014/main" id="{58C7E5B2-A216-4BE6-800F-601A509E4A4E}"/>
              </a:ext>
            </a:extLst>
          </p:cNvPr>
          <p:cNvSpPr/>
          <p:nvPr/>
        </p:nvSpPr>
        <p:spPr>
          <a:xfrm>
            <a:off x="3823847" y="3136711"/>
            <a:ext cx="5228913" cy="1005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000" b="1" dirty="0">
                <a:solidFill>
                  <a:srgbClr val="3E1E1F"/>
                </a:solidFill>
                <a:latin typeface="Segoe UI Light" panose="020B0502040204020203" pitchFamily="34" charset="0"/>
                <a:cs typeface="Segoe UI Light" panose="020B0502040204020203" pitchFamily="34" charset="0"/>
              </a:rPr>
              <a:t>Lauku attīstības pasākumi pārejas periodā 2021-2022</a:t>
            </a:r>
          </a:p>
        </p:txBody>
      </p:sp>
      <p:sp>
        <p:nvSpPr>
          <p:cNvPr id="26" name="Ovāls 31">
            <a:extLst>
              <a:ext uri="{FF2B5EF4-FFF2-40B4-BE49-F238E27FC236}">
                <a16:creationId xmlns:a16="http://schemas.microsoft.com/office/drawing/2014/main" id="{B1F63AA6-9D26-43A7-8993-ACA9A3C310E5}"/>
              </a:ext>
            </a:extLst>
          </p:cNvPr>
          <p:cNvSpPr/>
          <p:nvPr/>
        </p:nvSpPr>
        <p:spPr>
          <a:xfrm>
            <a:off x="3197521" y="2517866"/>
            <a:ext cx="434187" cy="434187"/>
          </a:xfrm>
          <a:prstGeom prst="ellipse">
            <a:avLst/>
          </a:prstGeom>
          <a:solidFill>
            <a:srgbClr val="907F82"/>
          </a:solidFill>
          <a:ln>
            <a:solidFill>
              <a:srgbClr val="907F8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275">
              <a:solidFill>
                <a:srgbClr val="F2F2F2"/>
              </a:solidFill>
            </a:endParaRPr>
          </a:p>
        </p:txBody>
      </p:sp>
      <p:sp>
        <p:nvSpPr>
          <p:cNvPr id="27" name="Ovāls 32">
            <a:extLst>
              <a:ext uri="{FF2B5EF4-FFF2-40B4-BE49-F238E27FC236}">
                <a16:creationId xmlns:a16="http://schemas.microsoft.com/office/drawing/2014/main" id="{5AE97DA4-E70E-4FD0-AC9F-FF9E93E22853}"/>
              </a:ext>
            </a:extLst>
          </p:cNvPr>
          <p:cNvSpPr/>
          <p:nvPr/>
        </p:nvSpPr>
        <p:spPr>
          <a:xfrm>
            <a:off x="3202530" y="3422343"/>
            <a:ext cx="434187" cy="434187"/>
          </a:xfrm>
          <a:prstGeom prst="ellipse">
            <a:avLst/>
          </a:prstGeom>
          <a:solidFill>
            <a:srgbClr val="907F82"/>
          </a:solidFill>
          <a:ln>
            <a:solidFill>
              <a:srgbClr val="907F8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275">
              <a:solidFill>
                <a:srgbClr val="F2F2F2"/>
              </a:solidFill>
            </a:endParaRPr>
          </a:p>
        </p:txBody>
      </p:sp>
      <p:sp>
        <p:nvSpPr>
          <p:cNvPr id="14" name="Taisnstūris 28">
            <a:extLst>
              <a:ext uri="{FF2B5EF4-FFF2-40B4-BE49-F238E27FC236}">
                <a16:creationId xmlns:a16="http://schemas.microsoft.com/office/drawing/2014/main" id="{FF54E612-B0A5-44B9-9ACB-3B9A318127CA}"/>
              </a:ext>
            </a:extLst>
          </p:cNvPr>
          <p:cNvSpPr/>
          <p:nvPr/>
        </p:nvSpPr>
        <p:spPr>
          <a:xfrm>
            <a:off x="3823846" y="4205797"/>
            <a:ext cx="5022604" cy="1005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400" b="1" dirty="0">
                <a:solidFill>
                  <a:srgbClr val="00B0F0"/>
                </a:solidFill>
                <a:latin typeface="Segoe UI Light" panose="020B0502040204020203" pitchFamily="34" charset="0"/>
                <a:cs typeface="Segoe UI Light" panose="020B0502040204020203" pitchFamily="34" charset="0"/>
              </a:rPr>
              <a:t>ES atbalsts zivsaimniecībai 2021-2027</a:t>
            </a:r>
          </a:p>
        </p:txBody>
      </p:sp>
      <p:sp>
        <p:nvSpPr>
          <p:cNvPr id="16" name="Ovāls 43">
            <a:extLst>
              <a:ext uri="{FF2B5EF4-FFF2-40B4-BE49-F238E27FC236}">
                <a16:creationId xmlns:a16="http://schemas.microsoft.com/office/drawing/2014/main" id="{6E23F387-0190-44DF-92DE-4D7604FB7468}"/>
              </a:ext>
            </a:extLst>
          </p:cNvPr>
          <p:cNvSpPr/>
          <p:nvPr/>
        </p:nvSpPr>
        <p:spPr>
          <a:xfrm>
            <a:off x="3206101" y="4489097"/>
            <a:ext cx="434187" cy="434187"/>
          </a:xfrm>
          <a:prstGeom prst="ellipse">
            <a:avLst/>
          </a:prstGeom>
          <a:solidFill>
            <a:schemeClr val="bg1">
              <a:lumMod val="85000"/>
            </a:schemeClr>
          </a:solidFill>
          <a:ln>
            <a:solidFill>
              <a:srgbClr val="00B0F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275">
              <a:solidFill>
                <a:srgbClr val="F3FF45"/>
              </a:solidFill>
            </a:endParaRPr>
          </a:p>
        </p:txBody>
      </p:sp>
      <p:sp>
        <p:nvSpPr>
          <p:cNvPr id="17" name="Taisnstūris 47">
            <a:extLst>
              <a:ext uri="{FF2B5EF4-FFF2-40B4-BE49-F238E27FC236}">
                <a16:creationId xmlns:a16="http://schemas.microsoft.com/office/drawing/2014/main" id="{68FDADCC-F6CB-4557-AC42-6CE14E9544B2}"/>
              </a:ext>
            </a:extLst>
          </p:cNvPr>
          <p:cNvSpPr/>
          <p:nvPr/>
        </p:nvSpPr>
        <p:spPr>
          <a:xfrm>
            <a:off x="3823847" y="1341520"/>
            <a:ext cx="4873830" cy="1005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000" b="1" dirty="0">
                <a:solidFill>
                  <a:srgbClr val="3E1E1F"/>
                </a:solidFill>
                <a:latin typeface="Segoe UI Light" panose="020B0502040204020203" pitchFamily="34" charset="0"/>
                <a:cs typeface="Segoe UI Light" panose="020B0502040204020203" pitchFamily="34" charset="0"/>
              </a:rPr>
              <a:t>Valsts atbalsts 2021</a:t>
            </a:r>
          </a:p>
        </p:txBody>
      </p:sp>
      <p:sp>
        <p:nvSpPr>
          <p:cNvPr id="19" name="Ovāls 31">
            <a:extLst>
              <a:ext uri="{FF2B5EF4-FFF2-40B4-BE49-F238E27FC236}">
                <a16:creationId xmlns:a16="http://schemas.microsoft.com/office/drawing/2014/main" id="{09CCB052-7BDC-4890-955C-EA364B515850}"/>
              </a:ext>
            </a:extLst>
          </p:cNvPr>
          <p:cNvSpPr/>
          <p:nvPr/>
        </p:nvSpPr>
        <p:spPr>
          <a:xfrm>
            <a:off x="3203067" y="1627152"/>
            <a:ext cx="434187" cy="434187"/>
          </a:xfrm>
          <a:prstGeom prst="ellipse">
            <a:avLst/>
          </a:prstGeom>
          <a:solidFill>
            <a:srgbClr val="907F82"/>
          </a:solidFill>
          <a:ln>
            <a:solidFill>
              <a:srgbClr val="907F8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275">
              <a:solidFill>
                <a:srgbClr val="F2F2F2"/>
              </a:solidFill>
            </a:endParaRPr>
          </a:p>
        </p:txBody>
      </p:sp>
    </p:spTree>
    <p:extLst>
      <p:ext uri="{BB962C8B-B14F-4D97-AF65-F5344CB8AC3E}">
        <p14:creationId xmlns:p14="http://schemas.microsoft.com/office/powerpoint/2010/main" val="70702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B9653-592B-4598-B195-722459D83222}"/>
              </a:ext>
            </a:extLst>
          </p:cNvPr>
          <p:cNvSpPr>
            <a:spLocks noGrp="1"/>
          </p:cNvSpPr>
          <p:nvPr>
            <p:ph type="title"/>
          </p:nvPr>
        </p:nvSpPr>
        <p:spPr>
          <a:xfrm>
            <a:off x="1828800" y="594803"/>
            <a:ext cx="7150604" cy="832839"/>
          </a:xfrm>
        </p:spPr>
        <p:txBody>
          <a:bodyPr>
            <a:normAutofit/>
          </a:bodyPr>
          <a:lstStyle/>
          <a:p>
            <a:r>
              <a:rPr lang="lv-LV" sz="2800" dirty="0">
                <a:solidFill>
                  <a:srgbClr val="3E1E1F"/>
                </a:solidFill>
                <a:latin typeface="Segoe UI Light" panose="020B0502040204020203" pitchFamily="34" charset="0"/>
                <a:cs typeface="Segoe UI Light" panose="020B0502040204020203" pitchFamily="34" charset="0"/>
              </a:rPr>
              <a:t>Atbalsts zivsaimniecības attīstībai 2021. gadā</a:t>
            </a:r>
          </a:p>
        </p:txBody>
      </p:sp>
      <p:sp>
        <p:nvSpPr>
          <p:cNvPr id="20" name="Text Box 7">
            <a:extLst>
              <a:ext uri="{FF2B5EF4-FFF2-40B4-BE49-F238E27FC236}">
                <a16:creationId xmlns:a16="http://schemas.microsoft.com/office/drawing/2014/main" id="{ECC3CF1B-7815-44CE-B2A4-189054E48ED7}"/>
              </a:ext>
            </a:extLst>
          </p:cNvPr>
          <p:cNvSpPr txBox="1">
            <a:spLocks noChangeArrowheads="1"/>
          </p:cNvSpPr>
          <p:nvPr/>
        </p:nvSpPr>
        <p:spPr bwMode="auto">
          <a:xfrm>
            <a:off x="7172254" y="6579370"/>
            <a:ext cx="1925401" cy="276999"/>
          </a:xfrm>
          <a:prstGeom prst="rect">
            <a:avLst/>
          </a:prstGeom>
          <a:noFill/>
          <a:ln w="9525">
            <a:noFill/>
            <a:miter lim="800000"/>
            <a:headEnd/>
            <a:tailEnd/>
          </a:ln>
          <a:effectLst/>
        </p:spPr>
        <p:txBody>
          <a:bodyPr wrap="square">
            <a:spAutoFit/>
          </a:bodyPr>
          <a:lstStyle/>
          <a:p>
            <a:pPr algn="r">
              <a:spcBef>
                <a:spcPct val="50000"/>
              </a:spcBef>
            </a:pPr>
            <a:r>
              <a:rPr lang="lv-LV" sz="1200" dirty="0">
                <a:solidFill>
                  <a:schemeClr val="bg1">
                    <a:lumMod val="50000"/>
                  </a:schemeClr>
                </a:solidFill>
                <a:latin typeface="Segoe UI Light" panose="020B0502040204020203" pitchFamily="34" charset="0"/>
                <a:cs typeface="Segoe UI Light" panose="020B0502040204020203" pitchFamily="34" charset="0"/>
              </a:rPr>
              <a:t>| 24</a:t>
            </a:r>
            <a:endParaRPr lang="en-US" sz="12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5" name="Content Placeholder 4">
            <a:extLst>
              <a:ext uri="{FF2B5EF4-FFF2-40B4-BE49-F238E27FC236}">
                <a16:creationId xmlns:a16="http://schemas.microsoft.com/office/drawing/2014/main" id="{EE8BD613-D54D-4DA4-83BD-892D92B58ED6}"/>
              </a:ext>
            </a:extLst>
          </p:cNvPr>
          <p:cNvSpPr txBox="1">
            <a:spLocks/>
          </p:cNvSpPr>
          <p:nvPr/>
        </p:nvSpPr>
        <p:spPr>
          <a:xfrm>
            <a:off x="553738" y="1368643"/>
            <a:ext cx="8543918" cy="4871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dirty="0">
                <a:solidFill>
                  <a:srgbClr val="00B0F0"/>
                </a:solidFill>
                <a:latin typeface="Segoe UI Light" panose="020B0502040204020203" pitchFamily="34" charset="0"/>
                <a:cs typeface="Segoe UI Light" panose="020B0502040204020203" pitchFamily="34" charset="0"/>
              </a:rPr>
              <a:t>N</a:t>
            </a:r>
            <a:r>
              <a:rPr lang="lv-LV" sz="1600" dirty="0">
                <a:solidFill>
                  <a:srgbClr val="00B0F0"/>
                </a:solidFill>
                <a:latin typeface="Segoe UI Light" panose="020B0502040204020203" pitchFamily="34" charset="0"/>
                <a:cs typeface="Segoe UI Light" panose="020B0502040204020203" pitchFamily="34" charset="0"/>
              </a:rPr>
              <a:t>o </a:t>
            </a:r>
            <a:r>
              <a:rPr lang="en-US" sz="1600" dirty="0">
                <a:solidFill>
                  <a:srgbClr val="00B0F0"/>
                </a:solidFill>
                <a:latin typeface="Segoe UI Light" panose="020B0502040204020203" pitchFamily="34" charset="0"/>
                <a:cs typeface="Segoe UI Light" panose="020B0502040204020203" pitchFamily="34" charset="0"/>
              </a:rPr>
              <a:t>29.01.2021. </a:t>
            </a:r>
            <a:r>
              <a:rPr lang="lv-LV" sz="1600" dirty="0">
                <a:solidFill>
                  <a:srgbClr val="00B0F0"/>
                </a:solidFill>
                <a:latin typeface="Segoe UI Light" panose="020B0502040204020203" pitchFamily="34" charset="0"/>
                <a:cs typeface="Segoe UI Light" panose="020B0502040204020203" pitchFamily="34" charset="0"/>
              </a:rPr>
              <a:t>līdz</a:t>
            </a:r>
            <a:r>
              <a:rPr lang="en-US" sz="1600" dirty="0">
                <a:solidFill>
                  <a:srgbClr val="00B0F0"/>
                </a:solidFill>
                <a:latin typeface="Segoe UI Light" panose="020B0502040204020203" pitchFamily="34" charset="0"/>
                <a:cs typeface="Segoe UI Light" panose="020B0502040204020203" pitchFamily="34" charset="0"/>
              </a:rPr>
              <a:t> 28.05.2021. </a:t>
            </a:r>
            <a:r>
              <a:rPr lang="lv-LV" sz="1600" dirty="0">
                <a:solidFill>
                  <a:srgbClr val="00B0F0"/>
                </a:solidFill>
                <a:latin typeface="Segoe UI Light" panose="020B0502040204020203" pitchFamily="34" charset="0"/>
                <a:cs typeface="Segoe UI Light" panose="020B0502040204020203" pitchFamily="34" charset="0"/>
              </a:rPr>
              <a:t>ir atvērta pieteikšanās šādos </a:t>
            </a:r>
            <a:r>
              <a:rPr lang="lv-LV" sz="1600" i="1" dirty="0">
                <a:solidFill>
                  <a:srgbClr val="00B0F0"/>
                </a:solidFill>
                <a:latin typeface="Segoe UI Light" panose="020B0502040204020203" pitchFamily="34" charset="0"/>
                <a:cs typeface="Segoe UI Light" panose="020B0502040204020203" pitchFamily="34" charset="0"/>
              </a:rPr>
              <a:t>Rīcības programmas </a:t>
            </a:r>
            <a:r>
              <a:rPr lang="en-US" sz="1600" i="1" dirty="0">
                <a:solidFill>
                  <a:srgbClr val="00B0F0"/>
                </a:solidFill>
                <a:latin typeface="Segoe UI Light" panose="020B0502040204020203" pitchFamily="34" charset="0"/>
                <a:cs typeface="Segoe UI Light" panose="020B0502040204020203" pitchFamily="34" charset="0"/>
              </a:rPr>
              <a:t>2014-2020 </a:t>
            </a:r>
            <a:r>
              <a:rPr lang="lv-LV" sz="1600" dirty="0">
                <a:solidFill>
                  <a:srgbClr val="00B0F0"/>
                </a:solidFill>
                <a:latin typeface="Segoe UI Light" panose="020B0502040204020203" pitchFamily="34" charset="0"/>
                <a:cs typeface="Segoe UI Light" panose="020B0502040204020203" pitchFamily="34" charset="0"/>
              </a:rPr>
              <a:t>pasākumos</a:t>
            </a:r>
            <a:r>
              <a:rPr lang="en-US" sz="1600" dirty="0">
                <a:solidFill>
                  <a:srgbClr val="00B0F0"/>
                </a:solidFill>
                <a:latin typeface="Segoe UI Light" panose="020B0502040204020203" pitchFamily="34" charset="0"/>
                <a:cs typeface="Segoe UI Light" panose="020B0502040204020203" pitchFamily="34" charset="0"/>
              </a:rPr>
              <a:t>*</a:t>
            </a:r>
            <a:r>
              <a:rPr lang="lv-LV" sz="1600" dirty="0">
                <a:solidFill>
                  <a:srgbClr val="00B0F0"/>
                </a:solidFill>
                <a:latin typeface="Segoe UI Light" panose="020B0502040204020203" pitchFamily="34" charset="0"/>
                <a:cs typeface="Segoe UI Light" panose="020B0502040204020203" pitchFamily="34" charset="0"/>
              </a:rPr>
              <a:t>:</a:t>
            </a:r>
          </a:p>
          <a:p>
            <a:pPr marL="0" indent="0">
              <a:buFont typeface="Arial" panose="020B0604020202020204" pitchFamily="34" charset="0"/>
              <a:buNone/>
            </a:pPr>
            <a:endParaRPr lang="lv-LV" sz="1600" dirty="0">
              <a:solidFill>
                <a:srgbClr val="00B0F0"/>
              </a:solidFill>
              <a:latin typeface="Segoe UI Light" panose="020B0502040204020203" pitchFamily="34" charset="0"/>
              <a:cs typeface="Segoe UI Light" panose="020B0502040204020203" pitchFamily="34" charset="0"/>
            </a:endParaRPr>
          </a:p>
          <a:p>
            <a:pPr marL="0" indent="0">
              <a:buFont typeface="Arial" panose="020B0604020202020204" pitchFamily="34" charset="0"/>
              <a:buNone/>
            </a:pPr>
            <a:endParaRPr lang="lv-LV" sz="1600" dirty="0">
              <a:solidFill>
                <a:srgbClr val="00B0F0"/>
              </a:solidFill>
              <a:latin typeface="Segoe UI Light" panose="020B0502040204020203" pitchFamily="34" charset="0"/>
              <a:cs typeface="Segoe UI Light" panose="020B0502040204020203" pitchFamily="34" charset="0"/>
            </a:endParaRPr>
          </a:p>
          <a:p>
            <a:pPr marL="0" indent="0">
              <a:buFont typeface="Arial" panose="020B0604020202020204" pitchFamily="34" charset="0"/>
              <a:buNone/>
            </a:pPr>
            <a:endParaRPr lang="lv-LV" sz="1600" dirty="0">
              <a:solidFill>
                <a:srgbClr val="00B0F0"/>
              </a:solidFill>
              <a:latin typeface="Segoe UI Light" panose="020B0502040204020203" pitchFamily="34" charset="0"/>
              <a:cs typeface="Segoe UI Light" panose="020B0502040204020203" pitchFamily="34" charset="0"/>
            </a:endParaRPr>
          </a:p>
        </p:txBody>
      </p:sp>
      <p:sp>
        <p:nvSpPr>
          <p:cNvPr id="6" name="Taisnstūris: ar noapaļotiem stūriem 1">
            <a:extLst>
              <a:ext uri="{FF2B5EF4-FFF2-40B4-BE49-F238E27FC236}">
                <a16:creationId xmlns:a16="http://schemas.microsoft.com/office/drawing/2014/main" id="{8FE580F1-BFE7-4FFB-B344-DDD98CC80797}"/>
              </a:ext>
            </a:extLst>
          </p:cNvPr>
          <p:cNvSpPr/>
          <p:nvPr/>
        </p:nvSpPr>
        <p:spPr>
          <a:xfrm>
            <a:off x="234891" y="1896463"/>
            <a:ext cx="8744513" cy="2172748"/>
          </a:xfrm>
          <a:prstGeom prst="roundRect">
            <a:avLst/>
          </a:prstGeom>
          <a:gradFill flip="none" rotWithShape="1">
            <a:gsLst>
              <a:gs pos="5304">
                <a:srgbClr val="F2F9FB"/>
              </a:gs>
              <a:gs pos="78000">
                <a:schemeClr val="accent5">
                  <a:lumMod val="40000"/>
                  <a:lumOff val="60000"/>
                </a:schemeClr>
              </a:gs>
            </a:gsLst>
            <a:lin ang="2700000" scaled="1"/>
            <a:tileRect/>
          </a:gradFill>
          <a:ln w="9525">
            <a:solidFill>
              <a:schemeClr val="accent5">
                <a:lumMod val="60000"/>
                <a:lumOff val="40000"/>
              </a:schemeClr>
            </a:solidFill>
            <a:prstDash val="sysDash"/>
          </a:ln>
          <a:effectLst/>
        </p:spPr>
        <p:style>
          <a:lnRef idx="1">
            <a:schemeClr val="accent5"/>
          </a:lnRef>
          <a:fillRef idx="2">
            <a:schemeClr val="accent5"/>
          </a:fillRef>
          <a:effectRef idx="1">
            <a:schemeClr val="accent5"/>
          </a:effectRef>
          <a:fontRef idx="minor">
            <a:schemeClr val="dk1"/>
          </a:fontRef>
        </p:style>
        <p:txBody>
          <a:bodyPr rtlCol="0" anchor="ctr"/>
          <a:lstStyle/>
          <a:p>
            <a:pPr>
              <a:spcBef>
                <a:spcPts val="600"/>
              </a:spcBef>
            </a:pPr>
            <a:r>
              <a:rPr lang="lv-LV" b="1" u="sng" dirty="0">
                <a:solidFill>
                  <a:schemeClr val="accent1">
                    <a:lumMod val="75000"/>
                  </a:schemeClr>
                </a:solidFill>
                <a:latin typeface="Segoe UI Light" panose="020B0502040204020203" pitchFamily="34" charset="0"/>
                <a:cs typeface="Segoe UI Light" panose="020B0502040204020203" pitchFamily="34" charset="0"/>
              </a:rPr>
              <a:t>Inovācija</a:t>
            </a:r>
            <a:r>
              <a:rPr lang="en-US" b="1" dirty="0">
                <a:solidFill>
                  <a:schemeClr val="accent1">
                    <a:lumMod val="75000"/>
                  </a:schemeClr>
                </a:solidFill>
                <a:latin typeface="Segoe UI Light" panose="020B0502040204020203" pitchFamily="34" charset="0"/>
                <a:cs typeface="Segoe UI Light" panose="020B0502040204020203" pitchFamily="34" charset="0"/>
              </a:rPr>
              <a:t> </a:t>
            </a:r>
            <a:r>
              <a:rPr lang="en-US" sz="1400" dirty="0">
                <a:solidFill>
                  <a:srgbClr val="00B0F0"/>
                </a:solidFill>
                <a:latin typeface="Segoe UI Light" panose="020B0502040204020203" pitchFamily="34" charset="0"/>
                <a:cs typeface="Segoe UI Light" panose="020B0502040204020203" pitchFamily="34" charset="0"/>
              </a:rPr>
              <a:t>(</a:t>
            </a:r>
            <a:r>
              <a:rPr lang="en-US" sz="1400" i="1" dirty="0">
                <a:solidFill>
                  <a:srgbClr val="00B0F0"/>
                </a:solidFill>
                <a:latin typeface="Segoe UI Light" panose="020B0502040204020203" pitchFamily="34" charset="0"/>
                <a:cs typeface="Segoe UI Light" panose="020B0502040204020203" pitchFamily="34" charset="0"/>
              </a:rPr>
              <a:t>MKN Nr. 458</a:t>
            </a:r>
            <a:r>
              <a:rPr lang="en-US" sz="1400" dirty="0">
                <a:solidFill>
                  <a:srgbClr val="00B0F0"/>
                </a:solidFill>
                <a:latin typeface="Segoe UI Light" panose="020B0502040204020203" pitchFamily="34" charset="0"/>
                <a:cs typeface="Segoe UI Light" panose="020B0502040204020203" pitchFamily="34" charset="0"/>
              </a:rPr>
              <a:t>)</a:t>
            </a:r>
          </a:p>
          <a:p>
            <a:pPr marL="342900" indent="-342900" algn="just">
              <a:spcBef>
                <a:spcPts val="600"/>
              </a:spcBef>
              <a:buFont typeface="Arial" panose="020B0604020202020204" pitchFamily="34" charset="0"/>
              <a:buChar char="•"/>
            </a:pPr>
            <a:r>
              <a:rPr lang="lv-LV" dirty="0">
                <a:latin typeface="Segoe UI Light" panose="020B0502040204020203" pitchFamily="34" charset="0"/>
                <a:cs typeface="Segoe UI Light" panose="020B0502040204020203" pitchFamily="34" charset="0"/>
              </a:rPr>
              <a:t>Atbalsts inovāciju izstrādei akvakultūrā - jauni vai ievērojami uzlaboti produkti, aprīkojums, procesi, metodes</a:t>
            </a:r>
            <a:r>
              <a:rPr lang="en-US" dirty="0">
                <a:latin typeface="Segoe UI Light" panose="020B0502040204020203" pitchFamily="34" charset="0"/>
                <a:cs typeface="Segoe UI Light" panose="020B0502040204020203" pitchFamily="34" charset="0"/>
              </a:rPr>
              <a:t>;</a:t>
            </a:r>
          </a:p>
          <a:p>
            <a:pPr marL="342900" indent="-342900" algn="just">
              <a:spcBef>
                <a:spcPts val="600"/>
              </a:spcBef>
              <a:buFont typeface="Arial" panose="020B0604020202020204" pitchFamily="34" charset="0"/>
              <a:buChar char="•"/>
            </a:pPr>
            <a:r>
              <a:rPr lang="lv-LV" dirty="0">
                <a:latin typeface="Segoe UI Light" panose="020B0502040204020203" pitchFamily="34" charset="0"/>
                <a:cs typeface="Segoe UI Light" panose="020B0502040204020203" pitchFamily="34" charset="0"/>
              </a:rPr>
              <a:t>Projekts īstenojams sadarbībā ar zinātnisko instituciju</a:t>
            </a:r>
            <a:r>
              <a:rPr lang="en-US" dirty="0">
                <a:latin typeface="Segoe UI Light" panose="020B0502040204020203" pitchFamily="34" charset="0"/>
                <a:cs typeface="Segoe UI Light" panose="020B0502040204020203" pitchFamily="34" charset="0"/>
              </a:rPr>
              <a:t>;</a:t>
            </a:r>
          </a:p>
          <a:p>
            <a:pPr marL="342900" indent="-342900" algn="just">
              <a:spcBef>
                <a:spcPts val="600"/>
              </a:spcBef>
              <a:buFont typeface="Arial" panose="020B0604020202020204" pitchFamily="34" charset="0"/>
              <a:buChar char="•"/>
            </a:pPr>
            <a:r>
              <a:rPr lang="lv-LV" dirty="0">
                <a:latin typeface="Segoe UI Light" panose="020B0502040204020203" pitchFamily="34" charset="0"/>
                <a:cs typeface="Segoe UI Light" panose="020B0502040204020203" pitchFamily="34" charset="0"/>
              </a:rPr>
              <a:t>Maksimālā attiecināmā projekta </a:t>
            </a:r>
            <a:r>
              <a:rPr lang="en-US" dirty="0">
                <a:latin typeface="Segoe UI Light" panose="020B0502040204020203" pitchFamily="34" charset="0"/>
                <a:cs typeface="Segoe UI Light" panose="020B0502040204020203" pitchFamily="34" charset="0"/>
              </a:rPr>
              <a:t>summa - </a:t>
            </a:r>
            <a:r>
              <a:rPr lang="lv-LV" dirty="0">
                <a:latin typeface="Segoe UI Light" panose="020B0502040204020203" pitchFamily="34" charset="0"/>
                <a:cs typeface="Segoe UI Light" panose="020B0502040204020203" pitchFamily="34" charset="0"/>
              </a:rPr>
              <a:t>400 tūkst</a:t>
            </a:r>
            <a:r>
              <a:rPr lang="en-US" dirty="0">
                <a:latin typeface="Segoe UI Light" panose="020B0502040204020203" pitchFamily="34" charset="0"/>
                <a:cs typeface="Segoe UI Light" panose="020B0502040204020203" pitchFamily="34" charset="0"/>
              </a:rPr>
              <a:t>. EUR;</a:t>
            </a:r>
          </a:p>
          <a:p>
            <a:pPr marL="342900" indent="-342900" algn="just">
              <a:spcBef>
                <a:spcPts val="600"/>
              </a:spcBef>
              <a:buFont typeface="Arial" panose="020B0604020202020204" pitchFamily="34" charset="0"/>
              <a:buChar char="•"/>
            </a:pPr>
            <a:r>
              <a:rPr lang="lv-LV" dirty="0">
                <a:latin typeface="Segoe UI Light" panose="020B0502040204020203" pitchFamily="34" charset="0"/>
                <a:cs typeface="Segoe UI Light" panose="020B0502040204020203" pitchFamily="34" charset="0"/>
              </a:rPr>
              <a:t>Projektu īstenošanas maksimālais termiņš </a:t>
            </a:r>
            <a:r>
              <a:rPr lang="en-US" dirty="0">
                <a:latin typeface="Segoe UI Light" panose="020B0502040204020203" pitchFamily="34" charset="0"/>
                <a:cs typeface="Segoe UI Light" panose="020B0502040204020203" pitchFamily="34" charset="0"/>
              </a:rPr>
              <a:t>– 30.09.2023. </a:t>
            </a:r>
          </a:p>
          <a:p>
            <a:pPr marL="342900" indent="-342900" algn="just">
              <a:spcBef>
                <a:spcPts val="600"/>
              </a:spcBef>
              <a:buFont typeface="Arial" panose="020B0604020202020204" pitchFamily="34" charset="0"/>
              <a:buChar char="•"/>
            </a:pPr>
            <a:r>
              <a:rPr lang="en-US" dirty="0">
                <a:latin typeface="Segoe UI Light" panose="020B0502040204020203" pitchFamily="34" charset="0"/>
                <a:cs typeface="Segoe UI Light" panose="020B0502040204020203" pitchFamily="34" charset="0"/>
              </a:rPr>
              <a:t>K</a:t>
            </a:r>
            <a:r>
              <a:rPr lang="lv-LV" noProof="1">
                <a:latin typeface="Segoe UI Light" panose="020B0502040204020203" pitchFamily="34" charset="0"/>
                <a:cs typeface="Segoe UI Light" panose="020B0502040204020203" pitchFamily="34" charset="0"/>
              </a:rPr>
              <a:t>ārt</a:t>
            </a:r>
            <a:r>
              <a:rPr lang="en-US" dirty="0">
                <a:latin typeface="Segoe UI Light" panose="020B0502040204020203" pitchFamily="34" charset="0"/>
                <a:cs typeface="Segoe UI Light" panose="020B0502040204020203" pitchFamily="34" charset="0"/>
              </a:rPr>
              <a:t>ā </a:t>
            </a:r>
            <a:r>
              <a:rPr lang="lv-LV" dirty="0">
                <a:latin typeface="Segoe UI Light" panose="020B0502040204020203" pitchFamily="34" charset="0"/>
                <a:cs typeface="Segoe UI Light" panose="020B0502040204020203" pitchFamily="34" charset="0"/>
              </a:rPr>
              <a:t>izsludinātais finansējums</a:t>
            </a:r>
            <a:r>
              <a:rPr lang="en-US" dirty="0">
                <a:latin typeface="Segoe UI Light" panose="020B0502040204020203" pitchFamily="34" charset="0"/>
                <a:cs typeface="Segoe UI Light" panose="020B0502040204020203" pitchFamily="34" charset="0"/>
              </a:rPr>
              <a:t> - </a:t>
            </a:r>
            <a:r>
              <a:rPr lang="lv-LV" b="1" dirty="0">
                <a:latin typeface="Segoe UI Light" panose="020B0502040204020203" pitchFamily="34" charset="0"/>
                <a:cs typeface="Segoe UI Light" panose="020B0502040204020203" pitchFamily="34" charset="0"/>
              </a:rPr>
              <a:t>617 tūkst. EUR</a:t>
            </a:r>
            <a:r>
              <a:rPr lang="en-US" b="1" dirty="0">
                <a:latin typeface="Segoe UI Light" panose="020B0502040204020203" pitchFamily="34" charset="0"/>
                <a:cs typeface="Segoe UI Light" panose="020B0502040204020203" pitchFamily="34" charset="0"/>
              </a:rPr>
              <a:t>.</a:t>
            </a:r>
          </a:p>
        </p:txBody>
      </p:sp>
      <p:sp>
        <p:nvSpPr>
          <p:cNvPr id="7" name="Taisnstūris: ar noapaļotiem stūriem 6">
            <a:extLst>
              <a:ext uri="{FF2B5EF4-FFF2-40B4-BE49-F238E27FC236}">
                <a16:creationId xmlns:a16="http://schemas.microsoft.com/office/drawing/2014/main" id="{E0D5B143-7DB1-4C44-AF99-EDB103A7AA87}"/>
              </a:ext>
            </a:extLst>
          </p:cNvPr>
          <p:cNvSpPr/>
          <p:nvPr/>
        </p:nvSpPr>
        <p:spPr>
          <a:xfrm>
            <a:off x="234891" y="4253769"/>
            <a:ext cx="8744513" cy="2004418"/>
          </a:xfrm>
          <a:prstGeom prst="roundRect">
            <a:avLst/>
          </a:prstGeom>
          <a:solidFill>
            <a:schemeClr val="accent5">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marL="87313" lvl="2" algn="just">
              <a:spcBef>
                <a:spcPts val="600"/>
              </a:spcBef>
            </a:pPr>
            <a:r>
              <a:rPr lang="lv-LV" b="1" u="sng" dirty="0">
                <a:solidFill>
                  <a:schemeClr val="accent1">
                    <a:lumMod val="75000"/>
                  </a:schemeClr>
                </a:solidFill>
                <a:latin typeface="Segoe UI Light" panose="020B0502040204020203" pitchFamily="34" charset="0"/>
                <a:cs typeface="Segoe UI Light" panose="020B0502040204020203" pitchFamily="34" charset="0"/>
              </a:rPr>
              <a:t>Zvejas un akvakultūras produktu apstrāde</a:t>
            </a:r>
            <a:r>
              <a:rPr lang="en-US" b="1" dirty="0">
                <a:solidFill>
                  <a:schemeClr val="accent1">
                    <a:lumMod val="75000"/>
                  </a:schemeClr>
                </a:solidFill>
                <a:latin typeface="Segoe UI Light" panose="020B0502040204020203" pitchFamily="34" charset="0"/>
                <a:cs typeface="Segoe UI Light" panose="020B0502040204020203" pitchFamily="34" charset="0"/>
              </a:rPr>
              <a:t> </a:t>
            </a:r>
            <a:r>
              <a:rPr lang="en-US" sz="1400" dirty="0">
                <a:solidFill>
                  <a:srgbClr val="00B0F0"/>
                </a:solidFill>
                <a:latin typeface="Segoe UI Light" panose="020B0502040204020203" pitchFamily="34" charset="0"/>
                <a:cs typeface="Segoe UI Light" panose="020B0502040204020203" pitchFamily="34" charset="0"/>
              </a:rPr>
              <a:t>(</a:t>
            </a:r>
            <a:r>
              <a:rPr lang="en-US" sz="1400" i="1" dirty="0">
                <a:solidFill>
                  <a:srgbClr val="00B0F0"/>
                </a:solidFill>
                <a:latin typeface="Segoe UI Light" panose="020B0502040204020203" pitchFamily="34" charset="0"/>
                <a:cs typeface="Segoe UI Light" panose="020B0502040204020203" pitchFamily="34" charset="0"/>
              </a:rPr>
              <a:t>MKN Nr.458</a:t>
            </a:r>
            <a:r>
              <a:rPr lang="en-US" sz="1400" dirty="0">
                <a:solidFill>
                  <a:srgbClr val="00B0F0"/>
                </a:solidFill>
                <a:latin typeface="Segoe UI Light" panose="020B0502040204020203" pitchFamily="34" charset="0"/>
                <a:cs typeface="Segoe UI Light" panose="020B0502040204020203" pitchFamily="34" charset="0"/>
              </a:rPr>
              <a:t>)</a:t>
            </a:r>
          </a:p>
          <a:p>
            <a:pPr marL="430213" lvl="2" indent="-342900" algn="just">
              <a:spcBef>
                <a:spcPts val="600"/>
              </a:spcBef>
              <a:buFont typeface="Wingdings" panose="05000000000000000000" pitchFamily="2" charset="2"/>
              <a:buChar char="ü"/>
            </a:pPr>
            <a:r>
              <a:rPr lang="en-US" dirty="0">
                <a:latin typeface="Segoe UI Light" panose="020B0502040204020203" pitchFamily="34" charset="0"/>
                <a:cs typeface="Segoe UI Light" panose="020B0502040204020203" pitchFamily="34" charset="0"/>
              </a:rPr>
              <a:t>A</a:t>
            </a:r>
            <a:r>
              <a:rPr lang="lv-LV" dirty="0">
                <a:latin typeface="Segoe UI Light" panose="020B0502040204020203" pitchFamily="34" charset="0"/>
                <a:cs typeface="Segoe UI Light" panose="020B0502040204020203" pitchFamily="34" charset="0"/>
              </a:rPr>
              <a:t>tbalsts  būvniecībai un iekārtām</a:t>
            </a:r>
            <a:r>
              <a:rPr lang="en-US" dirty="0">
                <a:latin typeface="Segoe UI Light" panose="020B0502040204020203" pitchFamily="34" charset="0"/>
                <a:cs typeface="Segoe UI Light" panose="020B0502040204020203" pitchFamily="34" charset="0"/>
              </a:rPr>
              <a:t> </a:t>
            </a:r>
            <a:r>
              <a:rPr lang="lv-LV" dirty="0">
                <a:latin typeface="Segoe UI Light" panose="020B0502040204020203" pitchFamily="34" charset="0"/>
                <a:cs typeface="Segoe UI Light" panose="020B0502040204020203" pitchFamily="34" charset="0"/>
              </a:rPr>
              <a:t>zivsaimniecības produktu apstrādei</a:t>
            </a:r>
            <a:r>
              <a:rPr lang="en-US" dirty="0">
                <a:latin typeface="Segoe UI Light" panose="020B0502040204020203" pitchFamily="34" charset="0"/>
                <a:cs typeface="Segoe UI Light" panose="020B0502040204020203" pitchFamily="34" charset="0"/>
              </a:rPr>
              <a:t>;</a:t>
            </a:r>
          </a:p>
          <a:p>
            <a:pPr marL="430213" lvl="2" indent="-342900" algn="just">
              <a:spcBef>
                <a:spcPts val="600"/>
              </a:spcBef>
              <a:buFont typeface="Wingdings" panose="05000000000000000000" pitchFamily="2" charset="2"/>
              <a:buChar char="ü"/>
            </a:pPr>
            <a:r>
              <a:rPr lang="lv-LV" dirty="0">
                <a:latin typeface="Segoe UI Light" panose="020B0502040204020203" pitchFamily="34" charset="0"/>
                <a:cs typeface="Segoe UI Light" panose="020B0502040204020203" pitchFamily="34" charset="0"/>
              </a:rPr>
              <a:t>Mājražotājiem maksimālais atbalsta apjoms periodā </a:t>
            </a:r>
            <a:r>
              <a:rPr lang="en-US" dirty="0">
                <a:latin typeface="Segoe UI Light" panose="020B0502040204020203" pitchFamily="34" charset="0"/>
                <a:cs typeface="Segoe UI Light" panose="020B0502040204020203" pitchFamily="34" charset="0"/>
              </a:rPr>
              <a:t>– 600 </a:t>
            </a:r>
            <a:r>
              <a:rPr lang="lv-LV" dirty="0">
                <a:latin typeface="Segoe UI Light" panose="020B0502040204020203" pitchFamily="34" charset="0"/>
                <a:cs typeface="Segoe UI Light" panose="020B0502040204020203" pitchFamily="34" charset="0"/>
              </a:rPr>
              <a:t>tūkst. </a:t>
            </a:r>
            <a:r>
              <a:rPr lang="en-US" dirty="0">
                <a:latin typeface="Segoe UI Light" panose="020B0502040204020203" pitchFamily="34" charset="0"/>
                <a:cs typeface="Segoe UI Light" panose="020B0502040204020203" pitchFamily="34" charset="0"/>
              </a:rPr>
              <a:t>EUR (</a:t>
            </a:r>
            <a:r>
              <a:rPr lang="lv-LV" dirty="0">
                <a:latin typeface="Segoe UI Light" panose="020B0502040204020203" pitchFamily="34" charset="0"/>
                <a:cs typeface="Segoe UI Light" panose="020B0502040204020203" pitchFamily="34" charset="0"/>
              </a:rPr>
              <a:t>citiem pretendentiem ierobežojuma</a:t>
            </a:r>
            <a:r>
              <a:rPr lang="en-US" dirty="0">
                <a:latin typeface="Segoe UI Light" panose="020B0502040204020203" pitchFamily="34" charset="0"/>
                <a:cs typeface="Segoe UI Light" panose="020B0502040204020203" pitchFamily="34" charset="0"/>
              </a:rPr>
              <a:t> nav);</a:t>
            </a:r>
          </a:p>
          <a:p>
            <a:pPr marL="430213" lvl="2" indent="-342900" algn="just">
              <a:spcBef>
                <a:spcPts val="600"/>
              </a:spcBef>
              <a:buFont typeface="Wingdings" panose="05000000000000000000" pitchFamily="2" charset="2"/>
              <a:buChar char="ü"/>
            </a:pPr>
            <a:r>
              <a:rPr lang="lv-LV" dirty="0">
                <a:latin typeface="Segoe UI Light" panose="020B0502040204020203" pitchFamily="34" charset="0"/>
                <a:cs typeface="Segoe UI Light" panose="020B0502040204020203" pitchFamily="34" charset="0"/>
              </a:rPr>
              <a:t>Projektu īstenošanas maksimālais termiņš </a:t>
            </a:r>
            <a:r>
              <a:rPr lang="en-US" dirty="0">
                <a:latin typeface="Segoe UI Light" panose="020B0502040204020203" pitchFamily="34" charset="0"/>
                <a:cs typeface="Segoe UI Light" panose="020B0502040204020203" pitchFamily="34" charset="0"/>
              </a:rPr>
              <a:t>– 30.09.2023. </a:t>
            </a:r>
          </a:p>
          <a:p>
            <a:pPr marL="430213" lvl="2" indent="-342900" algn="just">
              <a:spcBef>
                <a:spcPts val="600"/>
              </a:spcBef>
              <a:buFont typeface="Wingdings" panose="05000000000000000000" pitchFamily="2" charset="2"/>
              <a:buChar char="ü"/>
            </a:pPr>
            <a:r>
              <a:rPr lang="en-US" dirty="0">
                <a:latin typeface="Segoe UI Light" panose="020B0502040204020203" pitchFamily="34" charset="0"/>
                <a:cs typeface="Segoe UI Light" panose="020B0502040204020203" pitchFamily="34" charset="0"/>
              </a:rPr>
              <a:t>K</a:t>
            </a:r>
            <a:r>
              <a:rPr lang="lv-LV" noProof="1">
                <a:latin typeface="Segoe UI Light" panose="020B0502040204020203" pitchFamily="34" charset="0"/>
                <a:cs typeface="Segoe UI Light" panose="020B0502040204020203" pitchFamily="34" charset="0"/>
              </a:rPr>
              <a:t>ā</a:t>
            </a:r>
            <a:r>
              <a:rPr lang="lv-LV" dirty="0">
                <a:latin typeface="Segoe UI Light" panose="020B0502040204020203" pitchFamily="34" charset="0"/>
                <a:cs typeface="Segoe UI Light" panose="020B0502040204020203" pitchFamily="34" charset="0"/>
              </a:rPr>
              <a:t>rt</a:t>
            </a:r>
            <a:r>
              <a:rPr lang="en-US" dirty="0">
                <a:latin typeface="Segoe UI Light" panose="020B0502040204020203" pitchFamily="34" charset="0"/>
                <a:cs typeface="Segoe UI Light" panose="020B0502040204020203" pitchFamily="34" charset="0"/>
              </a:rPr>
              <a:t>ā </a:t>
            </a:r>
            <a:r>
              <a:rPr lang="lv-LV" dirty="0">
                <a:latin typeface="Segoe UI Light" panose="020B0502040204020203" pitchFamily="34" charset="0"/>
                <a:cs typeface="Segoe UI Light" panose="020B0502040204020203" pitchFamily="34" charset="0"/>
              </a:rPr>
              <a:t>izsludinātais finansējums</a:t>
            </a:r>
            <a:r>
              <a:rPr lang="en-US" dirty="0">
                <a:latin typeface="Segoe UI Light" panose="020B0502040204020203" pitchFamily="34" charset="0"/>
                <a:cs typeface="Segoe UI Light" panose="020B0502040204020203" pitchFamily="34" charset="0"/>
              </a:rPr>
              <a:t> - </a:t>
            </a:r>
            <a:r>
              <a:rPr lang="lv-LV" b="1" dirty="0">
                <a:latin typeface="Segoe UI Light" panose="020B0502040204020203" pitchFamily="34" charset="0"/>
                <a:cs typeface="Segoe UI Light" panose="020B0502040204020203" pitchFamily="34" charset="0"/>
              </a:rPr>
              <a:t>23,8 milj. EUR</a:t>
            </a:r>
          </a:p>
        </p:txBody>
      </p:sp>
      <p:sp>
        <p:nvSpPr>
          <p:cNvPr id="8" name="Rectangle 7">
            <a:extLst>
              <a:ext uri="{FF2B5EF4-FFF2-40B4-BE49-F238E27FC236}">
                <a16:creationId xmlns:a16="http://schemas.microsoft.com/office/drawing/2014/main" id="{019F79D4-C320-4F63-A5D5-88F0A290EC8A}"/>
              </a:ext>
            </a:extLst>
          </p:cNvPr>
          <p:cNvSpPr/>
          <p:nvPr/>
        </p:nvSpPr>
        <p:spPr>
          <a:xfrm>
            <a:off x="352339" y="6442745"/>
            <a:ext cx="8627066" cy="302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1600" i="1" dirty="0">
                <a:solidFill>
                  <a:schemeClr val="accent5">
                    <a:lumMod val="75000"/>
                  </a:schemeClr>
                </a:solidFill>
                <a:latin typeface="Segoe UI Light" panose="020B0502040204020203" pitchFamily="34" charset="0"/>
                <a:cs typeface="Segoe UI Light" panose="020B0502040204020203" pitchFamily="34" charset="0"/>
              </a:rPr>
              <a:t>*ES atbalstam zivsaimniecībai nav pārejas perioda – izmantojam 2014-2020. perioda  finanšu atlikumu pasākumos, kuros tas pieejams.</a:t>
            </a:r>
          </a:p>
        </p:txBody>
      </p:sp>
      <p:pic>
        <p:nvPicPr>
          <p:cNvPr id="12" name="Graphic 11" descr="Fish">
            <a:extLst>
              <a:ext uri="{FF2B5EF4-FFF2-40B4-BE49-F238E27FC236}">
                <a16:creationId xmlns:a16="http://schemas.microsoft.com/office/drawing/2014/main" id="{75123BB7-BDDF-4B8B-B922-26E8BB5A1B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66625" y="2575036"/>
            <a:ext cx="1654255" cy="1654255"/>
          </a:xfrm>
          <a:prstGeom prst="rect">
            <a:avLst/>
          </a:prstGeom>
        </p:spPr>
      </p:pic>
      <p:pic>
        <p:nvPicPr>
          <p:cNvPr id="17" name="Graphic 16" descr="Fish">
            <a:extLst>
              <a:ext uri="{FF2B5EF4-FFF2-40B4-BE49-F238E27FC236}">
                <a16:creationId xmlns:a16="http://schemas.microsoft.com/office/drawing/2014/main" id="{ED02398A-ADDE-47C2-BA9C-6FDE21AE61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7671594" y="5277292"/>
            <a:ext cx="1120067" cy="1233766"/>
          </a:xfrm>
          <a:prstGeom prst="rect">
            <a:avLst/>
          </a:prstGeom>
        </p:spPr>
      </p:pic>
      <p:pic>
        <p:nvPicPr>
          <p:cNvPr id="18" name="Graphic 17" descr="Fish">
            <a:extLst>
              <a:ext uri="{FF2B5EF4-FFF2-40B4-BE49-F238E27FC236}">
                <a16:creationId xmlns:a16="http://schemas.microsoft.com/office/drawing/2014/main" id="{65948CD4-FF10-4B71-80F6-DD7296D551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6919761" y="5640767"/>
            <a:ext cx="666054" cy="733666"/>
          </a:xfrm>
          <a:prstGeom prst="rect">
            <a:avLst/>
          </a:prstGeom>
        </p:spPr>
      </p:pic>
      <p:pic>
        <p:nvPicPr>
          <p:cNvPr id="19" name="Graphic 18" descr="Fish">
            <a:extLst>
              <a:ext uri="{FF2B5EF4-FFF2-40B4-BE49-F238E27FC236}">
                <a16:creationId xmlns:a16="http://schemas.microsoft.com/office/drawing/2014/main" id="{49F795D9-579E-499F-BB76-28AE96C776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78388" y="5069150"/>
            <a:ext cx="728872" cy="1082105"/>
          </a:xfrm>
          <a:prstGeom prst="rect">
            <a:avLst/>
          </a:prstGeom>
        </p:spPr>
      </p:pic>
    </p:spTree>
    <p:extLst>
      <p:ext uri="{BB962C8B-B14F-4D97-AF65-F5344CB8AC3E}">
        <p14:creationId xmlns:p14="http://schemas.microsoft.com/office/powerpoint/2010/main" val="175429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750"/>
                                  </p:stCondLst>
                                  <p:childTnLst>
                                    <p:animMotion origin="layout" path="M 4.44444E-6 4.07407E-6 L -0.08629 0.00115 " pathEditMode="relative" rAng="0" ptsTypes="AA">
                                      <p:cBhvr>
                                        <p:cTn id="6" dur="4000" fill="hold"/>
                                        <p:tgtEl>
                                          <p:spTgt spid="18"/>
                                        </p:tgtEl>
                                        <p:attrNameLst>
                                          <p:attrName>ppt_x</p:attrName>
                                          <p:attrName>ppt_y</p:attrName>
                                        </p:attrNameLst>
                                      </p:cBhvr>
                                      <p:rCtr x="-4323"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D5A12AE-2D54-486A-82BA-77CA6CD405E3}"/>
              </a:ext>
            </a:extLst>
          </p:cNvPr>
          <p:cNvSpPr txBox="1">
            <a:spLocks/>
          </p:cNvSpPr>
          <p:nvPr/>
        </p:nvSpPr>
        <p:spPr>
          <a:xfrm>
            <a:off x="457200" y="3429000"/>
            <a:ext cx="8229600" cy="1143000"/>
          </a:xfrm>
          <a:prstGeom prst="rect">
            <a:avLst/>
          </a:prstGeom>
        </p:spPr>
        <p:txBody>
          <a:bodyPr/>
          <a:lst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3200" b="1" dirty="0">
                <a:solidFill>
                  <a:schemeClr val="tx1">
                    <a:lumMod val="75000"/>
                    <a:lumOff val="25000"/>
                  </a:schemeClr>
                </a:solidFill>
                <a:latin typeface="Segoe UI Light" panose="020B0502040204020203" pitchFamily="34" charset="0"/>
                <a:cs typeface="Segoe UI Light" panose="020B0502040204020203" pitchFamily="34" charset="0"/>
              </a:rPr>
              <a:t>Paldies par uzmanību!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a vietturis 3">
            <a:extLst>
              <a:ext uri="{FF2B5EF4-FFF2-40B4-BE49-F238E27FC236}">
                <a16:creationId xmlns:a16="http://schemas.microsoft.com/office/drawing/2014/main" id="{7AC39C2A-CCBF-4824-9E15-E016022CF9B1}"/>
              </a:ext>
            </a:extLst>
          </p:cNvPr>
          <p:cNvSpPr txBox="1">
            <a:spLocks/>
          </p:cNvSpPr>
          <p:nvPr/>
        </p:nvSpPr>
        <p:spPr bwMode="auto">
          <a:xfrm>
            <a:off x="216532" y="6173418"/>
            <a:ext cx="8895470" cy="107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lvl="0" indent="0" defTabSz="914400" eaLnBrk="1" fontAlgn="auto" hangingPunct="1">
              <a:spcBef>
                <a:spcPts val="0"/>
              </a:spcBef>
              <a:spcAft>
                <a:spcPts val="0"/>
              </a:spcAft>
              <a:buNone/>
              <a:defRPr/>
            </a:pPr>
            <a:r>
              <a:rPr lang="lv-LV" sz="1400" dirty="0">
                <a:latin typeface="Segoe UI Light" panose="020B0502040204020203" pitchFamily="34" charset="0"/>
                <a:cs typeface="Segoe UI Light" panose="020B0502040204020203" pitchFamily="34" charset="0"/>
              </a:rPr>
              <a:t>*</a:t>
            </a:r>
            <a:r>
              <a:rPr lang="lv-LV" sz="1000" dirty="0">
                <a:latin typeface="Segoe UI Light" panose="020B0502040204020203" pitchFamily="34" charset="0"/>
                <a:cs typeface="Segoe UI Light" panose="020B0502040204020203" pitchFamily="34" charset="0"/>
              </a:rPr>
              <a:t> </a:t>
            </a:r>
            <a:r>
              <a:rPr lang="lv-LV" sz="1400" i="1" dirty="0">
                <a:latin typeface="Segoe UI Light" panose="020B0502040204020203" pitchFamily="34" charset="0"/>
                <a:cs typeface="Segoe UI Light" panose="020B0502040204020203" pitchFamily="34" charset="0"/>
              </a:rPr>
              <a:t>t.sk. papildu 5 milj.euro no COVID-19 krīzes pārvarēšanas finansējuma</a:t>
            </a:r>
          </a:p>
          <a:p>
            <a:pPr marL="0" lvl="0" indent="0" defTabSz="914400" eaLnBrk="1" fontAlgn="auto" hangingPunct="1">
              <a:spcBef>
                <a:spcPts val="0"/>
              </a:spcBef>
              <a:spcAft>
                <a:spcPts val="0"/>
              </a:spcAft>
              <a:buNone/>
              <a:defRPr/>
            </a:pPr>
            <a:r>
              <a:rPr lang="lv-LV" sz="1400" i="1" dirty="0">
                <a:latin typeface="Segoe UI Light" panose="020B0502040204020203" pitchFamily="34" charset="0"/>
                <a:cs typeface="Segoe UI Light" panose="020B0502040204020203" pitchFamily="34" charset="0"/>
              </a:rPr>
              <a:t>** 2021.gadā finansējums plānots no valsts budžeta programmas «Līdzekļi neparedzētiem gadījumiem»</a:t>
            </a:r>
          </a:p>
        </p:txBody>
      </p:sp>
      <p:sp>
        <p:nvSpPr>
          <p:cNvPr id="22" name="Rectangle: Rounded Corners 21">
            <a:extLst>
              <a:ext uri="{FF2B5EF4-FFF2-40B4-BE49-F238E27FC236}">
                <a16:creationId xmlns:a16="http://schemas.microsoft.com/office/drawing/2014/main" id="{3B16A8C8-95D8-4512-9554-BA7A34AC730D}"/>
              </a:ext>
            </a:extLst>
          </p:cNvPr>
          <p:cNvSpPr/>
          <p:nvPr/>
        </p:nvSpPr>
        <p:spPr>
          <a:xfrm>
            <a:off x="5215557" y="2251760"/>
            <a:ext cx="3493968" cy="3258133"/>
          </a:xfrm>
          <a:prstGeom prst="roundRect">
            <a:avLst/>
          </a:prstGeom>
          <a:gradFill>
            <a:gsLst>
              <a:gs pos="0">
                <a:schemeClr val="accent5">
                  <a:lumMod val="20000"/>
                  <a:lumOff val="80000"/>
                </a:schemeClr>
              </a:gs>
              <a:gs pos="100000">
                <a:srgbClr val="92D05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Rectangle: Rounded Corners 12">
            <a:extLst>
              <a:ext uri="{FF2B5EF4-FFF2-40B4-BE49-F238E27FC236}">
                <a16:creationId xmlns:a16="http://schemas.microsoft.com/office/drawing/2014/main" id="{ABAA5073-23E3-4CAE-80F9-306BB7D7458D}"/>
              </a:ext>
            </a:extLst>
          </p:cNvPr>
          <p:cNvSpPr/>
          <p:nvPr/>
        </p:nvSpPr>
        <p:spPr>
          <a:xfrm>
            <a:off x="651634" y="2251760"/>
            <a:ext cx="4469834" cy="3258133"/>
          </a:xfrm>
          <a:prstGeom prst="roundRect">
            <a:avLst/>
          </a:prstGeom>
          <a:gradFill>
            <a:gsLst>
              <a:gs pos="0">
                <a:schemeClr val="accent5">
                  <a:lumMod val="20000"/>
                  <a:lumOff val="80000"/>
                </a:schemeClr>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itle 1">
            <a:extLst>
              <a:ext uri="{FF2B5EF4-FFF2-40B4-BE49-F238E27FC236}">
                <a16:creationId xmlns:a16="http://schemas.microsoft.com/office/drawing/2014/main" id="{CEEB9653-592B-4598-B195-722459D83222}"/>
              </a:ext>
            </a:extLst>
          </p:cNvPr>
          <p:cNvSpPr>
            <a:spLocks noGrp="1"/>
          </p:cNvSpPr>
          <p:nvPr>
            <p:ph type="title"/>
          </p:nvPr>
        </p:nvSpPr>
        <p:spPr>
          <a:xfrm>
            <a:off x="1828798" y="435527"/>
            <a:ext cx="7268855" cy="615675"/>
          </a:xfrm>
        </p:spPr>
        <p:txBody>
          <a:bodyPr>
            <a:noAutofit/>
          </a:bodyPr>
          <a:lstStyle/>
          <a:p>
            <a:r>
              <a:rPr lang="lv-LV" sz="2800" dirty="0">
                <a:solidFill>
                  <a:srgbClr val="3E1E1F"/>
                </a:solidFill>
                <a:latin typeface="Segoe UI Light" panose="020B0502040204020203" pitchFamily="34" charset="0"/>
                <a:cs typeface="Segoe UI Light" panose="020B0502040204020203" pitchFamily="34" charset="0"/>
              </a:rPr>
              <a:t>Finansējums valsts atbalstam lauksaimniecībā</a:t>
            </a:r>
          </a:p>
        </p:txBody>
      </p:sp>
      <p:sp>
        <p:nvSpPr>
          <p:cNvPr id="16" name="Rectangle: Rounded Corners 15">
            <a:extLst>
              <a:ext uri="{FF2B5EF4-FFF2-40B4-BE49-F238E27FC236}">
                <a16:creationId xmlns:a16="http://schemas.microsoft.com/office/drawing/2014/main" id="{035C5BC0-2453-487C-BB58-80BC3CED6D90}"/>
              </a:ext>
            </a:extLst>
          </p:cNvPr>
          <p:cNvSpPr/>
          <p:nvPr/>
        </p:nvSpPr>
        <p:spPr>
          <a:xfrm>
            <a:off x="5451037" y="1682203"/>
            <a:ext cx="1188220" cy="506169"/>
          </a:xfrm>
          <a:prstGeom prst="roundRect">
            <a:avLst/>
          </a:prstGeom>
          <a:solidFill>
            <a:srgbClr val="92D050">
              <a:alpha val="68000"/>
            </a:srgb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Flowchart: Terminator 16">
            <a:extLst>
              <a:ext uri="{FF2B5EF4-FFF2-40B4-BE49-F238E27FC236}">
                <a16:creationId xmlns:a16="http://schemas.microsoft.com/office/drawing/2014/main" id="{A27B3B88-BD43-4BC9-AA83-FA21AA61A8CA}"/>
              </a:ext>
            </a:extLst>
          </p:cNvPr>
          <p:cNvSpPr/>
          <p:nvPr/>
        </p:nvSpPr>
        <p:spPr>
          <a:xfrm>
            <a:off x="5343668" y="1665941"/>
            <a:ext cx="1392308" cy="538690"/>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dirty="0">
                <a:solidFill>
                  <a:schemeClr val="bg1"/>
                </a:solidFill>
                <a:latin typeface="Segoe UI Light" panose="020B0502040204020203" pitchFamily="34" charset="0"/>
                <a:cs typeface="Segoe UI Light" panose="020B0502040204020203" pitchFamily="34" charset="0"/>
              </a:rPr>
              <a:t>2020. gads EUR</a:t>
            </a:r>
          </a:p>
        </p:txBody>
      </p:sp>
      <p:sp>
        <p:nvSpPr>
          <p:cNvPr id="18" name="Rectangle: Rounded Corners 17">
            <a:extLst>
              <a:ext uri="{FF2B5EF4-FFF2-40B4-BE49-F238E27FC236}">
                <a16:creationId xmlns:a16="http://schemas.microsoft.com/office/drawing/2014/main" id="{52D5A49B-07A8-4488-89C6-B23C61FFBEF0}"/>
              </a:ext>
            </a:extLst>
          </p:cNvPr>
          <p:cNvSpPr/>
          <p:nvPr/>
        </p:nvSpPr>
        <p:spPr>
          <a:xfrm>
            <a:off x="7243348" y="1682203"/>
            <a:ext cx="1188220" cy="506169"/>
          </a:xfrm>
          <a:prstGeom prst="roundRect">
            <a:avLst/>
          </a:prstGeom>
          <a:solidFill>
            <a:srgbClr val="92D050">
              <a:alpha val="68000"/>
            </a:srgb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highlight>
                <a:srgbClr val="00FF00"/>
              </a:highlight>
            </a:endParaRPr>
          </a:p>
        </p:txBody>
      </p:sp>
      <p:sp>
        <p:nvSpPr>
          <p:cNvPr id="19" name="Flowchart: Terminator 18">
            <a:extLst>
              <a:ext uri="{FF2B5EF4-FFF2-40B4-BE49-F238E27FC236}">
                <a16:creationId xmlns:a16="http://schemas.microsoft.com/office/drawing/2014/main" id="{8FA2D4F2-04C5-4DE0-88B4-D52A36A0DA07}"/>
              </a:ext>
            </a:extLst>
          </p:cNvPr>
          <p:cNvSpPr/>
          <p:nvPr/>
        </p:nvSpPr>
        <p:spPr>
          <a:xfrm>
            <a:off x="7141304" y="1670560"/>
            <a:ext cx="1392308" cy="538690"/>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dirty="0">
                <a:solidFill>
                  <a:schemeClr val="bg1"/>
                </a:solidFill>
                <a:latin typeface="Segoe UI Light" panose="020B0502040204020203" pitchFamily="34" charset="0"/>
                <a:cs typeface="Segoe UI Light" panose="020B0502040204020203" pitchFamily="34" charset="0"/>
              </a:rPr>
              <a:t>2021. gads</a:t>
            </a:r>
            <a:br>
              <a:rPr lang="lv-LV" sz="1600" b="1" dirty="0">
                <a:solidFill>
                  <a:schemeClr val="bg1"/>
                </a:solidFill>
                <a:latin typeface="Segoe UI Light" panose="020B0502040204020203" pitchFamily="34" charset="0"/>
                <a:cs typeface="Segoe UI Light" panose="020B0502040204020203" pitchFamily="34" charset="0"/>
              </a:rPr>
            </a:br>
            <a:r>
              <a:rPr lang="lv-LV" sz="1600" b="1" dirty="0">
                <a:solidFill>
                  <a:schemeClr val="bg1"/>
                </a:solidFill>
                <a:latin typeface="Segoe UI Light" panose="020B0502040204020203" pitchFamily="34" charset="0"/>
                <a:cs typeface="Segoe UI Light" panose="020B0502040204020203" pitchFamily="34" charset="0"/>
              </a:rPr>
              <a:t>EUR </a:t>
            </a:r>
          </a:p>
        </p:txBody>
      </p:sp>
      <p:pic>
        <p:nvPicPr>
          <p:cNvPr id="25" name="Graphic 24" descr="Coins">
            <a:extLst>
              <a:ext uri="{FF2B5EF4-FFF2-40B4-BE49-F238E27FC236}">
                <a16:creationId xmlns:a16="http://schemas.microsoft.com/office/drawing/2014/main" id="{342F8648-F2D3-431E-9689-929E36AB3E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5976" y="1708451"/>
            <a:ext cx="453671" cy="453671"/>
          </a:xfrm>
          <a:prstGeom prst="rect">
            <a:avLst/>
          </a:prstGeom>
        </p:spPr>
      </p:pic>
      <p:graphicFrame>
        <p:nvGraphicFramePr>
          <p:cNvPr id="14" name="Table 13">
            <a:extLst>
              <a:ext uri="{FF2B5EF4-FFF2-40B4-BE49-F238E27FC236}">
                <a16:creationId xmlns:a16="http://schemas.microsoft.com/office/drawing/2014/main" id="{2A755418-02D9-4B9B-809E-62156CF58F26}"/>
              </a:ext>
            </a:extLst>
          </p:cNvPr>
          <p:cNvGraphicFramePr>
            <a:graphicFrameLocks noGrp="1"/>
          </p:cNvGraphicFramePr>
          <p:nvPr/>
        </p:nvGraphicFramePr>
        <p:xfrm>
          <a:off x="745723" y="1426384"/>
          <a:ext cx="7869712" cy="3436303"/>
        </p:xfrm>
        <a:graphic>
          <a:graphicData uri="http://schemas.openxmlformats.org/drawingml/2006/table">
            <a:tbl>
              <a:tblPr firstRow="1" firstCol="1" bandRow="1">
                <a:tableStyleId>{2D5ABB26-0587-4C30-8999-92F81FD0307C}</a:tableStyleId>
              </a:tblPr>
              <a:tblGrid>
                <a:gridCol w="4379257">
                  <a:extLst>
                    <a:ext uri="{9D8B030D-6E8A-4147-A177-3AD203B41FA5}">
                      <a16:colId xmlns:a16="http://schemas.microsoft.com/office/drawing/2014/main" val="1694772094"/>
                    </a:ext>
                  </a:extLst>
                </a:gridCol>
                <a:gridCol w="1735282">
                  <a:extLst>
                    <a:ext uri="{9D8B030D-6E8A-4147-A177-3AD203B41FA5}">
                      <a16:colId xmlns:a16="http://schemas.microsoft.com/office/drawing/2014/main" val="1655710770"/>
                    </a:ext>
                  </a:extLst>
                </a:gridCol>
                <a:gridCol w="1559004">
                  <a:extLst>
                    <a:ext uri="{9D8B030D-6E8A-4147-A177-3AD203B41FA5}">
                      <a16:colId xmlns:a16="http://schemas.microsoft.com/office/drawing/2014/main" val="2206335074"/>
                    </a:ext>
                  </a:extLst>
                </a:gridCol>
                <a:gridCol w="196169">
                  <a:extLst>
                    <a:ext uri="{9D8B030D-6E8A-4147-A177-3AD203B41FA5}">
                      <a16:colId xmlns:a16="http://schemas.microsoft.com/office/drawing/2014/main" val="778652323"/>
                    </a:ext>
                  </a:extLst>
                </a:gridCol>
              </a:tblGrid>
              <a:tr h="1051989">
                <a:tc>
                  <a:txBody>
                    <a:bodyPr/>
                    <a:lstStyle/>
                    <a:p>
                      <a:pPr>
                        <a:lnSpc>
                          <a:spcPct val="107000"/>
                        </a:lnSpc>
                      </a:pPr>
                      <a:endParaRPr lang="lv-LV" sz="1800" dirty="0">
                        <a:effectLst/>
                        <a:latin typeface="Segoe UI Light" panose="020B0502040204020203" pitchFamily="34" charset="0"/>
                        <a:cs typeface="Segoe UI Light" panose="020B0502040204020203" pitchFamily="34" charset="0"/>
                      </a:endParaRPr>
                    </a:p>
                  </a:txBody>
                  <a:tcPr marL="68580" marR="68580" marT="9525" marB="0" anchor="ctr"/>
                </a:tc>
                <a:tc>
                  <a:txBody>
                    <a:bodyPr/>
                    <a:lstStyle/>
                    <a:p>
                      <a:pPr algn="ctr">
                        <a:lnSpc>
                          <a:spcPct val="107000"/>
                        </a:lnSpc>
                        <a:spcAft>
                          <a:spcPts val="800"/>
                        </a:spcAft>
                      </a:pPr>
                      <a:endParaRPr lang="lv-LV"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9525" marR="9525" marT="9525" marB="0" anchor="ctr"/>
                </a:tc>
                <a:tc>
                  <a:txBody>
                    <a:bodyPr/>
                    <a:lstStyle/>
                    <a:p>
                      <a:pPr algn="ctr">
                        <a:lnSpc>
                          <a:spcPct val="107000"/>
                        </a:lnSpc>
                        <a:spcAft>
                          <a:spcPts val="800"/>
                        </a:spcAft>
                      </a:pPr>
                      <a:endParaRPr lang="lv-LV"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ctr"/>
                </a:tc>
                <a:tc>
                  <a:txBody>
                    <a:bodyPr/>
                    <a:lstStyle/>
                    <a:p>
                      <a:pPr algn="ctr">
                        <a:lnSpc>
                          <a:spcPct val="107000"/>
                        </a:lnSpc>
                        <a:spcAft>
                          <a:spcPts val="800"/>
                        </a:spcAft>
                      </a:pPr>
                      <a:endParaRPr lang="lv-LV"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ctr"/>
                </a:tc>
                <a:extLst>
                  <a:ext uri="{0D108BD9-81ED-4DB2-BD59-A6C34878D82A}">
                    <a16:rowId xmlns:a16="http://schemas.microsoft.com/office/drawing/2014/main" val="973989533"/>
                  </a:ext>
                </a:extLst>
              </a:tr>
              <a:tr h="672347">
                <a:tc>
                  <a:txBody>
                    <a:bodyPr/>
                    <a:lstStyle/>
                    <a:p>
                      <a:pPr>
                        <a:lnSpc>
                          <a:spcPct val="107000"/>
                        </a:lnSpc>
                        <a:spcAft>
                          <a:spcPts val="800"/>
                        </a:spcAft>
                      </a:pPr>
                      <a:r>
                        <a:rPr lang="lv-LV" sz="1800" kern="1200" dirty="0">
                          <a:effectLst/>
                          <a:latin typeface="Segoe UI Light" panose="020B0502040204020203" pitchFamily="34" charset="0"/>
                          <a:cs typeface="Segoe UI Light" panose="020B0502040204020203" pitchFamily="34" charset="0"/>
                        </a:rPr>
                        <a:t>Kredītprocentu</a:t>
                      </a:r>
                      <a:r>
                        <a:rPr lang="lv-LV" sz="1800" dirty="0">
                          <a:effectLst/>
                          <a:latin typeface="Segoe UI Light" panose="020B0502040204020203" pitchFamily="34" charset="0"/>
                          <a:cs typeface="Segoe UI Light" panose="020B0502040204020203" pitchFamily="34" charset="0"/>
                        </a:rPr>
                        <a:t> daļējai dzēšanai</a:t>
                      </a:r>
                      <a:endParaRPr lang="lv-LV" sz="1800" b="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ctr">
                    <a:lnB w="9525" cap="flat" cmpd="sng" algn="ctr">
                      <a:solidFill>
                        <a:schemeClr val="accent1">
                          <a:lumMod val="60000"/>
                          <a:lumOff val="40000"/>
                        </a:schemeClr>
                      </a:solidFill>
                      <a:prstDash val="dash"/>
                      <a:round/>
                      <a:headEnd type="none" w="med" len="med"/>
                      <a:tailEnd type="none" w="med" len="med"/>
                    </a:lnB>
                  </a:tcPr>
                </a:tc>
                <a:tc>
                  <a:txBody>
                    <a:bodyPr/>
                    <a:lstStyle/>
                    <a:p>
                      <a:pPr algn="ctr" rtl="0" fontAlgn="ctr"/>
                      <a:r>
                        <a:rPr lang="lv-LV" sz="1800" u="none" strike="noStrike" dirty="0">
                          <a:effectLst/>
                          <a:latin typeface="Segoe UI Light" panose="020B0502040204020203" pitchFamily="34" charset="0"/>
                          <a:cs typeface="Segoe UI Light" panose="020B0502040204020203" pitchFamily="34" charset="0"/>
                        </a:rPr>
                        <a:t>10 074 071*</a:t>
                      </a:r>
                      <a:endParaRPr lang="lv-LV" sz="1800" b="0" i="0" u="none" strike="noStrike" dirty="0">
                        <a:solidFill>
                          <a:srgbClr val="000000"/>
                        </a:solidFill>
                        <a:effectLst/>
                        <a:latin typeface="Segoe UI Light" panose="020B0502040204020203" pitchFamily="34" charset="0"/>
                        <a:cs typeface="Segoe UI Light" panose="020B0502040204020203" pitchFamily="34" charset="0"/>
                      </a:endParaRPr>
                    </a:p>
                  </a:txBody>
                  <a:tcPr marL="9525" marR="9525" marT="9525" marB="0" anchor="ctr">
                    <a:lnR w="3175" cap="flat" cmpd="sng" algn="ctr">
                      <a:solidFill>
                        <a:schemeClr val="accent1">
                          <a:lumMod val="60000"/>
                          <a:lumOff val="40000"/>
                        </a:schemeClr>
                      </a:solidFill>
                      <a:prstDash val="dash"/>
                      <a:round/>
                      <a:headEnd type="none" w="med" len="med"/>
                      <a:tailEnd type="none" w="med" len="med"/>
                    </a:lnR>
                    <a:lnB w="9525" cap="flat" cmpd="sng" algn="ctr">
                      <a:solidFill>
                        <a:schemeClr val="accent1">
                          <a:lumMod val="60000"/>
                          <a:lumOff val="40000"/>
                        </a:schemeClr>
                      </a:solidFill>
                      <a:prstDash val="dash"/>
                      <a:round/>
                      <a:headEnd type="none" w="med" len="med"/>
                      <a:tailEnd type="none" w="med" len="med"/>
                    </a:lnB>
                  </a:tcPr>
                </a:tc>
                <a:tc>
                  <a:txBody>
                    <a:bodyPr/>
                    <a:lstStyle/>
                    <a:p>
                      <a:pPr algn="ctr" rtl="0" fontAlgn="ctr"/>
                      <a:r>
                        <a:rPr lang="lv-LV" sz="1800" u="none" strike="noStrike" dirty="0">
                          <a:effectLst/>
                          <a:latin typeface="Segoe UI Light" panose="020B0502040204020203" pitchFamily="34" charset="0"/>
                          <a:cs typeface="Segoe UI Light" panose="020B0502040204020203" pitchFamily="34" charset="0"/>
                        </a:rPr>
                        <a:t>12 000 000**</a:t>
                      </a:r>
                      <a:endParaRPr lang="lv-LV" sz="1800" b="1" i="0" u="none" strike="noStrike" dirty="0">
                        <a:solidFill>
                          <a:srgbClr val="000000"/>
                        </a:solidFill>
                        <a:effectLst/>
                        <a:latin typeface="Segoe UI Light" panose="020B0502040204020203" pitchFamily="34" charset="0"/>
                        <a:cs typeface="Segoe UI Light" panose="020B0502040204020203" pitchFamily="34" charset="0"/>
                      </a:endParaRPr>
                    </a:p>
                  </a:txBody>
                  <a:tcPr marL="9525" marR="9525" marT="9525" marB="0" anchor="ctr">
                    <a:lnL w="3175" cap="flat" cmpd="sng" algn="ctr">
                      <a:solidFill>
                        <a:schemeClr val="accent1">
                          <a:lumMod val="60000"/>
                          <a:lumOff val="40000"/>
                        </a:schemeClr>
                      </a:solidFill>
                      <a:prstDash val="dash"/>
                      <a:round/>
                      <a:headEnd type="none" w="med" len="med"/>
                      <a:tailEnd type="none" w="med" len="med"/>
                    </a:lnL>
                    <a:lnB w="9525" cap="flat" cmpd="sng" algn="ctr">
                      <a:solidFill>
                        <a:schemeClr val="accent1">
                          <a:lumMod val="60000"/>
                          <a:lumOff val="40000"/>
                        </a:schemeClr>
                      </a:solidFill>
                      <a:prstDash val="dash"/>
                      <a:round/>
                      <a:headEnd type="none" w="med" len="med"/>
                      <a:tailEnd type="none" w="med" len="med"/>
                    </a:lnB>
                  </a:tcPr>
                </a:tc>
                <a:tc>
                  <a:txBody>
                    <a:bodyPr/>
                    <a:lstStyle/>
                    <a:p>
                      <a:pPr algn="ctr" rtl="0" fontAlgn="ctr"/>
                      <a:endParaRPr lang="lv-LV" sz="1800" b="0" i="0" u="none" strike="noStrike" dirty="0">
                        <a:solidFill>
                          <a:srgbClr val="000000"/>
                        </a:solidFill>
                        <a:effectLst/>
                        <a:latin typeface="Segoe UI Light" panose="020B0502040204020203" pitchFamily="34" charset="0"/>
                        <a:cs typeface="Segoe UI Light" panose="020B0502040204020203" pitchFamily="34" charset="0"/>
                      </a:endParaRPr>
                    </a:p>
                  </a:txBody>
                  <a:tcPr marL="9525" marR="9525" marT="9525" marB="0" anchor="ctr"/>
                </a:tc>
                <a:extLst>
                  <a:ext uri="{0D108BD9-81ED-4DB2-BD59-A6C34878D82A}">
                    <a16:rowId xmlns:a16="http://schemas.microsoft.com/office/drawing/2014/main" val="3421912571"/>
                  </a:ext>
                </a:extLst>
              </a:tr>
              <a:tr h="1209917">
                <a:tc>
                  <a:txBody>
                    <a:bodyPr/>
                    <a:lstStyle/>
                    <a:p>
                      <a:pPr>
                        <a:lnSpc>
                          <a:spcPct val="107000"/>
                        </a:lnSpc>
                        <a:spcAft>
                          <a:spcPts val="800"/>
                        </a:spcAft>
                      </a:pPr>
                      <a:r>
                        <a:rPr lang="lv-LV" sz="1800" dirty="0">
                          <a:effectLst/>
                          <a:latin typeface="Segoe UI Light" panose="020B0502040204020203" pitchFamily="34" charset="0"/>
                          <a:cs typeface="Segoe UI Light" panose="020B0502040204020203" pitchFamily="34" charset="0"/>
                        </a:rPr>
                        <a:t>L/s izmantojamiem zinātnes pētījumiem un l/s zinātnisko institūciju materiāli tehniskās bāzes pilnveidošanai </a:t>
                      </a:r>
                      <a:endParaRPr lang="lv-LV" sz="1800" b="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ctr">
                    <a:lnT w="9525" cap="flat" cmpd="sng" algn="ctr">
                      <a:solidFill>
                        <a:schemeClr val="accent1">
                          <a:lumMod val="60000"/>
                          <a:lumOff val="40000"/>
                        </a:schemeClr>
                      </a:solidFill>
                      <a:prstDash val="dash"/>
                      <a:round/>
                      <a:headEnd type="none" w="med" len="med"/>
                      <a:tailEnd type="none" w="med" len="med"/>
                    </a:lnT>
                    <a:lnB w="9525" cap="flat" cmpd="sng" algn="ctr">
                      <a:solidFill>
                        <a:schemeClr val="accent1">
                          <a:lumMod val="60000"/>
                          <a:lumOff val="40000"/>
                        </a:schemeClr>
                      </a:solidFill>
                      <a:prstDash val="dash"/>
                      <a:round/>
                      <a:headEnd type="none" w="med" len="med"/>
                      <a:tailEnd type="none" w="med" len="med"/>
                    </a:lnB>
                  </a:tcPr>
                </a:tc>
                <a:tc>
                  <a:txBody>
                    <a:bodyPr/>
                    <a:lstStyle/>
                    <a:p>
                      <a:pPr algn="ctr" rtl="0" fontAlgn="ctr"/>
                      <a:r>
                        <a:rPr lang="lv-LV" sz="1800" u="none" strike="noStrike" dirty="0">
                          <a:effectLst/>
                          <a:latin typeface="Segoe UI Light" panose="020B0502040204020203" pitchFamily="34" charset="0"/>
                          <a:cs typeface="Segoe UI Light" panose="020B0502040204020203" pitchFamily="34" charset="0"/>
                        </a:rPr>
                        <a:t>3 000 000</a:t>
                      </a:r>
                      <a:endParaRPr lang="lv-LV" sz="1800" b="0" i="0" u="none" strike="noStrike" dirty="0">
                        <a:solidFill>
                          <a:srgbClr val="000000"/>
                        </a:solidFill>
                        <a:effectLst/>
                        <a:latin typeface="Segoe UI Light" panose="020B0502040204020203" pitchFamily="34" charset="0"/>
                        <a:cs typeface="Segoe UI Light" panose="020B0502040204020203" pitchFamily="34" charset="0"/>
                      </a:endParaRPr>
                    </a:p>
                  </a:txBody>
                  <a:tcPr marL="9525" marR="9525" marT="9525" marB="0" anchor="ctr">
                    <a:lnR w="3175" cap="flat" cmpd="sng" algn="ctr">
                      <a:solidFill>
                        <a:schemeClr val="accent1">
                          <a:lumMod val="60000"/>
                          <a:lumOff val="40000"/>
                        </a:schemeClr>
                      </a:solidFill>
                      <a:prstDash val="dash"/>
                      <a:round/>
                      <a:headEnd type="none" w="med" len="med"/>
                      <a:tailEnd type="none" w="med" len="med"/>
                    </a:lnR>
                    <a:lnT w="9525" cap="flat" cmpd="sng" algn="ctr">
                      <a:solidFill>
                        <a:schemeClr val="accent1">
                          <a:lumMod val="60000"/>
                          <a:lumOff val="40000"/>
                        </a:schemeClr>
                      </a:solidFill>
                      <a:prstDash val="dash"/>
                      <a:round/>
                      <a:headEnd type="none" w="med" len="med"/>
                      <a:tailEnd type="none" w="med" len="med"/>
                    </a:lnT>
                    <a:lnB w="9525" cap="flat" cmpd="sng" algn="ctr">
                      <a:solidFill>
                        <a:schemeClr val="accent1">
                          <a:lumMod val="60000"/>
                          <a:lumOff val="40000"/>
                        </a:schemeClr>
                      </a:solidFill>
                      <a:prstDash val="dash"/>
                      <a:round/>
                      <a:headEnd type="none" w="med" len="med"/>
                      <a:tailEnd type="none" w="med" len="med"/>
                    </a:lnB>
                  </a:tcPr>
                </a:tc>
                <a:tc>
                  <a:txBody>
                    <a:bodyPr/>
                    <a:lstStyle/>
                    <a:p>
                      <a:pPr algn="ctr" rtl="0" fontAlgn="ctr"/>
                      <a:r>
                        <a:rPr lang="lv-LV" sz="1800" u="none" strike="noStrike" dirty="0">
                          <a:effectLst/>
                          <a:latin typeface="Segoe UI Light" panose="020B0502040204020203" pitchFamily="34" charset="0"/>
                          <a:cs typeface="Segoe UI Light" panose="020B0502040204020203" pitchFamily="34" charset="0"/>
                        </a:rPr>
                        <a:t>3 000 000</a:t>
                      </a:r>
                      <a:endParaRPr lang="lv-LV" sz="1800" b="1" i="0" u="none" strike="noStrike" dirty="0">
                        <a:solidFill>
                          <a:srgbClr val="000000"/>
                        </a:solidFill>
                        <a:effectLst/>
                        <a:latin typeface="Segoe UI Light" panose="020B0502040204020203" pitchFamily="34" charset="0"/>
                        <a:cs typeface="Segoe UI Light" panose="020B0502040204020203" pitchFamily="34" charset="0"/>
                      </a:endParaRPr>
                    </a:p>
                  </a:txBody>
                  <a:tcPr marL="9525" marR="9525" marT="9525" marB="0" anchor="ctr">
                    <a:lnL w="3175" cap="flat" cmpd="sng" algn="ctr">
                      <a:solidFill>
                        <a:schemeClr val="accent1">
                          <a:lumMod val="60000"/>
                          <a:lumOff val="40000"/>
                        </a:schemeClr>
                      </a:solidFill>
                      <a:prstDash val="dash"/>
                      <a:round/>
                      <a:headEnd type="none" w="med" len="med"/>
                      <a:tailEnd type="none" w="med" len="med"/>
                    </a:lnL>
                    <a:lnT w="9525" cap="flat" cmpd="sng" algn="ctr">
                      <a:solidFill>
                        <a:schemeClr val="accent1">
                          <a:lumMod val="60000"/>
                          <a:lumOff val="40000"/>
                        </a:schemeClr>
                      </a:solidFill>
                      <a:prstDash val="dash"/>
                      <a:round/>
                      <a:headEnd type="none" w="med" len="med"/>
                      <a:tailEnd type="none" w="med" len="med"/>
                    </a:lnT>
                    <a:lnB w="9525" cap="flat" cmpd="sng" algn="ctr">
                      <a:solidFill>
                        <a:schemeClr val="accent1">
                          <a:lumMod val="60000"/>
                          <a:lumOff val="40000"/>
                        </a:schemeClr>
                      </a:solidFill>
                      <a:prstDash val="dash"/>
                      <a:round/>
                      <a:headEnd type="none" w="med" len="med"/>
                      <a:tailEnd type="none" w="med" len="med"/>
                    </a:lnB>
                  </a:tcPr>
                </a:tc>
                <a:tc>
                  <a:txBody>
                    <a:bodyPr/>
                    <a:lstStyle/>
                    <a:p>
                      <a:pPr algn="ctr" rtl="0" fontAlgn="ctr"/>
                      <a:endParaRPr lang="lv-LV" sz="1800" b="0" i="0" u="none" strike="noStrike" dirty="0">
                        <a:solidFill>
                          <a:srgbClr val="000000"/>
                        </a:solidFill>
                        <a:effectLst/>
                        <a:latin typeface="Segoe UI Light" panose="020B0502040204020203" pitchFamily="34" charset="0"/>
                        <a:cs typeface="Segoe UI Light" panose="020B0502040204020203" pitchFamily="34" charset="0"/>
                      </a:endParaRPr>
                    </a:p>
                  </a:txBody>
                  <a:tcPr marL="9525" marR="9525" marT="9525" marB="0" anchor="ctr"/>
                </a:tc>
                <a:extLst>
                  <a:ext uri="{0D108BD9-81ED-4DB2-BD59-A6C34878D82A}">
                    <a16:rowId xmlns:a16="http://schemas.microsoft.com/office/drawing/2014/main" val="664837254"/>
                  </a:ext>
                </a:extLst>
              </a:tr>
              <a:tr h="502050">
                <a:tc>
                  <a:txBody>
                    <a:bodyPr/>
                    <a:lstStyle/>
                    <a:p>
                      <a:pPr>
                        <a:lnSpc>
                          <a:spcPct val="107000"/>
                        </a:lnSpc>
                        <a:spcAft>
                          <a:spcPts val="800"/>
                        </a:spcAft>
                      </a:pPr>
                      <a:r>
                        <a:rPr lang="lv-LV" sz="1800" dirty="0">
                          <a:effectLst/>
                          <a:latin typeface="Segoe UI Light" panose="020B0502040204020203" pitchFamily="34" charset="0"/>
                          <a:cs typeface="Segoe UI Light" panose="020B0502040204020203" pitchFamily="34" charset="0"/>
                        </a:rPr>
                        <a:t>Mazo l/s ražotāju ienākumu valsts atbalstam </a:t>
                      </a:r>
                      <a:endParaRPr lang="lv-LV" sz="1800" b="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ctr">
                    <a:lnT w="9525" cap="flat" cmpd="sng" algn="ctr">
                      <a:solidFill>
                        <a:schemeClr val="accent1">
                          <a:lumMod val="60000"/>
                          <a:lumOff val="40000"/>
                        </a:schemeClr>
                      </a:solidFill>
                      <a:prstDash val="dash"/>
                      <a:round/>
                      <a:headEnd type="none" w="med" len="med"/>
                      <a:tailEnd type="none" w="med" len="med"/>
                    </a:lnT>
                  </a:tcPr>
                </a:tc>
                <a:tc>
                  <a:txBody>
                    <a:bodyPr/>
                    <a:lstStyle/>
                    <a:p>
                      <a:pPr algn="ctr" rtl="0" fontAlgn="ctr"/>
                      <a:r>
                        <a:rPr lang="lv-LV" sz="1800" u="none" strike="noStrike" dirty="0">
                          <a:effectLst/>
                          <a:latin typeface="Segoe UI Light" panose="020B0502040204020203" pitchFamily="34" charset="0"/>
                          <a:cs typeface="Segoe UI Light" panose="020B0502040204020203" pitchFamily="34" charset="0"/>
                        </a:rPr>
                        <a:t>4 000 000</a:t>
                      </a:r>
                      <a:endParaRPr lang="lv-LV" sz="1800" b="0" i="0" u="none" strike="noStrike" dirty="0">
                        <a:solidFill>
                          <a:srgbClr val="000000"/>
                        </a:solidFill>
                        <a:effectLst/>
                        <a:latin typeface="Segoe UI Light" panose="020B0502040204020203" pitchFamily="34" charset="0"/>
                        <a:cs typeface="Segoe UI Light" panose="020B0502040204020203" pitchFamily="34" charset="0"/>
                      </a:endParaRPr>
                    </a:p>
                  </a:txBody>
                  <a:tcPr marL="9525" marR="9525" marT="9525" marB="0" anchor="ctr">
                    <a:lnR w="3175" cap="flat" cmpd="sng" algn="ctr">
                      <a:solidFill>
                        <a:schemeClr val="accent1">
                          <a:lumMod val="60000"/>
                          <a:lumOff val="40000"/>
                        </a:schemeClr>
                      </a:solidFill>
                      <a:prstDash val="dash"/>
                      <a:round/>
                      <a:headEnd type="none" w="med" len="med"/>
                      <a:tailEnd type="none" w="med" len="med"/>
                    </a:lnR>
                    <a:lnT w="9525" cap="flat" cmpd="sng" algn="ctr">
                      <a:solidFill>
                        <a:schemeClr val="accent1">
                          <a:lumMod val="60000"/>
                          <a:lumOff val="40000"/>
                        </a:schemeClr>
                      </a:solidFill>
                      <a:prstDash val="dash"/>
                      <a:round/>
                      <a:headEnd type="none" w="med" len="med"/>
                      <a:tailEnd type="none" w="med" len="med"/>
                    </a:lnT>
                  </a:tcPr>
                </a:tc>
                <a:tc>
                  <a:txBody>
                    <a:bodyPr/>
                    <a:lstStyle/>
                    <a:p>
                      <a:pPr algn="ctr" rtl="0" fontAlgn="ctr"/>
                      <a:r>
                        <a:rPr lang="lv-LV" sz="1800" u="none" strike="noStrike" dirty="0">
                          <a:effectLst/>
                          <a:latin typeface="Segoe UI Light" panose="020B0502040204020203" pitchFamily="34" charset="0"/>
                          <a:cs typeface="Segoe UI Light" panose="020B0502040204020203" pitchFamily="34" charset="0"/>
                        </a:rPr>
                        <a:t>3 000 000</a:t>
                      </a:r>
                      <a:endParaRPr lang="lv-LV" sz="1800" b="1" i="0" u="none" strike="noStrike" dirty="0">
                        <a:solidFill>
                          <a:srgbClr val="000000"/>
                        </a:solidFill>
                        <a:effectLst/>
                        <a:latin typeface="Segoe UI Light" panose="020B0502040204020203" pitchFamily="34" charset="0"/>
                        <a:cs typeface="Segoe UI Light" panose="020B0502040204020203" pitchFamily="34" charset="0"/>
                      </a:endParaRPr>
                    </a:p>
                  </a:txBody>
                  <a:tcPr marL="9525" marR="9525" marT="9525" marB="0" anchor="ctr">
                    <a:lnL w="3175" cap="flat" cmpd="sng" algn="ctr">
                      <a:solidFill>
                        <a:schemeClr val="accent1">
                          <a:lumMod val="60000"/>
                          <a:lumOff val="40000"/>
                        </a:schemeClr>
                      </a:solidFill>
                      <a:prstDash val="dash"/>
                      <a:round/>
                      <a:headEnd type="none" w="med" len="med"/>
                      <a:tailEnd type="none" w="med" len="med"/>
                    </a:lnL>
                    <a:lnT w="9525" cap="flat" cmpd="sng" algn="ctr">
                      <a:solidFill>
                        <a:schemeClr val="accent1">
                          <a:lumMod val="60000"/>
                          <a:lumOff val="40000"/>
                        </a:schemeClr>
                      </a:solidFill>
                      <a:prstDash val="dash"/>
                      <a:round/>
                      <a:headEnd type="none" w="med" len="med"/>
                      <a:tailEnd type="none" w="med" len="med"/>
                    </a:lnT>
                  </a:tcPr>
                </a:tc>
                <a:tc>
                  <a:txBody>
                    <a:bodyPr/>
                    <a:lstStyle/>
                    <a:p>
                      <a:pPr algn="ctr" rtl="0" fontAlgn="ctr"/>
                      <a:endParaRPr lang="lv-LV" sz="1800" b="0" i="0" u="none" strike="noStrike" dirty="0">
                        <a:solidFill>
                          <a:srgbClr val="000000"/>
                        </a:solidFill>
                        <a:effectLst/>
                        <a:latin typeface="Segoe UI Light" panose="020B0502040204020203" pitchFamily="34" charset="0"/>
                        <a:cs typeface="Segoe UI Light" panose="020B0502040204020203" pitchFamily="34" charset="0"/>
                      </a:endParaRPr>
                    </a:p>
                  </a:txBody>
                  <a:tcPr marL="9525" marR="9525" marT="9525" marB="0" anchor="ctr"/>
                </a:tc>
                <a:extLst>
                  <a:ext uri="{0D108BD9-81ED-4DB2-BD59-A6C34878D82A}">
                    <a16:rowId xmlns:a16="http://schemas.microsoft.com/office/drawing/2014/main" val="1401177952"/>
                  </a:ext>
                </a:extLst>
              </a:tr>
            </a:tbl>
          </a:graphicData>
        </a:graphic>
      </p:graphicFrame>
      <p:sp>
        <p:nvSpPr>
          <p:cNvPr id="21" name="Text Box 7">
            <a:extLst>
              <a:ext uri="{FF2B5EF4-FFF2-40B4-BE49-F238E27FC236}">
                <a16:creationId xmlns:a16="http://schemas.microsoft.com/office/drawing/2014/main" id="{5ACE83F3-5E1E-4987-A2DC-9098F3F1C31E}"/>
              </a:ext>
            </a:extLst>
          </p:cNvPr>
          <p:cNvSpPr txBox="1">
            <a:spLocks noChangeArrowheads="1"/>
          </p:cNvSpPr>
          <p:nvPr/>
        </p:nvSpPr>
        <p:spPr bwMode="auto">
          <a:xfrm>
            <a:off x="7172254" y="6579370"/>
            <a:ext cx="1925401" cy="276999"/>
          </a:xfrm>
          <a:prstGeom prst="rect">
            <a:avLst/>
          </a:prstGeom>
          <a:noFill/>
          <a:ln w="9525">
            <a:noFill/>
            <a:miter lim="800000"/>
            <a:headEnd/>
            <a:tailEnd/>
          </a:ln>
          <a:effectLst/>
        </p:spPr>
        <p:txBody>
          <a:bodyPr wrap="square">
            <a:spAutoFit/>
          </a:bodyPr>
          <a:lstStyle/>
          <a:p>
            <a:pPr algn="r">
              <a:spcBef>
                <a:spcPct val="50000"/>
              </a:spcBef>
            </a:pPr>
            <a:r>
              <a:rPr lang="lv-LV" sz="1200" dirty="0">
                <a:solidFill>
                  <a:schemeClr val="bg1">
                    <a:lumMod val="50000"/>
                  </a:schemeClr>
                </a:solidFill>
                <a:latin typeface="Segoe UI Light" panose="020B0502040204020203" pitchFamily="34" charset="0"/>
                <a:cs typeface="Segoe UI Light" panose="020B0502040204020203" pitchFamily="34" charset="0"/>
              </a:rPr>
              <a:t>| 4</a:t>
            </a:r>
            <a:endParaRPr lang="en-US" sz="1200" dirty="0">
              <a:solidFill>
                <a:schemeClr val="bg1">
                  <a:lumMod val="50000"/>
                </a:schemeClr>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4185720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ABAA5073-23E3-4CAE-80F9-306BB7D7458D}"/>
              </a:ext>
            </a:extLst>
          </p:cNvPr>
          <p:cNvSpPr/>
          <p:nvPr/>
        </p:nvSpPr>
        <p:spPr>
          <a:xfrm>
            <a:off x="199558" y="1992819"/>
            <a:ext cx="4772126" cy="462790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itle 1">
            <a:extLst>
              <a:ext uri="{FF2B5EF4-FFF2-40B4-BE49-F238E27FC236}">
                <a16:creationId xmlns:a16="http://schemas.microsoft.com/office/drawing/2014/main" id="{CEEB9653-592B-4598-B195-722459D83222}"/>
              </a:ext>
            </a:extLst>
          </p:cNvPr>
          <p:cNvSpPr>
            <a:spLocks noGrp="1"/>
          </p:cNvSpPr>
          <p:nvPr>
            <p:ph type="title"/>
          </p:nvPr>
        </p:nvSpPr>
        <p:spPr>
          <a:xfrm>
            <a:off x="1828799" y="236280"/>
            <a:ext cx="7268855" cy="1036642"/>
          </a:xfrm>
        </p:spPr>
        <p:txBody>
          <a:bodyPr>
            <a:normAutofit/>
          </a:bodyPr>
          <a:lstStyle/>
          <a:p>
            <a:r>
              <a:rPr lang="lv-LV" sz="2800" dirty="0">
                <a:solidFill>
                  <a:srgbClr val="3E1E1F"/>
                </a:solidFill>
                <a:latin typeface="Segoe UI Light" panose="020B0502040204020203" pitchFamily="34" charset="0"/>
                <a:cs typeface="Segoe UI Light" panose="020B0502040204020203" pitchFamily="34" charset="0"/>
              </a:rPr>
              <a:t>Mazo l/s ražotāju ienākumu valsts atbalsts </a:t>
            </a:r>
            <a:br>
              <a:rPr lang="lv-LV" sz="2800" dirty="0">
                <a:solidFill>
                  <a:srgbClr val="3E1E1F"/>
                </a:solidFill>
                <a:latin typeface="Segoe UI Light" panose="020B0502040204020203" pitchFamily="34" charset="0"/>
                <a:cs typeface="Segoe UI Light" panose="020B0502040204020203" pitchFamily="34" charset="0"/>
              </a:rPr>
            </a:br>
            <a:r>
              <a:rPr lang="lv-LV" sz="2800" dirty="0">
                <a:solidFill>
                  <a:srgbClr val="3E1E1F"/>
                </a:solidFill>
                <a:latin typeface="Segoe UI Light" panose="020B0502040204020203" pitchFamily="34" charset="0"/>
                <a:cs typeface="Segoe UI Light" panose="020B0502040204020203" pitchFamily="34" charset="0"/>
              </a:rPr>
              <a:t>2021. gadā </a:t>
            </a:r>
          </a:p>
        </p:txBody>
      </p:sp>
      <p:sp>
        <p:nvSpPr>
          <p:cNvPr id="20" name="Text Box 7">
            <a:extLst>
              <a:ext uri="{FF2B5EF4-FFF2-40B4-BE49-F238E27FC236}">
                <a16:creationId xmlns:a16="http://schemas.microsoft.com/office/drawing/2014/main" id="{ECC3CF1B-7815-44CE-B2A4-189054E48ED7}"/>
              </a:ext>
            </a:extLst>
          </p:cNvPr>
          <p:cNvSpPr txBox="1">
            <a:spLocks noChangeArrowheads="1"/>
          </p:cNvSpPr>
          <p:nvPr/>
        </p:nvSpPr>
        <p:spPr bwMode="auto">
          <a:xfrm>
            <a:off x="7172254" y="6579370"/>
            <a:ext cx="1925401" cy="276999"/>
          </a:xfrm>
          <a:prstGeom prst="rect">
            <a:avLst/>
          </a:prstGeom>
          <a:noFill/>
          <a:ln w="9525">
            <a:noFill/>
            <a:miter lim="800000"/>
            <a:headEnd/>
            <a:tailEnd/>
          </a:ln>
          <a:effectLst/>
        </p:spPr>
        <p:txBody>
          <a:bodyPr wrap="square">
            <a:spAutoFit/>
          </a:bodyPr>
          <a:lstStyle/>
          <a:p>
            <a:pPr algn="r">
              <a:spcBef>
                <a:spcPct val="50000"/>
              </a:spcBef>
            </a:pPr>
            <a:r>
              <a:rPr lang="lv-LV" sz="1200" dirty="0">
                <a:solidFill>
                  <a:schemeClr val="bg1">
                    <a:lumMod val="50000"/>
                  </a:schemeClr>
                </a:solidFill>
                <a:latin typeface="Segoe UI Light" panose="020B0502040204020203" pitchFamily="34" charset="0"/>
                <a:cs typeface="Segoe UI Light" panose="020B0502040204020203" pitchFamily="34" charset="0"/>
              </a:rPr>
              <a:t>| 7</a:t>
            </a:r>
            <a:endParaRPr lang="en-US" sz="1200" dirty="0">
              <a:solidFill>
                <a:schemeClr val="bg1">
                  <a:lumMod val="50000"/>
                </a:schemeClr>
              </a:solidFill>
              <a:latin typeface="Segoe UI Light" panose="020B0502040204020203" pitchFamily="34" charset="0"/>
              <a:cs typeface="Segoe UI Light" panose="020B0502040204020203" pitchFamily="34" charset="0"/>
            </a:endParaRPr>
          </a:p>
        </p:txBody>
      </p:sp>
      <p:pic>
        <p:nvPicPr>
          <p:cNvPr id="5" name="Graphic 4" descr="Farm scene">
            <a:extLst>
              <a:ext uri="{FF2B5EF4-FFF2-40B4-BE49-F238E27FC236}">
                <a16:creationId xmlns:a16="http://schemas.microsoft.com/office/drawing/2014/main" id="{22BC8FC8-014E-4C82-8001-368E773D2B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3094" y="1015012"/>
            <a:ext cx="1625740" cy="1625740"/>
          </a:xfrm>
          <a:prstGeom prst="rect">
            <a:avLst/>
          </a:prstGeom>
        </p:spPr>
      </p:pic>
      <p:pic>
        <p:nvPicPr>
          <p:cNvPr id="10" name="Graphic 9" descr="Arrow Slight curve">
            <a:extLst>
              <a:ext uri="{FF2B5EF4-FFF2-40B4-BE49-F238E27FC236}">
                <a16:creationId xmlns:a16="http://schemas.microsoft.com/office/drawing/2014/main" id="{439AAD3F-686E-43B3-9FCB-46A2C93153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8850145">
            <a:off x="4143439" y="1118091"/>
            <a:ext cx="2029463" cy="2029463"/>
          </a:xfrm>
          <a:prstGeom prst="rect">
            <a:avLst/>
          </a:prstGeom>
        </p:spPr>
      </p:pic>
      <p:sp>
        <p:nvSpPr>
          <p:cNvPr id="30" name="Rectangle: Rounded Corners 29">
            <a:extLst>
              <a:ext uri="{FF2B5EF4-FFF2-40B4-BE49-F238E27FC236}">
                <a16:creationId xmlns:a16="http://schemas.microsoft.com/office/drawing/2014/main" id="{38C97CEA-B7DD-44F4-AADA-943C1C6855B6}"/>
              </a:ext>
            </a:extLst>
          </p:cNvPr>
          <p:cNvSpPr/>
          <p:nvPr/>
        </p:nvSpPr>
        <p:spPr>
          <a:xfrm>
            <a:off x="5410968" y="3438263"/>
            <a:ext cx="2945653" cy="763532"/>
          </a:xfrm>
          <a:prstGeom prst="roundRect">
            <a:avLst/>
          </a:prstGeom>
          <a:solidFill>
            <a:schemeClr val="accent5">
              <a:lumMod val="60000"/>
              <a:lumOff val="40000"/>
              <a:alpha val="42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dirty="0">
                <a:solidFill>
                  <a:srgbClr val="3E1E1F"/>
                </a:solidFill>
                <a:latin typeface="Segoe UI Light" panose="020B0502040204020203" pitchFamily="34" charset="0"/>
                <a:cs typeface="Segoe UI Light" panose="020B0502040204020203" pitchFamily="34" charset="0"/>
              </a:rPr>
              <a:t>52 līdz 351 eiro </a:t>
            </a:r>
          </a:p>
          <a:p>
            <a:pPr algn="ctr"/>
            <a:r>
              <a:rPr lang="lv-LV" sz="1600" b="1" dirty="0">
                <a:solidFill>
                  <a:srgbClr val="3E1E1F"/>
                </a:solidFill>
                <a:latin typeface="Segoe UI Light" panose="020B0502040204020203" pitchFamily="34" charset="0"/>
                <a:cs typeface="Segoe UI Light" panose="020B0502040204020203" pitchFamily="34" charset="0"/>
              </a:rPr>
              <a:t>par saimniecību</a:t>
            </a:r>
          </a:p>
        </p:txBody>
      </p:sp>
      <p:sp>
        <p:nvSpPr>
          <p:cNvPr id="33" name="TextBox 32">
            <a:extLst>
              <a:ext uri="{FF2B5EF4-FFF2-40B4-BE49-F238E27FC236}">
                <a16:creationId xmlns:a16="http://schemas.microsoft.com/office/drawing/2014/main" id="{9175E7CD-0FD4-441D-A87E-7F58316BC484}"/>
              </a:ext>
            </a:extLst>
          </p:cNvPr>
          <p:cNvSpPr txBox="1"/>
          <p:nvPr/>
        </p:nvSpPr>
        <p:spPr>
          <a:xfrm>
            <a:off x="246818" y="2547779"/>
            <a:ext cx="4677606" cy="3816429"/>
          </a:xfrm>
          <a:prstGeom prst="rect">
            <a:avLst/>
          </a:prstGeom>
          <a:noFill/>
        </p:spPr>
        <p:txBody>
          <a:bodyPr wrap="square" rtlCol="0">
            <a:spAutoFit/>
          </a:bodyPr>
          <a:lstStyle/>
          <a:p>
            <a:pPr lvl="0"/>
            <a:r>
              <a:rPr lang="lv-LV" sz="1800" b="1" dirty="0">
                <a:solidFill>
                  <a:srgbClr val="92D050"/>
                </a:solidFill>
                <a:latin typeface="Segoe UI Light" panose="020B0502040204020203" pitchFamily="34" charset="0"/>
                <a:cs typeface="Segoe UI Light" panose="020B0502040204020203" pitchFamily="34" charset="0"/>
              </a:rPr>
              <a:t>Lauksaimniekiem, kuru:</a:t>
            </a:r>
            <a:br>
              <a:rPr lang="lv-LV" sz="1600" b="1" dirty="0">
                <a:latin typeface="Segoe UI Light" panose="020B0502040204020203" pitchFamily="34" charset="0"/>
                <a:cs typeface="Segoe UI Light" panose="020B0502040204020203" pitchFamily="34" charset="0"/>
              </a:rPr>
            </a:br>
            <a:r>
              <a:rPr lang="lv-LV" sz="1600" dirty="0">
                <a:latin typeface="Segoe UI Light" panose="020B0502040204020203" pitchFamily="34" charset="0"/>
                <a:cs typeface="Segoe UI Light" panose="020B0502040204020203" pitchFamily="34" charset="0"/>
              </a:rPr>
              <a:t>1. 2020.gadā ES tiešo maksājumu kopējā apstiprinātā summa ir vismaz 100 eiro un nepārsniedz 1200 eiro</a:t>
            </a:r>
            <a:br>
              <a:rPr lang="lv-LV" sz="1600" dirty="0">
                <a:latin typeface="Segoe UI Light" panose="020B0502040204020203" pitchFamily="34" charset="0"/>
                <a:cs typeface="Segoe UI Light" panose="020B0502040204020203" pitchFamily="34" charset="0"/>
              </a:rPr>
            </a:br>
            <a:endParaRPr lang="lv-LV" sz="1600" dirty="0">
              <a:latin typeface="Segoe UI Light" panose="020B0502040204020203" pitchFamily="34" charset="0"/>
              <a:cs typeface="Segoe UI Light" panose="020B0502040204020203" pitchFamily="34" charset="0"/>
            </a:endParaRPr>
          </a:p>
          <a:p>
            <a:pPr lvl="0"/>
            <a:r>
              <a:rPr lang="lv-LV" sz="1600" dirty="0">
                <a:latin typeface="Segoe UI Light" panose="020B0502040204020203" pitchFamily="34" charset="0"/>
                <a:cs typeface="Segoe UI Light" panose="020B0502040204020203" pitchFamily="34" charset="0"/>
              </a:rPr>
              <a:t>2. tiešo maksājumu atbalstam deklarētā platība nepārsniedz 7 ha</a:t>
            </a:r>
            <a:br>
              <a:rPr lang="lv-LV" sz="1600" dirty="0">
                <a:latin typeface="Segoe UI Light" panose="020B0502040204020203" pitchFamily="34" charset="0"/>
                <a:cs typeface="Segoe UI Light" panose="020B0502040204020203" pitchFamily="34" charset="0"/>
              </a:rPr>
            </a:br>
            <a:endParaRPr lang="lv-LV" sz="1600" dirty="0">
              <a:latin typeface="Segoe UI Light" panose="020B0502040204020203" pitchFamily="34" charset="0"/>
              <a:cs typeface="Segoe UI Light" panose="020B0502040204020203" pitchFamily="34" charset="0"/>
            </a:endParaRPr>
          </a:p>
          <a:p>
            <a:r>
              <a:rPr lang="lv-LV" sz="1600" dirty="0">
                <a:latin typeface="Segoe UI Light" panose="020B0502040204020203" pitchFamily="34" charset="0"/>
                <a:cs typeface="Segoe UI Light" panose="020B0502040204020203" pitchFamily="34" charset="0"/>
              </a:rPr>
              <a:t>3. platība bija </a:t>
            </a:r>
            <a:r>
              <a:rPr lang="lv-LV" sz="1600" dirty="0">
                <a:solidFill>
                  <a:srgbClr val="FF0000"/>
                </a:solidFill>
                <a:latin typeface="Segoe UI Light" panose="020B0502040204020203" pitchFamily="34" charset="0"/>
                <a:cs typeface="Segoe UI Light" panose="020B0502040204020203" pitchFamily="34" charset="0"/>
              </a:rPr>
              <a:t>vismaz 0,3ha </a:t>
            </a:r>
            <a:r>
              <a:rPr lang="lv-LV" sz="1600" dirty="0">
                <a:latin typeface="Segoe UI Light" panose="020B0502040204020203" pitchFamily="34" charset="0"/>
                <a:cs typeface="Segoe UI Light" panose="020B0502040204020203" pitchFamily="34" charset="0"/>
              </a:rPr>
              <a:t>vai no 15.05.-15.09.2020. īpašumā bija vidēji vismaz </a:t>
            </a:r>
            <a:r>
              <a:rPr lang="lv-LV" sz="1600" dirty="0">
                <a:solidFill>
                  <a:srgbClr val="FF0000"/>
                </a:solidFill>
                <a:latin typeface="Segoe UI Light" panose="020B0502040204020203" pitchFamily="34" charset="0"/>
                <a:cs typeface="Segoe UI Light" panose="020B0502040204020203" pitchFamily="34" charset="0"/>
              </a:rPr>
              <a:t>viena nosacītā liellopu vienība</a:t>
            </a:r>
            <a:br>
              <a:rPr lang="lv-LV" sz="1600" dirty="0">
                <a:solidFill>
                  <a:srgbClr val="FF0000"/>
                </a:solidFill>
                <a:latin typeface="Segoe UI Light" panose="020B0502040204020203" pitchFamily="34" charset="0"/>
                <a:cs typeface="Segoe UI Light" panose="020B0502040204020203" pitchFamily="34" charset="0"/>
              </a:rPr>
            </a:br>
            <a:endParaRPr lang="lv-LV" sz="1600" dirty="0">
              <a:solidFill>
                <a:srgbClr val="FF0000"/>
              </a:solidFill>
              <a:latin typeface="Segoe UI Light" panose="020B0502040204020203" pitchFamily="34" charset="0"/>
              <a:cs typeface="Segoe UI Light" panose="020B0502040204020203" pitchFamily="34" charset="0"/>
            </a:endParaRPr>
          </a:p>
          <a:p>
            <a:r>
              <a:rPr lang="lv-LV" sz="1600" dirty="0">
                <a:latin typeface="Segoe UI Light" panose="020B0502040204020203" pitchFamily="34" charset="0"/>
                <a:cs typeface="Segoe UI Light" panose="020B0502040204020203" pitchFamily="34" charset="0"/>
              </a:rPr>
              <a:t>4. deklarētā dzīvesvietas vai juridiskā adrese ir reģistrēta Latvijā ārpus </a:t>
            </a:r>
            <a:r>
              <a:rPr lang="lv-LV" sz="1600" noProof="1">
                <a:latin typeface="Segoe UI Light" panose="020B0502040204020203" pitchFamily="34" charset="0"/>
                <a:cs typeface="Segoe UI Light" panose="020B0502040204020203" pitchFamily="34" charset="0"/>
              </a:rPr>
              <a:t>valstspilsētām</a:t>
            </a:r>
            <a:r>
              <a:rPr lang="lv-LV" sz="1600" dirty="0">
                <a:latin typeface="Segoe UI Light" panose="020B0502040204020203" pitchFamily="34" charset="0"/>
                <a:cs typeface="Segoe UI Light" panose="020B0502040204020203" pitchFamily="34" charset="0"/>
              </a:rPr>
              <a:t> </a:t>
            </a:r>
            <a:r>
              <a:rPr lang="lv-LV" sz="1400" dirty="0">
                <a:latin typeface="Segoe UI Light" panose="020B0502040204020203" pitchFamily="34" charset="0"/>
                <a:cs typeface="Segoe UI Light" panose="020B0502040204020203" pitchFamily="34" charset="0"/>
              </a:rPr>
              <a:t>(Daugavpils, Jelgava, Jēkabpils, Jūrmala, Liepāja, Ogre, Rēzekne, Rīga, Valmiera, Ventspils)</a:t>
            </a:r>
          </a:p>
        </p:txBody>
      </p:sp>
      <p:sp>
        <p:nvSpPr>
          <p:cNvPr id="34" name="Rectangle: Rounded Corners 33">
            <a:extLst>
              <a:ext uri="{FF2B5EF4-FFF2-40B4-BE49-F238E27FC236}">
                <a16:creationId xmlns:a16="http://schemas.microsoft.com/office/drawing/2014/main" id="{AF4078C3-9779-4B9B-B639-C76CAB5433D2}"/>
              </a:ext>
            </a:extLst>
          </p:cNvPr>
          <p:cNvSpPr/>
          <p:nvPr/>
        </p:nvSpPr>
        <p:spPr>
          <a:xfrm>
            <a:off x="5231826" y="4437670"/>
            <a:ext cx="3426400" cy="1848754"/>
          </a:xfrm>
          <a:prstGeom prst="roundRect">
            <a:avLst/>
          </a:prstGeom>
          <a:solidFill>
            <a:schemeClr val="accent6">
              <a:lumMod val="40000"/>
              <a:lumOff val="6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v-LV" sz="1600" b="1" dirty="0">
                <a:solidFill>
                  <a:schemeClr val="tx1"/>
                </a:solidFill>
                <a:latin typeface="Segoe UI Light" panose="020B0502040204020203" pitchFamily="34" charset="0"/>
                <a:cs typeface="Segoe UI Light" panose="020B0502040204020203" pitchFamily="34" charset="0"/>
              </a:rPr>
              <a:t>40%</a:t>
            </a:r>
            <a:r>
              <a:rPr lang="lv-LV" sz="1600" dirty="0">
                <a:solidFill>
                  <a:schemeClr val="tx1"/>
                </a:solidFill>
                <a:latin typeface="Segoe UI Light" panose="020B0502040204020203" pitchFamily="34" charset="0"/>
                <a:cs typeface="Segoe UI Light" panose="020B0502040204020203" pitchFamily="34" charset="0"/>
              </a:rPr>
              <a:t> apmērā no 2020.gada apstiprinātās ES tiešo maksājumu summas, bet </a:t>
            </a:r>
            <a:r>
              <a:rPr lang="lv-LV" sz="1600" b="1" dirty="0">
                <a:solidFill>
                  <a:schemeClr val="tx1"/>
                </a:solidFill>
                <a:latin typeface="Segoe UI Light" panose="020B0502040204020203" pitchFamily="34" charset="0"/>
                <a:cs typeface="Segoe UI Light" panose="020B0502040204020203" pitchFamily="34" charset="0"/>
              </a:rPr>
              <a:t>izmaksājamā summa kopā ar ES tiešajiem maksājumiem nepārsniedz 1250 eiro</a:t>
            </a:r>
          </a:p>
        </p:txBody>
      </p:sp>
      <p:sp>
        <p:nvSpPr>
          <p:cNvPr id="21" name="Flowchart: Sequential Access Storage 20">
            <a:extLst>
              <a:ext uri="{FF2B5EF4-FFF2-40B4-BE49-F238E27FC236}">
                <a16:creationId xmlns:a16="http://schemas.microsoft.com/office/drawing/2014/main" id="{612C6FB6-5682-4991-9EDD-6A40494269DD}"/>
              </a:ext>
            </a:extLst>
          </p:cNvPr>
          <p:cNvSpPr/>
          <p:nvPr/>
        </p:nvSpPr>
        <p:spPr>
          <a:xfrm>
            <a:off x="5852941" y="740564"/>
            <a:ext cx="2619709" cy="2145733"/>
          </a:xfrm>
          <a:prstGeom prst="flowChartMagneticTape">
            <a:avLst/>
          </a:prstGeom>
          <a:noFill/>
          <a:ln w="76200">
            <a:gradFill>
              <a:gsLst>
                <a:gs pos="0">
                  <a:schemeClr val="accent6">
                    <a:lumMod val="60000"/>
                    <a:lumOff val="40000"/>
                  </a:schemeClr>
                </a:gs>
                <a:gs pos="100000">
                  <a:srgbClr val="A0D66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Flowchart: Terminator 16">
            <a:extLst>
              <a:ext uri="{FF2B5EF4-FFF2-40B4-BE49-F238E27FC236}">
                <a16:creationId xmlns:a16="http://schemas.microsoft.com/office/drawing/2014/main" id="{A27B3B88-BD43-4BC9-AA83-FA21AA61A8CA}"/>
              </a:ext>
            </a:extLst>
          </p:cNvPr>
          <p:cNvSpPr/>
          <p:nvPr/>
        </p:nvSpPr>
        <p:spPr>
          <a:xfrm>
            <a:off x="5463226" y="1453603"/>
            <a:ext cx="3426400" cy="1036642"/>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400" b="1" dirty="0">
                <a:solidFill>
                  <a:srgbClr val="92D050"/>
                </a:solidFill>
                <a:latin typeface="Segoe UI Light" panose="020B0502040204020203" pitchFamily="34" charset="0"/>
                <a:cs typeface="Segoe UI Light" panose="020B0502040204020203" pitchFamily="34" charset="0"/>
              </a:rPr>
              <a:t>3 miljoni eiro</a:t>
            </a:r>
          </a:p>
        </p:txBody>
      </p:sp>
      <p:pic>
        <p:nvPicPr>
          <p:cNvPr id="14" name="Graphic 13" descr="Arrow Slight curve">
            <a:extLst>
              <a:ext uri="{FF2B5EF4-FFF2-40B4-BE49-F238E27FC236}">
                <a16:creationId xmlns:a16="http://schemas.microsoft.com/office/drawing/2014/main" id="{64892A92-FCA8-4944-9C53-F7D4C8B12F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6790584">
            <a:off x="5503407" y="2055537"/>
            <a:ext cx="1455308" cy="1455308"/>
          </a:xfrm>
          <a:prstGeom prst="rect">
            <a:avLst/>
          </a:prstGeom>
        </p:spPr>
      </p:pic>
    </p:spTree>
    <p:extLst>
      <p:ext uri="{BB962C8B-B14F-4D97-AF65-F5344CB8AC3E}">
        <p14:creationId xmlns:p14="http://schemas.microsoft.com/office/powerpoint/2010/main" val="2503473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79B1623-4AB0-4BCB-963F-FA5BFECD6024}"/>
              </a:ext>
            </a:extLst>
          </p:cNvPr>
          <p:cNvGrpSpPr/>
          <p:nvPr/>
        </p:nvGrpSpPr>
        <p:grpSpPr>
          <a:xfrm>
            <a:off x="0" y="1531399"/>
            <a:ext cx="3404017" cy="5348796"/>
            <a:chOff x="0" y="1531399"/>
            <a:chExt cx="3404017" cy="5348796"/>
          </a:xfrm>
        </p:grpSpPr>
        <p:pic>
          <p:nvPicPr>
            <p:cNvPr id="5" name="Picture 4" descr="A picture containing plant&#10;&#10;Description automatically generated">
              <a:extLst>
                <a:ext uri="{FF2B5EF4-FFF2-40B4-BE49-F238E27FC236}">
                  <a16:creationId xmlns:a16="http://schemas.microsoft.com/office/drawing/2014/main" id="{758EF86D-F554-4743-ABA1-22EBE55C3ED6}"/>
                </a:ext>
              </a:extLst>
            </p:cNvPr>
            <p:cNvPicPr>
              <a:picLocks noChangeAspect="1"/>
            </p:cNvPicPr>
            <p:nvPr/>
          </p:nvPicPr>
          <p:blipFill rotWithShape="1">
            <a:blip r:embed="rId2" cstate="print">
              <a:alphaModFix amt="85000"/>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l="23592" r="33981"/>
            <a:stretch/>
          </p:blipFill>
          <p:spPr>
            <a:xfrm>
              <a:off x="0" y="1531399"/>
              <a:ext cx="3404016" cy="5348796"/>
            </a:xfrm>
            <a:prstGeom prst="rect">
              <a:avLst/>
            </a:prstGeom>
          </p:spPr>
        </p:pic>
        <p:sp>
          <p:nvSpPr>
            <p:cNvPr id="6" name="Rectangle 5">
              <a:extLst>
                <a:ext uri="{FF2B5EF4-FFF2-40B4-BE49-F238E27FC236}">
                  <a16:creationId xmlns:a16="http://schemas.microsoft.com/office/drawing/2014/main" id="{728DC050-0CFA-4CC6-BAE6-EE6A788B2E63}"/>
                </a:ext>
              </a:extLst>
            </p:cNvPr>
            <p:cNvSpPr/>
            <p:nvPr/>
          </p:nvSpPr>
          <p:spPr>
            <a:xfrm>
              <a:off x="1" y="1531399"/>
              <a:ext cx="3404016" cy="2916314"/>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
        <p:nvSpPr>
          <p:cNvPr id="18" name="Title 1">
            <a:extLst>
              <a:ext uri="{FF2B5EF4-FFF2-40B4-BE49-F238E27FC236}">
                <a16:creationId xmlns:a16="http://schemas.microsoft.com/office/drawing/2014/main" id="{0E327B66-F233-4134-AA79-36C3B6758432}"/>
              </a:ext>
            </a:extLst>
          </p:cNvPr>
          <p:cNvSpPr>
            <a:spLocks noGrp="1"/>
          </p:cNvSpPr>
          <p:nvPr>
            <p:ph type="title"/>
          </p:nvPr>
        </p:nvSpPr>
        <p:spPr>
          <a:xfrm>
            <a:off x="1828800" y="621436"/>
            <a:ext cx="4873830" cy="651485"/>
          </a:xfrm>
        </p:spPr>
        <p:txBody>
          <a:bodyPr>
            <a:normAutofit/>
          </a:bodyPr>
          <a:lstStyle/>
          <a:p>
            <a:r>
              <a:rPr lang="lv-LV" sz="2800" dirty="0">
                <a:solidFill>
                  <a:srgbClr val="3E1E1F"/>
                </a:solidFill>
                <a:latin typeface="Segoe UI Light" panose="020B0502040204020203" pitchFamily="34" charset="0"/>
                <a:cs typeface="Segoe UI Light" panose="020B0502040204020203" pitchFamily="34" charset="0"/>
              </a:rPr>
              <a:t>Saturs</a:t>
            </a:r>
          </a:p>
        </p:txBody>
      </p:sp>
      <p:sp>
        <p:nvSpPr>
          <p:cNvPr id="21" name="Taisnstūris 47">
            <a:extLst>
              <a:ext uri="{FF2B5EF4-FFF2-40B4-BE49-F238E27FC236}">
                <a16:creationId xmlns:a16="http://schemas.microsoft.com/office/drawing/2014/main" id="{201BE2F5-7CD0-4FB7-8B15-C53E313BFB46}"/>
              </a:ext>
            </a:extLst>
          </p:cNvPr>
          <p:cNvSpPr/>
          <p:nvPr/>
        </p:nvSpPr>
        <p:spPr>
          <a:xfrm>
            <a:off x="3823847" y="1341520"/>
            <a:ext cx="4873830" cy="1005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000" b="1" dirty="0">
                <a:solidFill>
                  <a:srgbClr val="3E1E1F"/>
                </a:solidFill>
                <a:latin typeface="Segoe UI Light" panose="020B0502040204020203" pitchFamily="34" charset="0"/>
                <a:cs typeface="Segoe UI Light" panose="020B0502040204020203" pitchFamily="34" charset="0"/>
              </a:rPr>
              <a:t>Valsts atbalsts 2021</a:t>
            </a:r>
          </a:p>
        </p:txBody>
      </p:sp>
      <p:sp>
        <p:nvSpPr>
          <p:cNvPr id="22" name="Taisnstūris 24">
            <a:extLst>
              <a:ext uri="{FF2B5EF4-FFF2-40B4-BE49-F238E27FC236}">
                <a16:creationId xmlns:a16="http://schemas.microsoft.com/office/drawing/2014/main" id="{D4683365-9AEB-49CB-B92C-B05D417AC36E}"/>
              </a:ext>
            </a:extLst>
          </p:cNvPr>
          <p:cNvSpPr/>
          <p:nvPr/>
        </p:nvSpPr>
        <p:spPr>
          <a:xfrm>
            <a:off x="3823846" y="2224351"/>
            <a:ext cx="5041784" cy="1005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400" b="1" dirty="0">
                <a:solidFill>
                  <a:srgbClr val="FFC000"/>
                </a:solidFill>
                <a:latin typeface="Segoe UI Light" panose="020B0502040204020203" pitchFamily="34" charset="0"/>
                <a:cs typeface="Segoe UI Light" panose="020B0502040204020203" pitchFamily="34" charset="0"/>
              </a:rPr>
              <a:t>Tiešie maksājumi pārejas periodā 2021-2022</a:t>
            </a:r>
          </a:p>
        </p:txBody>
      </p:sp>
      <p:sp>
        <p:nvSpPr>
          <p:cNvPr id="23" name="Taisnstūris 26">
            <a:extLst>
              <a:ext uri="{FF2B5EF4-FFF2-40B4-BE49-F238E27FC236}">
                <a16:creationId xmlns:a16="http://schemas.microsoft.com/office/drawing/2014/main" id="{58C7E5B2-A216-4BE6-800F-601A509E4A4E}"/>
              </a:ext>
            </a:extLst>
          </p:cNvPr>
          <p:cNvSpPr/>
          <p:nvPr/>
        </p:nvSpPr>
        <p:spPr>
          <a:xfrm>
            <a:off x="3823847" y="3136711"/>
            <a:ext cx="5228913" cy="1005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000" b="1" dirty="0">
                <a:solidFill>
                  <a:srgbClr val="3E1E1F"/>
                </a:solidFill>
                <a:latin typeface="Segoe UI Light" panose="020B0502040204020203" pitchFamily="34" charset="0"/>
                <a:cs typeface="Segoe UI Light" panose="020B0502040204020203" pitchFamily="34" charset="0"/>
              </a:rPr>
              <a:t>Lauku attīstības pasākumi pārejas periodā 2021-2022</a:t>
            </a:r>
          </a:p>
        </p:txBody>
      </p:sp>
      <p:sp>
        <p:nvSpPr>
          <p:cNvPr id="27" name="Ovāls 32">
            <a:extLst>
              <a:ext uri="{FF2B5EF4-FFF2-40B4-BE49-F238E27FC236}">
                <a16:creationId xmlns:a16="http://schemas.microsoft.com/office/drawing/2014/main" id="{5AE97DA4-E70E-4FD0-AC9F-FF9E93E22853}"/>
              </a:ext>
            </a:extLst>
          </p:cNvPr>
          <p:cNvSpPr/>
          <p:nvPr/>
        </p:nvSpPr>
        <p:spPr>
          <a:xfrm>
            <a:off x="3202530" y="3422343"/>
            <a:ext cx="434187" cy="434187"/>
          </a:xfrm>
          <a:prstGeom prst="ellipse">
            <a:avLst/>
          </a:prstGeom>
          <a:solidFill>
            <a:srgbClr val="907F82"/>
          </a:solidFill>
          <a:ln>
            <a:solidFill>
              <a:srgbClr val="907F8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275">
              <a:solidFill>
                <a:srgbClr val="F2F2F2"/>
              </a:solidFill>
            </a:endParaRPr>
          </a:p>
        </p:txBody>
      </p:sp>
      <p:sp>
        <p:nvSpPr>
          <p:cNvPr id="14" name="Taisnstūris 28">
            <a:extLst>
              <a:ext uri="{FF2B5EF4-FFF2-40B4-BE49-F238E27FC236}">
                <a16:creationId xmlns:a16="http://schemas.microsoft.com/office/drawing/2014/main" id="{FF54E612-B0A5-44B9-9ACB-3B9A318127CA}"/>
              </a:ext>
            </a:extLst>
          </p:cNvPr>
          <p:cNvSpPr/>
          <p:nvPr/>
        </p:nvSpPr>
        <p:spPr>
          <a:xfrm>
            <a:off x="3843026" y="4076841"/>
            <a:ext cx="3551957" cy="1005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000" b="1" dirty="0">
                <a:solidFill>
                  <a:srgbClr val="3E1E1F"/>
                </a:solidFill>
                <a:latin typeface="Segoe UI Light" panose="020B0502040204020203" pitchFamily="34" charset="0"/>
                <a:cs typeface="Segoe UI Light" panose="020B0502040204020203" pitchFamily="34" charset="0"/>
              </a:rPr>
              <a:t>ES atbalsts zivsaimniecībai</a:t>
            </a:r>
          </a:p>
        </p:txBody>
      </p:sp>
      <p:sp>
        <p:nvSpPr>
          <p:cNvPr id="15" name="Ovāls 33">
            <a:extLst>
              <a:ext uri="{FF2B5EF4-FFF2-40B4-BE49-F238E27FC236}">
                <a16:creationId xmlns:a16="http://schemas.microsoft.com/office/drawing/2014/main" id="{9183E91F-A7C0-4783-B246-D03EE87BC4CA}"/>
              </a:ext>
            </a:extLst>
          </p:cNvPr>
          <p:cNvSpPr/>
          <p:nvPr/>
        </p:nvSpPr>
        <p:spPr>
          <a:xfrm>
            <a:off x="3245674" y="4379567"/>
            <a:ext cx="434187" cy="434187"/>
          </a:xfrm>
          <a:prstGeom prst="ellipse">
            <a:avLst/>
          </a:prstGeom>
          <a:solidFill>
            <a:srgbClr val="907F82"/>
          </a:solidFill>
          <a:ln>
            <a:solidFill>
              <a:srgbClr val="907F8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275">
              <a:solidFill>
                <a:srgbClr val="F2F2F2"/>
              </a:solidFill>
            </a:endParaRPr>
          </a:p>
        </p:txBody>
      </p:sp>
      <p:sp>
        <p:nvSpPr>
          <p:cNvPr id="16" name="Ovāls 43">
            <a:extLst>
              <a:ext uri="{FF2B5EF4-FFF2-40B4-BE49-F238E27FC236}">
                <a16:creationId xmlns:a16="http://schemas.microsoft.com/office/drawing/2014/main" id="{8A945EA5-7A1C-437D-95F3-A9FF07C1A842}"/>
              </a:ext>
            </a:extLst>
          </p:cNvPr>
          <p:cNvSpPr/>
          <p:nvPr/>
        </p:nvSpPr>
        <p:spPr>
          <a:xfrm>
            <a:off x="3202530" y="2523027"/>
            <a:ext cx="434187" cy="434187"/>
          </a:xfrm>
          <a:prstGeom prst="ellipse">
            <a:avLst/>
          </a:prstGeom>
          <a:solidFill>
            <a:schemeClr val="bg1">
              <a:lumMod val="85000"/>
            </a:schemeClr>
          </a:solidFill>
          <a:ln>
            <a:solidFill>
              <a:srgbClr val="FF9966"/>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275">
              <a:solidFill>
                <a:srgbClr val="F3FF45"/>
              </a:solidFill>
            </a:endParaRPr>
          </a:p>
        </p:txBody>
      </p:sp>
      <p:sp>
        <p:nvSpPr>
          <p:cNvPr id="17" name="Ovāls 31">
            <a:extLst>
              <a:ext uri="{FF2B5EF4-FFF2-40B4-BE49-F238E27FC236}">
                <a16:creationId xmlns:a16="http://schemas.microsoft.com/office/drawing/2014/main" id="{55CE6A8B-9D27-4FE2-AC22-4360780426F0}"/>
              </a:ext>
            </a:extLst>
          </p:cNvPr>
          <p:cNvSpPr/>
          <p:nvPr/>
        </p:nvSpPr>
        <p:spPr>
          <a:xfrm>
            <a:off x="3203067" y="1627152"/>
            <a:ext cx="434187" cy="434187"/>
          </a:xfrm>
          <a:prstGeom prst="ellipse">
            <a:avLst/>
          </a:prstGeom>
          <a:solidFill>
            <a:srgbClr val="907F82"/>
          </a:solidFill>
          <a:ln>
            <a:solidFill>
              <a:srgbClr val="907F8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275">
              <a:solidFill>
                <a:srgbClr val="F2F2F2"/>
              </a:solidFill>
            </a:endParaRPr>
          </a:p>
        </p:txBody>
      </p:sp>
    </p:spTree>
    <p:extLst>
      <p:ext uri="{BB962C8B-B14F-4D97-AF65-F5344CB8AC3E}">
        <p14:creationId xmlns:p14="http://schemas.microsoft.com/office/powerpoint/2010/main" val="3080713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F1FC3B2A-51D8-416C-B6EA-E0B19941B09A}"/>
              </a:ext>
            </a:extLst>
          </p:cNvPr>
          <p:cNvSpPr/>
          <p:nvPr/>
        </p:nvSpPr>
        <p:spPr>
          <a:xfrm>
            <a:off x="4816186" y="1843615"/>
            <a:ext cx="4281469" cy="4778106"/>
          </a:xfrm>
          <a:prstGeom prst="roundRect">
            <a:avLst/>
          </a:prstGeom>
          <a:gradFill>
            <a:gsLst>
              <a:gs pos="0">
                <a:srgbClr val="00B0F0">
                  <a:alpha val="0"/>
                </a:srgbClr>
              </a:gs>
              <a:gs pos="100000">
                <a:srgbClr val="92D05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Rectangle: Rounded Corners 12">
            <a:extLst>
              <a:ext uri="{FF2B5EF4-FFF2-40B4-BE49-F238E27FC236}">
                <a16:creationId xmlns:a16="http://schemas.microsoft.com/office/drawing/2014/main" id="{ABAA5073-23E3-4CAE-80F9-306BB7D7458D}"/>
              </a:ext>
            </a:extLst>
          </p:cNvPr>
          <p:cNvSpPr/>
          <p:nvPr/>
        </p:nvSpPr>
        <p:spPr>
          <a:xfrm>
            <a:off x="122152" y="1857855"/>
            <a:ext cx="4449848" cy="477810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itle 1">
            <a:extLst>
              <a:ext uri="{FF2B5EF4-FFF2-40B4-BE49-F238E27FC236}">
                <a16:creationId xmlns:a16="http://schemas.microsoft.com/office/drawing/2014/main" id="{CEEB9653-592B-4598-B195-722459D83222}"/>
              </a:ext>
            </a:extLst>
          </p:cNvPr>
          <p:cNvSpPr>
            <a:spLocks noGrp="1"/>
          </p:cNvSpPr>
          <p:nvPr>
            <p:ph type="title"/>
          </p:nvPr>
        </p:nvSpPr>
        <p:spPr>
          <a:xfrm>
            <a:off x="1828799" y="419514"/>
            <a:ext cx="7268855" cy="1036642"/>
          </a:xfrm>
        </p:spPr>
        <p:txBody>
          <a:bodyPr>
            <a:normAutofit/>
          </a:bodyPr>
          <a:lstStyle/>
          <a:p>
            <a:r>
              <a:rPr lang="lv-LV" sz="2800" dirty="0">
                <a:solidFill>
                  <a:srgbClr val="3E1E1F"/>
                </a:solidFill>
                <a:latin typeface="Segoe UI Light" panose="020B0502040204020203" pitchFamily="34" charset="0"/>
                <a:cs typeface="Segoe UI Light" panose="020B0502040204020203" pitchFamily="34" charset="0"/>
              </a:rPr>
              <a:t>Tiešie maksājumi pārejas periodā </a:t>
            </a:r>
            <a:br>
              <a:rPr lang="lv-LV" sz="2800" dirty="0">
                <a:solidFill>
                  <a:srgbClr val="3E1E1F"/>
                </a:solidFill>
                <a:latin typeface="Segoe UI Light" panose="020B0502040204020203" pitchFamily="34" charset="0"/>
                <a:cs typeface="Segoe UI Light" panose="020B0502040204020203" pitchFamily="34" charset="0"/>
              </a:rPr>
            </a:br>
            <a:r>
              <a:rPr lang="lv-LV" sz="2800" dirty="0">
                <a:solidFill>
                  <a:srgbClr val="3E1E1F"/>
                </a:solidFill>
                <a:latin typeface="Segoe UI Light" panose="020B0502040204020203" pitchFamily="34" charset="0"/>
                <a:cs typeface="Segoe UI Light" panose="020B0502040204020203" pitchFamily="34" charset="0"/>
              </a:rPr>
              <a:t>2021.- 2022. gadā </a:t>
            </a:r>
          </a:p>
        </p:txBody>
      </p:sp>
      <p:sp>
        <p:nvSpPr>
          <p:cNvPr id="20" name="Text Box 7">
            <a:extLst>
              <a:ext uri="{FF2B5EF4-FFF2-40B4-BE49-F238E27FC236}">
                <a16:creationId xmlns:a16="http://schemas.microsoft.com/office/drawing/2014/main" id="{ECC3CF1B-7815-44CE-B2A4-189054E48ED7}"/>
              </a:ext>
            </a:extLst>
          </p:cNvPr>
          <p:cNvSpPr txBox="1">
            <a:spLocks noChangeArrowheads="1"/>
          </p:cNvSpPr>
          <p:nvPr/>
        </p:nvSpPr>
        <p:spPr bwMode="auto">
          <a:xfrm>
            <a:off x="7172254" y="6579370"/>
            <a:ext cx="1925401" cy="276999"/>
          </a:xfrm>
          <a:prstGeom prst="rect">
            <a:avLst/>
          </a:prstGeom>
          <a:noFill/>
          <a:ln w="9525">
            <a:noFill/>
            <a:miter lim="800000"/>
            <a:headEnd/>
            <a:tailEnd/>
          </a:ln>
          <a:effectLst/>
        </p:spPr>
        <p:txBody>
          <a:bodyPr wrap="square">
            <a:spAutoFit/>
          </a:bodyPr>
          <a:lstStyle/>
          <a:p>
            <a:pPr algn="r">
              <a:spcBef>
                <a:spcPct val="50000"/>
              </a:spcBef>
            </a:pPr>
            <a:r>
              <a:rPr lang="lv-LV" sz="1200" dirty="0">
                <a:solidFill>
                  <a:schemeClr val="bg1">
                    <a:lumMod val="50000"/>
                  </a:schemeClr>
                </a:solidFill>
                <a:latin typeface="Segoe UI Light" panose="020B0502040204020203" pitchFamily="34" charset="0"/>
                <a:cs typeface="Segoe UI Light" panose="020B0502040204020203" pitchFamily="34" charset="0"/>
              </a:rPr>
              <a:t>| 5</a:t>
            </a:r>
            <a:endParaRPr lang="en-US" sz="12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16" name="Rectangle: Rounded Corners 15">
            <a:extLst>
              <a:ext uri="{FF2B5EF4-FFF2-40B4-BE49-F238E27FC236}">
                <a16:creationId xmlns:a16="http://schemas.microsoft.com/office/drawing/2014/main" id="{035C5BC0-2453-487C-BB58-80BC3CED6D90}"/>
              </a:ext>
            </a:extLst>
          </p:cNvPr>
          <p:cNvSpPr/>
          <p:nvPr/>
        </p:nvSpPr>
        <p:spPr>
          <a:xfrm>
            <a:off x="5235607" y="1516225"/>
            <a:ext cx="1490245" cy="639275"/>
          </a:xfrm>
          <a:prstGeom prst="roundRect">
            <a:avLst/>
          </a:prstGeom>
          <a:solidFill>
            <a:srgbClr val="A0D66F">
              <a:alpha val="42000"/>
            </a:srgb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Flowchart: Terminator 16">
            <a:extLst>
              <a:ext uri="{FF2B5EF4-FFF2-40B4-BE49-F238E27FC236}">
                <a16:creationId xmlns:a16="http://schemas.microsoft.com/office/drawing/2014/main" id="{A27B3B88-BD43-4BC9-AA83-FA21AA61A8CA}"/>
              </a:ext>
            </a:extLst>
          </p:cNvPr>
          <p:cNvSpPr/>
          <p:nvPr/>
        </p:nvSpPr>
        <p:spPr>
          <a:xfrm>
            <a:off x="5144729" y="1499848"/>
            <a:ext cx="1672002" cy="655534"/>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dirty="0">
                <a:solidFill>
                  <a:srgbClr val="3E1E1F"/>
                </a:solidFill>
                <a:latin typeface="Segoe UI Light" panose="020B0502040204020203" pitchFamily="34" charset="0"/>
                <a:cs typeface="Segoe UI Light" panose="020B0502040204020203" pitchFamily="34" charset="0"/>
              </a:rPr>
              <a:t>FINANSĒJUMS,</a:t>
            </a:r>
          </a:p>
          <a:p>
            <a:pPr algn="ctr"/>
            <a:r>
              <a:rPr lang="lv-LV" sz="1600" b="1" dirty="0">
                <a:solidFill>
                  <a:srgbClr val="3E1E1F"/>
                </a:solidFill>
                <a:latin typeface="Segoe UI Light" panose="020B0502040204020203" pitchFamily="34" charset="0"/>
                <a:cs typeface="Segoe UI Light" panose="020B0502040204020203" pitchFamily="34" charset="0"/>
              </a:rPr>
              <a:t>milj. EUR</a:t>
            </a:r>
          </a:p>
        </p:txBody>
      </p:sp>
      <p:sp>
        <p:nvSpPr>
          <p:cNvPr id="18" name="Rectangle: Rounded Corners 17">
            <a:extLst>
              <a:ext uri="{FF2B5EF4-FFF2-40B4-BE49-F238E27FC236}">
                <a16:creationId xmlns:a16="http://schemas.microsoft.com/office/drawing/2014/main" id="{52D5A49B-07A8-4488-89C6-B23C61FFBEF0}"/>
              </a:ext>
            </a:extLst>
          </p:cNvPr>
          <p:cNvSpPr/>
          <p:nvPr/>
        </p:nvSpPr>
        <p:spPr>
          <a:xfrm>
            <a:off x="7318778" y="1510200"/>
            <a:ext cx="1490244" cy="628922"/>
          </a:xfrm>
          <a:prstGeom prst="roundRect">
            <a:avLst/>
          </a:prstGeom>
          <a:solidFill>
            <a:srgbClr val="92D050">
              <a:alpha val="42000"/>
            </a:srgb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highlight>
                <a:srgbClr val="00FF00"/>
              </a:highlight>
            </a:endParaRPr>
          </a:p>
        </p:txBody>
      </p:sp>
      <p:sp>
        <p:nvSpPr>
          <p:cNvPr id="19" name="Flowchart: Terminator 18">
            <a:extLst>
              <a:ext uri="{FF2B5EF4-FFF2-40B4-BE49-F238E27FC236}">
                <a16:creationId xmlns:a16="http://schemas.microsoft.com/office/drawing/2014/main" id="{8FA2D4F2-04C5-4DE0-88B4-D52A36A0DA07}"/>
              </a:ext>
            </a:extLst>
          </p:cNvPr>
          <p:cNvSpPr/>
          <p:nvPr/>
        </p:nvSpPr>
        <p:spPr>
          <a:xfrm>
            <a:off x="7205937" y="1510200"/>
            <a:ext cx="1767580" cy="631090"/>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dirty="0">
                <a:solidFill>
                  <a:srgbClr val="3E1E1F"/>
                </a:solidFill>
                <a:latin typeface="Segoe UI Light" panose="020B0502040204020203" pitchFamily="34" charset="0"/>
                <a:cs typeface="Segoe UI Light" panose="020B0502040204020203" pitchFamily="34" charset="0"/>
              </a:rPr>
              <a:t>POVIZORISKĀS LIKMES, EUR/ha</a:t>
            </a:r>
          </a:p>
        </p:txBody>
      </p:sp>
      <p:pic>
        <p:nvPicPr>
          <p:cNvPr id="25" name="Graphic 24" descr="Coins">
            <a:extLst>
              <a:ext uri="{FF2B5EF4-FFF2-40B4-BE49-F238E27FC236}">
                <a16:creationId xmlns:a16="http://schemas.microsoft.com/office/drawing/2014/main" id="{342F8648-F2D3-431E-9689-929E36AB3E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11406" y="1659200"/>
            <a:ext cx="453671" cy="453671"/>
          </a:xfrm>
          <a:prstGeom prst="rect">
            <a:avLst/>
          </a:prstGeom>
        </p:spPr>
      </p:pic>
      <p:sp>
        <p:nvSpPr>
          <p:cNvPr id="31" name="Rectangle: Rounded Corners 30">
            <a:extLst>
              <a:ext uri="{FF2B5EF4-FFF2-40B4-BE49-F238E27FC236}">
                <a16:creationId xmlns:a16="http://schemas.microsoft.com/office/drawing/2014/main" id="{CBBD2543-1D93-4A4E-BEB4-A2A3697C2D70}"/>
              </a:ext>
            </a:extLst>
          </p:cNvPr>
          <p:cNvSpPr/>
          <p:nvPr/>
        </p:nvSpPr>
        <p:spPr>
          <a:xfrm>
            <a:off x="838306" y="1575430"/>
            <a:ext cx="3787395" cy="699344"/>
          </a:xfrm>
          <a:prstGeom prst="roundRect">
            <a:avLst/>
          </a:prstGeom>
          <a:solidFill>
            <a:schemeClr val="accent5">
              <a:lumMod val="20000"/>
              <a:lumOff val="80000"/>
              <a:alpha val="42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6" name="Flowchart: Terminator 25">
            <a:extLst>
              <a:ext uri="{FF2B5EF4-FFF2-40B4-BE49-F238E27FC236}">
                <a16:creationId xmlns:a16="http://schemas.microsoft.com/office/drawing/2014/main" id="{6D5E7E80-69A7-41A0-805A-041702A6D0D8}"/>
              </a:ext>
            </a:extLst>
          </p:cNvPr>
          <p:cNvSpPr/>
          <p:nvPr/>
        </p:nvSpPr>
        <p:spPr>
          <a:xfrm>
            <a:off x="1061389" y="1663534"/>
            <a:ext cx="3878274" cy="538690"/>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800" b="1" dirty="0">
                <a:solidFill>
                  <a:srgbClr val="3E1E1F"/>
                </a:solidFill>
                <a:latin typeface="Segoe UI Light" panose="020B0502040204020203" pitchFamily="34" charset="0"/>
                <a:cs typeface="Segoe UI Light" panose="020B0502040204020203" pitchFamily="34" charset="0"/>
              </a:rPr>
              <a:t>Atbalsta saņemšanas pamatnosacījumi nemainās</a:t>
            </a:r>
          </a:p>
        </p:txBody>
      </p:sp>
      <p:graphicFrame>
        <p:nvGraphicFramePr>
          <p:cNvPr id="21" name="Table 20">
            <a:extLst>
              <a:ext uri="{FF2B5EF4-FFF2-40B4-BE49-F238E27FC236}">
                <a16:creationId xmlns:a16="http://schemas.microsoft.com/office/drawing/2014/main" id="{F22DDAF0-A992-453A-8A84-2A381694D4C2}"/>
              </a:ext>
            </a:extLst>
          </p:cNvPr>
          <p:cNvGraphicFramePr>
            <a:graphicFrameLocks noGrp="1"/>
          </p:cNvGraphicFramePr>
          <p:nvPr>
            <p:extLst>
              <p:ext uri="{D42A27DB-BD31-4B8C-83A1-F6EECF244321}">
                <p14:modId xmlns:p14="http://schemas.microsoft.com/office/powerpoint/2010/main" val="1288690103"/>
              </p:ext>
            </p:extLst>
          </p:nvPr>
        </p:nvGraphicFramePr>
        <p:xfrm>
          <a:off x="519826" y="2249066"/>
          <a:ext cx="8502021" cy="3906079"/>
        </p:xfrm>
        <a:graphic>
          <a:graphicData uri="http://schemas.openxmlformats.org/drawingml/2006/table">
            <a:tbl>
              <a:tblPr firstRow="1" bandRow="1">
                <a:tableStyleId>{2D5ABB26-0587-4C30-8999-92F81FD0307C}</a:tableStyleId>
              </a:tblPr>
              <a:tblGrid>
                <a:gridCol w="3993350">
                  <a:extLst>
                    <a:ext uri="{9D8B030D-6E8A-4147-A177-3AD203B41FA5}">
                      <a16:colId xmlns:a16="http://schemas.microsoft.com/office/drawing/2014/main" val="758276243"/>
                    </a:ext>
                  </a:extLst>
                </a:gridCol>
                <a:gridCol w="1423686">
                  <a:extLst>
                    <a:ext uri="{9D8B030D-6E8A-4147-A177-3AD203B41FA5}">
                      <a16:colId xmlns:a16="http://schemas.microsoft.com/office/drawing/2014/main" val="821044263"/>
                    </a:ext>
                  </a:extLst>
                </a:gridCol>
                <a:gridCol w="1142696">
                  <a:extLst>
                    <a:ext uri="{9D8B030D-6E8A-4147-A177-3AD203B41FA5}">
                      <a16:colId xmlns:a16="http://schemas.microsoft.com/office/drawing/2014/main" val="39542716"/>
                    </a:ext>
                  </a:extLst>
                </a:gridCol>
                <a:gridCol w="1077133">
                  <a:extLst>
                    <a:ext uri="{9D8B030D-6E8A-4147-A177-3AD203B41FA5}">
                      <a16:colId xmlns:a16="http://schemas.microsoft.com/office/drawing/2014/main" val="475816768"/>
                    </a:ext>
                  </a:extLst>
                </a:gridCol>
                <a:gridCol w="865156">
                  <a:extLst>
                    <a:ext uri="{9D8B030D-6E8A-4147-A177-3AD203B41FA5}">
                      <a16:colId xmlns:a16="http://schemas.microsoft.com/office/drawing/2014/main" val="1801902501"/>
                    </a:ext>
                  </a:extLst>
                </a:gridCol>
              </a:tblGrid>
              <a:tr h="258744">
                <a:tc>
                  <a:txBody>
                    <a:bodyPr/>
                    <a:lstStyle/>
                    <a:p>
                      <a:pPr>
                        <a:lnSpc>
                          <a:spcPct val="107000"/>
                        </a:lnSpc>
                      </a:pPr>
                      <a:endParaRPr lang="lv-LV" sz="1800" dirty="0">
                        <a:effectLst/>
                        <a:latin typeface="Segoe UI Light" panose="020B0502040204020203" pitchFamily="34" charset="0"/>
                        <a:cs typeface="Segoe UI Light" panose="020B0502040204020203" pitchFamily="34" charset="0"/>
                      </a:endParaRPr>
                    </a:p>
                  </a:txBody>
                  <a:tcPr>
                    <a:lnB w="12700" cap="flat" cmpd="sng" algn="ctr">
                      <a:solidFill>
                        <a:schemeClr val="accent5">
                          <a:lumMod val="75000"/>
                        </a:schemeClr>
                      </a:solidFill>
                      <a:prstDash val="sysDash"/>
                      <a:round/>
                      <a:headEnd type="none" w="med" len="med"/>
                      <a:tailEnd type="none" w="med" len="med"/>
                    </a:lnB>
                  </a:tcPr>
                </a:tc>
                <a:tc>
                  <a:txBody>
                    <a:bodyPr/>
                    <a:lstStyle/>
                    <a:p>
                      <a:pPr algn="ctr">
                        <a:lnSpc>
                          <a:spcPct val="107000"/>
                        </a:lnSpc>
                        <a:spcAft>
                          <a:spcPts val="600"/>
                        </a:spcAft>
                      </a:pPr>
                      <a:r>
                        <a:rPr lang="lv-LV" sz="1800" dirty="0">
                          <a:effectLst/>
                          <a:latin typeface="Segoe UI Light" panose="020B0502040204020203" pitchFamily="34" charset="0"/>
                          <a:cs typeface="Segoe UI Light" panose="020B0502040204020203" pitchFamily="34" charset="0"/>
                        </a:rPr>
                        <a:t>2021</a:t>
                      </a:r>
                      <a:endParaRPr lang="lv-LV"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a:lnB w="12700" cap="flat" cmpd="sng" algn="ctr">
                      <a:solidFill>
                        <a:schemeClr val="accent5">
                          <a:lumMod val="75000"/>
                        </a:schemeClr>
                      </a:solidFill>
                      <a:prstDash val="sysDash"/>
                      <a:round/>
                      <a:headEnd type="none" w="med" len="med"/>
                      <a:tailEnd type="none" w="med" len="med"/>
                    </a:lnB>
                  </a:tcPr>
                </a:tc>
                <a:tc>
                  <a:txBody>
                    <a:bodyPr/>
                    <a:lstStyle/>
                    <a:p>
                      <a:pPr algn="ctr">
                        <a:lnSpc>
                          <a:spcPct val="107000"/>
                        </a:lnSpc>
                        <a:spcAft>
                          <a:spcPts val="600"/>
                        </a:spcAft>
                      </a:pPr>
                      <a:r>
                        <a:rPr lang="lv-LV" sz="1800" dirty="0">
                          <a:effectLst/>
                          <a:latin typeface="Segoe UI Light" panose="020B0502040204020203" pitchFamily="34" charset="0"/>
                          <a:cs typeface="Segoe UI Light" panose="020B0502040204020203" pitchFamily="34" charset="0"/>
                        </a:rPr>
                        <a:t>2022</a:t>
                      </a:r>
                      <a:endParaRPr lang="lv-LV"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a:lnR w="12700" cap="flat" cmpd="sng" algn="ctr">
                      <a:solidFill>
                        <a:schemeClr val="accent5">
                          <a:lumMod val="75000"/>
                        </a:schemeClr>
                      </a:solidFill>
                      <a:prstDash val="sysDash"/>
                      <a:round/>
                      <a:headEnd type="none" w="med" len="med"/>
                      <a:tailEnd type="none" w="med" len="med"/>
                    </a:lnR>
                    <a:lnB w="12700" cap="flat" cmpd="sng" algn="ctr">
                      <a:solidFill>
                        <a:schemeClr val="accent5">
                          <a:lumMod val="75000"/>
                        </a:schemeClr>
                      </a:solidFill>
                      <a:prstDash val="sysDash"/>
                      <a:round/>
                      <a:headEnd type="none" w="med" len="med"/>
                      <a:tailEnd type="none" w="med" len="med"/>
                    </a:lnB>
                  </a:tcPr>
                </a:tc>
                <a:tc>
                  <a:txBody>
                    <a:bodyPr/>
                    <a:lstStyle/>
                    <a:p>
                      <a:pPr algn="ctr">
                        <a:lnSpc>
                          <a:spcPct val="107000"/>
                        </a:lnSpc>
                        <a:spcAft>
                          <a:spcPts val="600"/>
                        </a:spcAft>
                      </a:pPr>
                      <a:r>
                        <a:rPr lang="lv-LV" sz="1800" dirty="0">
                          <a:effectLst/>
                          <a:latin typeface="Segoe UI Light" panose="020B0502040204020203" pitchFamily="34" charset="0"/>
                          <a:cs typeface="Segoe UI Light" panose="020B0502040204020203" pitchFamily="34" charset="0"/>
                        </a:rPr>
                        <a:t>2021</a:t>
                      </a:r>
                      <a:endParaRPr lang="lv-LV"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0" marR="0" marT="0" marB="0">
                    <a:lnL w="12700" cap="flat" cmpd="sng" algn="ctr">
                      <a:solidFill>
                        <a:schemeClr val="accent5">
                          <a:lumMod val="75000"/>
                        </a:schemeClr>
                      </a:solidFill>
                      <a:prstDash val="sysDash"/>
                      <a:round/>
                      <a:headEnd type="none" w="med" len="med"/>
                      <a:tailEnd type="none" w="med" len="med"/>
                    </a:lnL>
                    <a:lnB w="12700" cap="flat" cmpd="sng" algn="ctr">
                      <a:solidFill>
                        <a:schemeClr val="accent5">
                          <a:lumMod val="75000"/>
                        </a:schemeClr>
                      </a:solidFill>
                      <a:prstDash val="sysDash"/>
                      <a:round/>
                      <a:headEnd type="none" w="med" len="med"/>
                      <a:tailEnd type="none" w="med" len="med"/>
                    </a:lnB>
                  </a:tcPr>
                </a:tc>
                <a:tc>
                  <a:txBody>
                    <a:bodyPr/>
                    <a:lstStyle/>
                    <a:p>
                      <a:pPr algn="ctr">
                        <a:lnSpc>
                          <a:spcPct val="107000"/>
                        </a:lnSpc>
                        <a:spcAft>
                          <a:spcPts val="600"/>
                        </a:spcAft>
                      </a:pPr>
                      <a:r>
                        <a:rPr lang="lv-LV" sz="1800" dirty="0">
                          <a:effectLst/>
                          <a:latin typeface="Segoe UI Light" panose="020B0502040204020203" pitchFamily="34" charset="0"/>
                          <a:cs typeface="Segoe UI Light" panose="020B0502040204020203" pitchFamily="34" charset="0"/>
                        </a:rPr>
                        <a:t>2022</a:t>
                      </a:r>
                      <a:endParaRPr lang="lv-LV"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0" marR="0" marT="0" marB="0">
                    <a:lnB w="12700" cap="flat" cmpd="sng" algn="ctr">
                      <a:solidFill>
                        <a:schemeClr val="accent5">
                          <a:lumMod val="75000"/>
                        </a:schemeClr>
                      </a:solidFill>
                      <a:prstDash val="sysDash"/>
                      <a:round/>
                      <a:headEnd type="none" w="med" len="med"/>
                      <a:tailEnd type="none" w="med" len="med"/>
                    </a:lnB>
                  </a:tcPr>
                </a:tc>
                <a:extLst>
                  <a:ext uri="{0D108BD9-81ED-4DB2-BD59-A6C34878D82A}">
                    <a16:rowId xmlns:a16="http://schemas.microsoft.com/office/drawing/2014/main" val="3628204016"/>
                  </a:ext>
                </a:extLst>
              </a:tr>
              <a:tr h="342018">
                <a:tc>
                  <a:txBody>
                    <a:bodyPr/>
                    <a:lstStyle/>
                    <a:p>
                      <a:pPr algn="l">
                        <a:lnSpc>
                          <a:spcPct val="107000"/>
                        </a:lnSpc>
                        <a:spcAft>
                          <a:spcPts val="600"/>
                        </a:spcAft>
                      </a:pPr>
                      <a:r>
                        <a:rPr lang="lv-LV" sz="1800" dirty="0">
                          <a:effectLst/>
                          <a:latin typeface="Segoe UI Light" panose="020B0502040204020203" pitchFamily="34" charset="0"/>
                          <a:cs typeface="Segoe UI Light" panose="020B0502040204020203" pitchFamily="34" charset="0"/>
                        </a:rPr>
                        <a:t>TM finansējuma pārdale uz Lauku attīstību</a:t>
                      </a:r>
                      <a:endParaRPr lang="lv-LV"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anchor="ct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600"/>
                        </a:spcAft>
                      </a:pPr>
                      <a:r>
                        <a:rPr lang="lv-LV" sz="1800" dirty="0">
                          <a:effectLst/>
                          <a:latin typeface="Segoe UI Light" panose="020B0502040204020203" pitchFamily="34" charset="0"/>
                          <a:cs typeface="Segoe UI Light" panose="020B0502040204020203" pitchFamily="34" charset="0"/>
                        </a:rPr>
                        <a:t>25,0</a:t>
                      </a:r>
                      <a:endParaRPr lang="lv-LV"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anchor="ct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600"/>
                        </a:spcAft>
                      </a:pPr>
                      <a:r>
                        <a:rPr lang="lv-LV" sz="1800" dirty="0">
                          <a:effectLst/>
                          <a:latin typeface="Segoe UI Light" panose="020B0502040204020203" pitchFamily="34" charset="0"/>
                          <a:cs typeface="Segoe UI Light" panose="020B0502040204020203" pitchFamily="34" charset="0"/>
                        </a:rPr>
                        <a:t>25,0</a:t>
                      </a:r>
                      <a:endParaRPr lang="lv-LV"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anchor="ctr">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600"/>
                        </a:spcAft>
                      </a:pPr>
                      <a:r>
                        <a:rPr lang="lv-LV" sz="1800" dirty="0">
                          <a:effectLst/>
                          <a:latin typeface="Segoe UI Light" panose="020B0502040204020203" pitchFamily="34" charset="0"/>
                          <a:cs typeface="Segoe UI Light" panose="020B0502040204020203" pitchFamily="34" charset="0"/>
                        </a:rPr>
                        <a:t>-</a:t>
                      </a:r>
                      <a:endParaRPr lang="lv-LV"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0" marR="0" marT="0" marB="0" anchor="ctr">
                    <a:lnL w="12700" cap="flat" cmpd="sng" algn="ctr">
                      <a:solidFill>
                        <a:schemeClr val="accent5">
                          <a:lumMod val="75000"/>
                        </a:schemeClr>
                      </a:solidFill>
                      <a:prstDash val="sysDash"/>
                      <a:round/>
                      <a:headEnd type="none" w="med" len="med"/>
                      <a:tailEnd type="none" w="med" len="med"/>
                    </a:lnL>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600"/>
                        </a:spcAft>
                      </a:pPr>
                      <a:r>
                        <a:rPr lang="lv-LV" sz="1800" dirty="0">
                          <a:effectLst/>
                          <a:latin typeface="Segoe UI Light" panose="020B0502040204020203" pitchFamily="34" charset="0"/>
                          <a:cs typeface="Segoe UI Light" panose="020B0502040204020203" pitchFamily="34" charset="0"/>
                        </a:rPr>
                        <a:t>-</a:t>
                      </a:r>
                      <a:endParaRPr lang="lv-LV"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0" marR="0" marT="0" marB="0" anchor="ctr">
                    <a:lnT w="12700" cap="flat" cmpd="sng" algn="ctr">
                      <a:solidFill>
                        <a:schemeClr val="accent5">
                          <a:lumMod val="75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extLst>
                  <a:ext uri="{0D108BD9-81ED-4DB2-BD59-A6C34878D82A}">
                    <a16:rowId xmlns:a16="http://schemas.microsoft.com/office/drawing/2014/main" val="2657765525"/>
                  </a:ext>
                </a:extLst>
              </a:tr>
              <a:tr h="387039">
                <a:tc>
                  <a:txBody>
                    <a:bodyPr/>
                    <a:lstStyle/>
                    <a:p>
                      <a:pPr algn="l">
                        <a:lnSpc>
                          <a:spcPct val="107000"/>
                        </a:lnSpc>
                        <a:spcAft>
                          <a:spcPts val="600"/>
                        </a:spcAft>
                      </a:pPr>
                      <a:r>
                        <a:rPr lang="lv-LV" sz="1800" dirty="0">
                          <a:effectLst/>
                          <a:latin typeface="Segoe UI Light" panose="020B0502040204020203" pitchFamily="34" charset="0"/>
                          <a:cs typeface="Segoe UI Light" panose="020B0502040204020203" pitchFamily="34" charset="0"/>
                        </a:rPr>
                        <a:t>Pieejamais finansējums</a:t>
                      </a:r>
                      <a:endParaRPr lang="lv-LV"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123825" marR="123825" marT="9525"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600"/>
                        </a:spcAft>
                      </a:pPr>
                      <a:r>
                        <a:rPr lang="lv-LV" sz="1800">
                          <a:effectLst/>
                          <a:latin typeface="Segoe UI Light" panose="020B0502040204020203" pitchFamily="34" charset="0"/>
                          <a:cs typeface="Segoe UI Light" panose="020B0502040204020203" pitchFamily="34" charset="0"/>
                        </a:rPr>
                        <a:t>314,05</a:t>
                      </a:r>
                      <a:endParaRPr lang="lv-LV" sz="18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600"/>
                        </a:spcAft>
                      </a:pPr>
                      <a:r>
                        <a:rPr lang="lv-LV" sz="1800" dirty="0">
                          <a:effectLst/>
                          <a:latin typeface="Segoe UI Light" panose="020B0502040204020203" pitchFamily="34" charset="0"/>
                          <a:cs typeface="Segoe UI Light" panose="020B0502040204020203" pitchFamily="34" charset="0"/>
                        </a:rPr>
                        <a:t>319,14</a:t>
                      </a:r>
                      <a:endParaRPr lang="lv-LV"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ctr">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600"/>
                        </a:spcAft>
                      </a:pPr>
                      <a:r>
                        <a:rPr lang="lv-LV" sz="1800" dirty="0">
                          <a:effectLst/>
                          <a:latin typeface="Segoe UI Light" panose="020B0502040204020203" pitchFamily="34" charset="0"/>
                          <a:cs typeface="Segoe UI Light" panose="020B0502040204020203" pitchFamily="34" charset="0"/>
                        </a:rPr>
                        <a:t>-</a:t>
                      </a:r>
                      <a:endParaRPr lang="lv-LV"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0" marR="0" marT="0" marB="0" anchor="ctr">
                    <a:lnL w="12700" cap="flat" cmpd="sng" algn="ctr">
                      <a:solidFill>
                        <a:schemeClr val="accent5">
                          <a:lumMod val="75000"/>
                        </a:schemeClr>
                      </a:solidFill>
                      <a:prstDash val="sysDash"/>
                      <a:round/>
                      <a:headEnd type="none" w="med" len="med"/>
                      <a:tailEnd type="none" w="med" len="med"/>
                    </a:lnL>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600"/>
                        </a:spcAft>
                      </a:pPr>
                      <a:r>
                        <a:rPr lang="lv-LV" sz="1800" dirty="0">
                          <a:effectLst/>
                          <a:latin typeface="Segoe UI Light" panose="020B0502040204020203" pitchFamily="34" charset="0"/>
                          <a:cs typeface="Segoe UI Light" panose="020B0502040204020203" pitchFamily="34" charset="0"/>
                        </a:rPr>
                        <a:t>-</a:t>
                      </a:r>
                      <a:endParaRPr lang="lv-LV"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0" marR="0"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extLst>
                  <a:ext uri="{0D108BD9-81ED-4DB2-BD59-A6C34878D82A}">
                    <a16:rowId xmlns:a16="http://schemas.microsoft.com/office/drawing/2014/main" val="1642593249"/>
                  </a:ext>
                </a:extLst>
              </a:tr>
              <a:tr h="387039">
                <a:tc>
                  <a:txBody>
                    <a:bodyPr/>
                    <a:lstStyle/>
                    <a:p>
                      <a:pPr algn="l">
                        <a:lnSpc>
                          <a:spcPct val="107000"/>
                        </a:lnSpc>
                        <a:spcAft>
                          <a:spcPts val="600"/>
                        </a:spcAft>
                      </a:pPr>
                      <a:r>
                        <a:rPr lang="lv-LV" sz="1800" dirty="0">
                          <a:effectLst/>
                          <a:latin typeface="Segoe UI Light" panose="020B0502040204020203" pitchFamily="34" charset="0"/>
                          <a:cs typeface="Segoe UI Light" panose="020B0502040204020203" pitchFamily="34" charset="0"/>
                        </a:rPr>
                        <a:t>VPM</a:t>
                      </a:r>
                      <a:endParaRPr lang="lv-LV"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123825" marR="123825" marT="9525"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600"/>
                        </a:spcAft>
                      </a:pPr>
                      <a:r>
                        <a:rPr lang="lv-LV" sz="1800">
                          <a:effectLst/>
                          <a:latin typeface="Segoe UI Light" panose="020B0502040204020203" pitchFamily="34" charset="0"/>
                          <a:cs typeface="Segoe UI Light" panose="020B0502040204020203" pitchFamily="34" charset="0"/>
                        </a:rPr>
                        <a:t>160,95</a:t>
                      </a:r>
                      <a:endParaRPr lang="lv-LV" sz="18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600"/>
                        </a:spcAft>
                      </a:pPr>
                      <a:r>
                        <a:rPr lang="lv-LV" sz="1800" dirty="0">
                          <a:effectLst/>
                          <a:latin typeface="Segoe UI Light" panose="020B0502040204020203" pitchFamily="34" charset="0"/>
                          <a:cs typeface="Segoe UI Light" panose="020B0502040204020203" pitchFamily="34" charset="0"/>
                        </a:rPr>
                        <a:t>163,64</a:t>
                      </a:r>
                      <a:endParaRPr lang="lv-LV"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ctr">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600"/>
                        </a:spcAft>
                      </a:pPr>
                      <a:r>
                        <a:rPr lang="lv-LV" sz="1800" dirty="0">
                          <a:effectLst/>
                          <a:latin typeface="Segoe UI Light" panose="020B0502040204020203" pitchFamily="34" charset="0"/>
                          <a:cs typeface="Segoe UI Light" panose="020B0502040204020203" pitchFamily="34" charset="0"/>
                        </a:rPr>
                        <a:t>92</a:t>
                      </a:r>
                      <a:endParaRPr lang="lv-LV"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0" marR="0" marT="0" marB="0" anchor="ctr">
                    <a:lnL w="12700" cap="flat" cmpd="sng" algn="ctr">
                      <a:solidFill>
                        <a:schemeClr val="accent5">
                          <a:lumMod val="75000"/>
                        </a:schemeClr>
                      </a:solidFill>
                      <a:prstDash val="sysDash"/>
                      <a:round/>
                      <a:headEnd type="none" w="med" len="med"/>
                      <a:tailEnd type="none" w="med" len="med"/>
                    </a:lnL>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600"/>
                        </a:spcAft>
                      </a:pPr>
                      <a:r>
                        <a:rPr lang="lv-LV" sz="1800" dirty="0">
                          <a:effectLst/>
                          <a:latin typeface="Segoe UI Light" panose="020B0502040204020203" pitchFamily="34" charset="0"/>
                          <a:cs typeface="Segoe UI Light" panose="020B0502040204020203" pitchFamily="34" charset="0"/>
                        </a:rPr>
                        <a:t>94</a:t>
                      </a:r>
                      <a:endParaRPr lang="lv-LV"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0" marR="0"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extLst>
                  <a:ext uri="{0D108BD9-81ED-4DB2-BD59-A6C34878D82A}">
                    <a16:rowId xmlns:a16="http://schemas.microsoft.com/office/drawing/2014/main" val="1492815958"/>
                  </a:ext>
                </a:extLst>
              </a:tr>
              <a:tr h="387039">
                <a:tc>
                  <a:txBody>
                    <a:bodyPr/>
                    <a:lstStyle/>
                    <a:p>
                      <a:pPr algn="l">
                        <a:lnSpc>
                          <a:spcPct val="107000"/>
                        </a:lnSpc>
                        <a:spcAft>
                          <a:spcPts val="600"/>
                        </a:spcAft>
                      </a:pPr>
                      <a:r>
                        <a:rPr lang="lv-LV" sz="1800" dirty="0">
                          <a:effectLst/>
                          <a:latin typeface="Segoe UI Light" panose="020B0502040204020203" pitchFamily="34" charset="0"/>
                          <a:cs typeface="Segoe UI Light" panose="020B0502040204020203" pitchFamily="34" charset="0"/>
                        </a:rPr>
                        <a:t>Zaļināšana</a:t>
                      </a:r>
                      <a:endParaRPr lang="lv-LV"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123825" marR="123825" marT="9525"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600"/>
                        </a:spcAft>
                      </a:pPr>
                      <a:r>
                        <a:rPr lang="lv-LV" sz="1800">
                          <a:effectLst/>
                          <a:latin typeface="Segoe UI Light" panose="020B0502040204020203" pitchFamily="34" charset="0"/>
                          <a:cs typeface="Segoe UI Light" panose="020B0502040204020203" pitchFamily="34" charset="0"/>
                        </a:rPr>
                        <a:t>94,22</a:t>
                      </a:r>
                      <a:endParaRPr lang="lv-LV" sz="18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600"/>
                        </a:spcAft>
                      </a:pPr>
                      <a:r>
                        <a:rPr lang="lv-LV" sz="1800" dirty="0">
                          <a:effectLst/>
                          <a:latin typeface="Segoe UI Light" panose="020B0502040204020203" pitchFamily="34" charset="0"/>
                          <a:cs typeface="Segoe UI Light" panose="020B0502040204020203" pitchFamily="34" charset="0"/>
                        </a:rPr>
                        <a:t>95,74</a:t>
                      </a:r>
                      <a:endParaRPr lang="lv-LV"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ctr">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600"/>
                        </a:spcAft>
                      </a:pPr>
                      <a:r>
                        <a:rPr lang="lv-LV" sz="1800" dirty="0">
                          <a:effectLst/>
                          <a:latin typeface="Segoe UI Light" panose="020B0502040204020203" pitchFamily="34" charset="0"/>
                          <a:cs typeface="Segoe UI Light" panose="020B0502040204020203" pitchFamily="34" charset="0"/>
                        </a:rPr>
                        <a:t>54</a:t>
                      </a:r>
                      <a:endParaRPr lang="lv-LV"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0" marR="0" marT="0" marB="0" anchor="ctr">
                    <a:lnL w="12700" cap="flat" cmpd="sng" algn="ctr">
                      <a:solidFill>
                        <a:schemeClr val="accent5">
                          <a:lumMod val="75000"/>
                        </a:schemeClr>
                      </a:solidFill>
                      <a:prstDash val="sysDash"/>
                      <a:round/>
                      <a:headEnd type="none" w="med" len="med"/>
                      <a:tailEnd type="none" w="med" len="med"/>
                    </a:lnL>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600"/>
                        </a:spcAft>
                      </a:pPr>
                      <a:r>
                        <a:rPr lang="lv-LV" sz="1800" dirty="0">
                          <a:effectLst/>
                          <a:latin typeface="Segoe UI Light" panose="020B0502040204020203" pitchFamily="34" charset="0"/>
                          <a:cs typeface="Segoe UI Light" panose="020B0502040204020203" pitchFamily="34" charset="0"/>
                        </a:rPr>
                        <a:t>55</a:t>
                      </a:r>
                      <a:endParaRPr lang="lv-LV"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0" marR="0"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extLst>
                  <a:ext uri="{0D108BD9-81ED-4DB2-BD59-A6C34878D82A}">
                    <a16:rowId xmlns:a16="http://schemas.microsoft.com/office/drawing/2014/main" val="1102200104"/>
                  </a:ext>
                </a:extLst>
              </a:tr>
              <a:tr h="387039">
                <a:tc>
                  <a:txBody>
                    <a:bodyPr/>
                    <a:lstStyle/>
                    <a:p>
                      <a:pPr algn="l">
                        <a:lnSpc>
                          <a:spcPct val="107000"/>
                        </a:lnSpc>
                        <a:spcAft>
                          <a:spcPts val="600"/>
                        </a:spcAft>
                      </a:pPr>
                      <a:r>
                        <a:rPr lang="lv-LV" sz="1800" dirty="0">
                          <a:effectLst/>
                          <a:latin typeface="Segoe UI Light" panose="020B0502040204020203" pitchFamily="34" charset="0"/>
                          <a:cs typeface="Segoe UI Light" panose="020B0502040204020203" pitchFamily="34" charset="0"/>
                        </a:rPr>
                        <a:t>Brīvprātīgi saistītais atbalsts</a:t>
                      </a:r>
                      <a:endParaRPr lang="lv-LV"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123825" marR="123825" marT="9525"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600"/>
                        </a:spcAft>
                      </a:pPr>
                      <a:r>
                        <a:rPr lang="lv-LV" sz="1800">
                          <a:effectLst/>
                          <a:latin typeface="Segoe UI Light" panose="020B0502040204020203" pitchFamily="34" charset="0"/>
                          <a:cs typeface="Segoe UI Light" panose="020B0502040204020203" pitchFamily="34" charset="0"/>
                        </a:rPr>
                        <a:t>47,11</a:t>
                      </a:r>
                      <a:endParaRPr lang="lv-LV" sz="18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600"/>
                        </a:spcAft>
                      </a:pPr>
                      <a:r>
                        <a:rPr lang="lv-LV" sz="1800">
                          <a:effectLst/>
                          <a:latin typeface="Segoe UI Light" panose="020B0502040204020203" pitchFamily="34" charset="0"/>
                          <a:cs typeface="Segoe UI Light" panose="020B0502040204020203" pitchFamily="34" charset="0"/>
                        </a:rPr>
                        <a:t>47,87</a:t>
                      </a:r>
                      <a:endParaRPr lang="lv-LV" sz="18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ctr">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600"/>
                        </a:spcAft>
                      </a:pPr>
                      <a:r>
                        <a:rPr lang="lv-LV" sz="1800" dirty="0">
                          <a:effectLst/>
                          <a:latin typeface="Segoe UI Light" panose="020B0502040204020203" pitchFamily="34" charset="0"/>
                          <a:cs typeface="Segoe UI Light" panose="020B0502040204020203" pitchFamily="34" charset="0"/>
                        </a:rPr>
                        <a:t>-</a:t>
                      </a:r>
                      <a:endParaRPr lang="lv-LV"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0" marR="0" marT="0" marB="0" anchor="ctr">
                    <a:lnL w="12700" cap="flat" cmpd="sng" algn="ctr">
                      <a:solidFill>
                        <a:schemeClr val="accent5">
                          <a:lumMod val="75000"/>
                        </a:schemeClr>
                      </a:solidFill>
                      <a:prstDash val="sysDash"/>
                      <a:round/>
                      <a:headEnd type="none" w="med" len="med"/>
                      <a:tailEnd type="none" w="med" len="med"/>
                    </a:lnL>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600"/>
                        </a:spcAft>
                      </a:pPr>
                      <a:r>
                        <a:rPr lang="lv-LV" sz="1800" dirty="0">
                          <a:effectLst/>
                          <a:latin typeface="Segoe UI Light" panose="020B0502040204020203" pitchFamily="34" charset="0"/>
                          <a:cs typeface="Segoe UI Light" panose="020B0502040204020203" pitchFamily="34" charset="0"/>
                        </a:rPr>
                        <a:t>-</a:t>
                      </a:r>
                      <a:endParaRPr lang="lv-LV"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0" marR="0" marT="0" marB="0" anchor="ctr">
                    <a:lnT w="12700" cap="flat" cmpd="sng" algn="ctr">
                      <a:solidFill>
                        <a:schemeClr val="accent5">
                          <a:lumMod val="60000"/>
                          <a:lumOff val="40000"/>
                        </a:schemeClr>
                      </a:solidFill>
                      <a:prstDash val="sysDash"/>
                      <a:round/>
                      <a:headEnd type="none" w="med" len="med"/>
                      <a:tailEnd type="none" w="med" len="med"/>
                    </a:lnT>
                  </a:tcPr>
                </a:tc>
                <a:extLst>
                  <a:ext uri="{0D108BD9-81ED-4DB2-BD59-A6C34878D82A}">
                    <a16:rowId xmlns:a16="http://schemas.microsoft.com/office/drawing/2014/main" val="3251753906"/>
                  </a:ext>
                </a:extLst>
              </a:tr>
              <a:tr h="772328">
                <a:tc>
                  <a:txBody>
                    <a:bodyPr/>
                    <a:lstStyle/>
                    <a:p>
                      <a:pPr algn="l">
                        <a:lnSpc>
                          <a:spcPct val="107000"/>
                        </a:lnSpc>
                        <a:spcAft>
                          <a:spcPts val="600"/>
                        </a:spcAft>
                      </a:pPr>
                      <a:r>
                        <a:rPr lang="lv-LV" sz="1800" dirty="0">
                          <a:effectLst/>
                          <a:latin typeface="Segoe UI Light" panose="020B0502040204020203" pitchFamily="34" charset="0"/>
                          <a:cs typeface="Segoe UI Light" panose="020B0502040204020203" pitchFamily="34" charset="0"/>
                        </a:rPr>
                        <a:t>Maksājums gados jauniem lauksaimniekiem</a:t>
                      </a:r>
                      <a:endParaRPr lang="lv-LV"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123825" marR="123825" marT="9525"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600"/>
                        </a:spcAft>
                      </a:pPr>
                      <a:r>
                        <a:rPr lang="lv-LV" sz="1800">
                          <a:effectLst/>
                          <a:latin typeface="Segoe UI Light" panose="020B0502040204020203" pitchFamily="34" charset="0"/>
                          <a:cs typeface="Segoe UI Light" panose="020B0502040204020203" pitchFamily="34" charset="0"/>
                        </a:rPr>
                        <a:t>6,28</a:t>
                      </a:r>
                      <a:endParaRPr lang="lv-LV" sz="18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600"/>
                        </a:spcAft>
                      </a:pPr>
                      <a:r>
                        <a:rPr lang="lv-LV" sz="1800">
                          <a:effectLst/>
                          <a:latin typeface="Segoe UI Light" panose="020B0502040204020203" pitchFamily="34" charset="0"/>
                          <a:cs typeface="Segoe UI Light" panose="020B0502040204020203" pitchFamily="34" charset="0"/>
                        </a:rPr>
                        <a:t>6,38</a:t>
                      </a:r>
                      <a:endParaRPr lang="lv-LV" sz="1800">
                        <a:effectLst/>
                        <a:latin typeface="Segoe UI Light" panose="020B0502040204020203" pitchFamily="34" charset="0"/>
                        <a:ea typeface="Calibri" panose="020F0502020204030204" pitchFamily="34" charset="0"/>
                        <a:cs typeface="Segoe UI Light" panose="020B0502040204020203" pitchFamily="34" charset="0"/>
                      </a:endParaRPr>
                    </a:p>
                  </a:txBody>
                  <a:tcPr marL="68580" marR="68580" marT="9525" marB="0" anchor="ctr">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600"/>
                        </a:spcAft>
                      </a:pPr>
                      <a:r>
                        <a:rPr lang="lv-LV" sz="1800" dirty="0">
                          <a:effectLst/>
                          <a:latin typeface="Segoe UI Light" panose="020B0502040204020203" pitchFamily="34" charset="0"/>
                          <a:cs typeface="Segoe UI Light" panose="020B0502040204020203" pitchFamily="34" charset="0"/>
                        </a:rPr>
                        <a:t>59</a:t>
                      </a:r>
                      <a:endParaRPr lang="lv-LV"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0" marR="0" marT="0" marB="0" anchor="ctr">
                    <a:lnL w="12700" cap="flat" cmpd="sng" algn="ctr">
                      <a:solidFill>
                        <a:schemeClr val="accent5">
                          <a:lumMod val="75000"/>
                        </a:schemeClr>
                      </a:solidFill>
                      <a:prstDash val="sysDash"/>
                      <a:round/>
                      <a:headEnd type="none" w="med" len="med"/>
                      <a:tailEnd type="none" w="med" len="med"/>
                    </a:lnL>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600"/>
                        </a:spcAft>
                      </a:pPr>
                      <a:r>
                        <a:rPr lang="lv-LV" sz="1800" dirty="0">
                          <a:effectLst/>
                          <a:latin typeface="Segoe UI Light" panose="020B0502040204020203" pitchFamily="34" charset="0"/>
                          <a:cs typeface="Segoe UI Light" panose="020B0502040204020203" pitchFamily="34" charset="0"/>
                        </a:rPr>
                        <a:t>59</a:t>
                      </a:r>
                      <a:endParaRPr lang="lv-LV"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0" marR="0" marT="0" marB="0" anchor="ctr">
                    <a:lnB w="12700" cap="flat" cmpd="sng" algn="ctr">
                      <a:solidFill>
                        <a:schemeClr val="accent5">
                          <a:lumMod val="60000"/>
                          <a:lumOff val="40000"/>
                        </a:schemeClr>
                      </a:solidFill>
                      <a:prstDash val="sysDash"/>
                      <a:round/>
                      <a:headEnd type="none" w="med" len="med"/>
                      <a:tailEnd type="none" w="med" len="med"/>
                    </a:lnB>
                  </a:tcPr>
                </a:tc>
                <a:extLst>
                  <a:ext uri="{0D108BD9-81ED-4DB2-BD59-A6C34878D82A}">
                    <a16:rowId xmlns:a16="http://schemas.microsoft.com/office/drawing/2014/main" val="1673157128"/>
                  </a:ext>
                </a:extLst>
              </a:tr>
              <a:tr h="387039">
                <a:tc>
                  <a:txBody>
                    <a:bodyPr/>
                    <a:lstStyle/>
                    <a:p>
                      <a:pPr algn="l">
                        <a:lnSpc>
                          <a:spcPct val="107000"/>
                        </a:lnSpc>
                        <a:spcAft>
                          <a:spcPts val="600"/>
                        </a:spcAft>
                      </a:pPr>
                      <a:r>
                        <a:rPr lang="lv-LV" sz="1800" dirty="0">
                          <a:effectLst/>
                          <a:latin typeface="Segoe UI Light" panose="020B0502040204020203" pitchFamily="34" charset="0"/>
                          <a:cs typeface="Segoe UI Light" panose="020B0502040204020203" pitchFamily="34" charset="0"/>
                        </a:rPr>
                        <a:t>Mazo lauksaimnieku atbalsts</a:t>
                      </a:r>
                      <a:endParaRPr lang="lv-LV"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123825" marR="123825" marT="9525" marB="0" anchor="ctr">
                    <a:lnT w="12700" cap="flat" cmpd="sng" algn="ctr">
                      <a:solidFill>
                        <a:schemeClr val="accent5">
                          <a:lumMod val="60000"/>
                          <a:lumOff val="40000"/>
                        </a:schemeClr>
                      </a:solidFill>
                      <a:prstDash val="sysDash"/>
                      <a:round/>
                      <a:headEnd type="none" w="med" len="med"/>
                      <a:tailEnd type="none" w="med" len="med"/>
                    </a:lnT>
                  </a:tcPr>
                </a:tc>
                <a:tc>
                  <a:txBody>
                    <a:bodyPr/>
                    <a:lstStyle/>
                    <a:p>
                      <a:pPr algn="ctr">
                        <a:lnSpc>
                          <a:spcPct val="107000"/>
                        </a:lnSpc>
                        <a:spcAft>
                          <a:spcPts val="600"/>
                        </a:spcAft>
                      </a:pPr>
                      <a:r>
                        <a:rPr lang="lv-LV" sz="1800">
                          <a:effectLst/>
                          <a:latin typeface="Segoe UI Light" panose="020B0502040204020203" pitchFamily="34" charset="0"/>
                          <a:cs typeface="Segoe UI Light" panose="020B0502040204020203" pitchFamily="34" charset="0"/>
                        </a:rPr>
                        <a:t>5,5</a:t>
                      </a:r>
                      <a:endParaRPr lang="lv-LV" sz="1800">
                        <a:effectLst/>
                        <a:latin typeface="Segoe UI Light" panose="020B0502040204020203" pitchFamily="34" charset="0"/>
                        <a:ea typeface="Calibri" panose="020F0502020204030204" pitchFamily="34" charset="0"/>
                        <a:cs typeface="Segoe UI Light" panose="020B0502040204020203" pitchFamily="34" charset="0"/>
                      </a:endParaRPr>
                    </a:p>
                  </a:txBody>
                  <a:tcPr marL="123825" marR="123825" marT="9525" marB="0" anchor="ctr">
                    <a:lnT w="12700" cap="flat" cmpd="sng" algn="ctr">
                      <a:solidFill>
                        <a:schemeClr val="accent5">
                          <a:lumMod val="60000"/>
                          <a:lumOff val="40000"/>
                        </a:schemeClr>
                      </a:solidFill>
                      <a:prstDash val="sysDash"/>
                      <a:round/>
                      <a:headEnd type="none" w="med" len="med"/>
                      <a:tailEnd type="none" w="med" len="med"/>
                    </a:lnT>
                  </a:tcPr>
                </a:tc>
                <a:tc>
                  <a:txBody>
                    <a:bodyPr/>
                    <a:lstStyle/>
                    <a:p>
                      <a:pPr algn="ctr">
                        <a:lnSpc>
                          <a:spcPct val="107000"/>
                        </a:lnSpc>
                        <a:spcAft>
                          <a:spcPts val="600"/>
                        </a:spcAft>
                      </a:pPr>
                      <a:r>
                        <a:rPr lang="lv-LV" sz="1800">
                          <a:effectLst/>
                          <a:latin typeface="Segoe UI Light" panose="020B0502040204020203" pitchFamily="34" charset="0"/>
                          <a:cs typeface="Segoe UI Light" panose="020B0502040204020203" pitchFamily="34" charset="0"/>
                        </a:rPr>
                        <a:t>5,5</a:t>
                      </a:r>
                      <a:endParaRPr lang="lv-LV" sz="1800">
                        <a:effectLst/>
                        <a:latin typeface="Segoe UI Light" panose="020B0502040204020203" pitchFamily="34" charset="0"/>
                        <a:ea typeface="Calibri" panose="020F0502020204030204" pitchFamily="34" charset="0"/>
                        <a:cs typeface="Segoe UI Light" panose="020B0502040204020203" pitchFamily="34" charset="0"/>
                      </a:endParaRPr>
                    </a:p>
                  </a:txBody>
                  <a:tcPr marL="123825" marR="123825" marT="9525" marB="0" anchor="ctr">
                    <a:lnR w="12700" cap="flat" cmpd="sng" algn="ctr">
                      <a:solidFill>
                        <a:schemeClr val="accent5">
                          <a:lumMod val="75000"/>
                        </a:schemeClr>
                      </a:solidFill>
                      <a:prstDash val="sysDash"/>
                      <a:round/>
                      <a:headEnd type="none" w="med" len="med"/>
                      <a:tailEnd type="none" w="med" len="med"/>
                    </a:lnR>
                    <a:lnT w="12700" cap="flat" cmpd="sng" algn="ctr">
                      <a:solidFill>
                        <a:schemeClr val="accent5">
                          <a:lumMod val="60000"/>
                          <a:lumOff val="40000"/>
                        </a:schemeClr>
                      </a:solidFill>
                      <a:prstDash val="sysDash"/>
                      <a:round/>
                      <a:headEnd type="none" w="med" len="med"/>
                      <a:tailEnd type="none" w="med" len="med"/>
                    </a:lnT>
                  </a:tcPr>
                </a:tc>
                <a:tc gridSpan="2">
                  <a:txBody>
                    <a:bodyPr/>
                    <a:lstStyle/>
                    <a:p>
                      <a:pPr algn="ctr">
                        <a:lnSpc>
                          <a:spcPct val="107000"/>
                        </a:lnSpc>
                        <a:spcAft>
                          <a:spcPts val="600"/>
                        </a:spcAft>
                      </a:pPr>
                      <a:r>
                        <a:rPr lang="lv-LV" sz="1800" dirty="0">
                          <a:effectLst/>
                          <a:latin typeface="Segoe UI Light" panose="020B0502040204020203" pitchFamily="34" charset="0"/>
                          <a:cs typeface="Segoe UI Light" panose="020B0502040204020203" pitchFamily="34" charset="0"/>
                        </a:rPr>
                        <a:t>500 EUR/saimniecībai</a:t>
                      </a:r>
                      <a:endParaRPr lang="lv-LV"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0" marR="0" marT="0" marB="0" anchor="ctr">
                    <a:lnL w="12700" cap="flat" cmpd="sng" algn="ctr">
                      <a:solidFill>
                        <a:schemeClr val="accent5">
                          <a:lumMod val="75000"/>
                        </a:schemeClr>
                      </a:solidFill>
                      <a:prstDash val="sysDash"/>
                      <a:round/>
                      <a:headEnd type="none" w="med" len="med"/>
                      <a:tailEnd type="none" w="med" len="med"/>
                    </a:lnL>
                    <a:lnT w="12700" cap="flat" cmpd="sng" algn="ctr">
                      <a:solidFill>
                        <a:schemeClr val="accent5">
                          <a:lumMod val="60000"/>
                          <a:lumOff val="40000"/>
                        </a:schemeClr>
                      </a:solidFill>
                      <a:prstDash val="sysDash"/>
                      <a:round/>
                      <a:headEnd type="none" w="med" len="med"/>
                      <a:tailEnd type="none" w="med" len="med"/>
                    </a:lnT>
                  </a:tcPr>
                </a:tc>
                <a:tc hMerge="1">
                  <a:txBody>
                    <a:bodyPr/>
                    <a:lstStyle/>
                    <a:p>
                      <a:endParaRPr lang="lv-LV"/>
                    </a:p>
                  </a:txBody>
                  <a:tcPr/>
                </a:tc>
                <a:extLst>
                  <a:ext uri="{0D108BD9-81ED-4DB2-BD59-A6C34878D82A}">
                    <a16:rowId xmlns:a16="http://schemas.microsoft.com/office/drawing/2014/main" val="3435271607"/>
                  </a:ext>
                </a:extLst>
              </a:tr>
            </a:tbl>
          </a:graphicData>
        </a:graphic>
      </p:graphicFrame>
      <p:pic>
        <p:nvPicPr>
          <p:cNvPr id="4" name="Graphic 3" descr="Lightbulb">
            <a:extLst>
              <a:ext uri="{FF2B5EF4-FFF2-40B4-BE49-F238E27FC236}">
                <a16:creationId xmlns:a16="http://schemas.microsoft.com/office/drawing/2014/main" id="{CCD43EE2-A2C8-4B8C-BA12-FED0B70FC2B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6323" y="1376127"/>
            <a:ext cx="872939" cy="872939"/>
          </a:xfrm>
          <a:prstGeom prst="rect">
            <a:avLst/>
          </a:prstGeom>
        </p:spPr>
      </p:pic>
    </p:spTree>
    <p:extLst>
      <p:ext uri="{BB962C8B-B14F-4D97-AF65-F5344CB8AC3E}">
        <p14:creationId xmlns:p14="http://schemas.microsoft.com/office/powerpoint/2010/main" val="1655810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F1FC3B2A-51D8-416C-B6EA-E0B19941B09A}"/>
              </a:ext>
            </a:extLst>
          </p:cNvPr>
          <p:cNvSpPr/>
          <p:nvPr/>
        </p:nvSpPr>
        <p:spPr>
          <a:xfrm>
            <a:off x="4420460" y="1843615"/>
            <a:ext cx="4677195" cy="4735755"/>
          </a:xfrm>
          <a:prstGeom prst="roundRect">
            <a:avLst/>
          </a:prstGeom>
          <a:gradFill>
            <a:gsLst>
              <a:gs pos="0">
                <a:srgbClr val="00B0F0">
                  <a:alpha val="0"/>
                </a:srgbClr>
              </a:gs>
              <a:gs pos="100000">
                <a:srgbClr val="92D05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Rectangle: Rounded Corners 12">
            <a:extLst>
              <a:ext uri="{FF2B5EF4-FFF2-40B4-BE49-F238E27FC236}">
                <a16:creationId xmlns:a16="http://schemas.microsoft.com/office/drawing/2014/main" id="{ABAA5073-23E3-4CAE-80F9-306BB7D7458D}"/>
              </a:ext>
            </a:extLst>
          </p:cNvPr>
          <p:cNvSpPr/>
          <p:nvPr/>
        </p:nvSpPr>
        <p:spPr>
          <a:xfrm>
            <a:off x="122152" y="1857855"/>
            <a:ext cx="4205663" cy="476386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itle 1">
            <a:extLst>
              <a:ext uri="{FF2B5EF4-FFF2-40B4-BE49-F238E27FC236}">
                <a16:creationId xmlns:a16="http://schemas.microsoft.com/office/drawing/2014/main" id="{CEEB9653-592B-4598-B195-722459D83222}"/>
              </a:ext>
            </a:extLst>
          </p:cNvPr>
          <p:cNvSpPr>
            <a:spLocks noGrp="1"/>
          </p:cNvSpPr>
          <p:nvPr>
            <p:ph type="title"/>
          </p:nvPr>
        </p:nvSpPr>
        <p:spPr>
          <a:xfrm>
            <a:off x="1835933" y="364555"/>
            <a:ext cx="7268855" cy="1036642"/>
          </a:xfrm>
        </p:spPr>
        <p:txBody>
          <a:bodyPr>
            <a:normAutofit/>
          </a:bodyPr>
          <a:lstStyle/>
          <a:p>
            <a:r>
              <a:rPr lang="lv-LV" sz="2800" dirty="0">
                <a:solidFill>
                  <a:srgbClr val="3E1E1F"/>
                </a:solidFill>
                <a:latin typeface="Segoe UI Light" panose="020B0502040204020203" pitchFamily="34" charset="0"/>
                <a:cs typeface="Segoe UI Light" panose="020B0502040204020203" pitchFamily="34" charset="0"/>
              </a:rPr>
              <a:t>Brīvprātīgi saistītā atbalsta finansējums</a:t>
            </a:r>
            <a:br>
              <a:rPr lang="lv-LV" sz="2800" dirty="0">
                <a:solidFill>
                  <a:srgbClr val="3E1E1F"/>
                </a:solidFill>
                <a:latin typeface="Segoe UI Light" panose="020B0502040204020203" pitchFamily="34" charset="0"/>
                <a:cs typeface="Segoe UI Light" panose="020B0502040204020203" pitchFamily="34" charset="0"/>
              </a:rPr>
            </a:br>
            <a:r>
              <a:rPr lang="lv-LV" sz="2800" dirty="0">
                <a:solidFill>
                  <a:srgbClr val="3E1E1F"/>
                </a:solidFill>
                <a:latin typeface="Segoe UI Light" panose="020B0502040204020203" pitchFamily="34" charset="0"/>
                <a:cs typeface="Segoe UI Light" panose="020B0502040204020203" pitchFamily="34" charset="0"/>
              </a:rPr>
              <a:t>2021.- 2022. gadā </a:t>
            </a:r>
          </a:p>
        </p:txBody>
      </p:sp>
      <p:sp>
        <p:nvSpPr>
          <p:cNvPr id="20" name="Text Box 7">
            <a:extLst>
              <a:ext uri="{FF2B5EF4-FFF2-40B4-BE49-F238E27FC236}">
                <a16:creationId xmlns:a16="http://schemas.microsoft.com/office/drawing/2014/main" id="{ECC3CF1B-7815-44CE-B2A4-189054E48ED7}"/>
              </a:ext>
            </a:extLst>
          </p:cNvPr>
          <p:cNvSpPr txBox="1">
            <a:spLocks noChangeArrowheads="1"/>
          </p:cNvSpPr>
          <p:nvPr/>
        </p:nvSpPr>
        <p:spPr bwMode="auto">
          <a:xfrm>
            <a:off x="7172254" y="6579370"/>
            <a:ext cx="1925401" cy="276999"/>
          </a:xfrm>
          <a:prstGeom prst="rect">
            <a:avLst/>
          </a:prstGeom>
          <a:noFill/>
          <a:ln w="9525">
            <a:noFill/>
            <a:miter lim="800000"/>
            <a:headEnd/>
            <a:tailEnd/>
          </a:ln>
          <a:effectLst/>
        </p:spPr>
        <p:txBody>
          <a:bodyPr wrap="square">
            <a:spAutoFit/>
          </a:bodyPr>
          <a:lstStyle/>
          <a:p>
            <a:pPr algn="r">
              <a:spcBef>
                <a:spcPct val="50000"/>
              </a:spcBef>
            </a:pPr>
            <a:r>
              <a:rPr lang="lv-LV" sz="1200" dirty="0">
                <a:solidFill>
                  <a:schemeClr val="bg1">
                    <a:lumMod val="50000"/>
                  </a:schemeClr>
                </a:solidFill>
                <a:latin typeface="Segoe UI Light" panose="020B0502040204020203" pitchFamily="34" charset="0"/>
                <a:cs typeface="Segoe UI Light" panose="020B0502040204020203" pitchFamily="34" charset="0"/>
              </a:rPr>
              <a:t>| 6</a:t>
            </a:r>
            <a:endParaRPr lang="en-US" sz="12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16" name="Rectangle: Rounded Corners 15">
            <a:extLst>
              <a:ext uri="{FF2B5EF4-FFF2-40B4-BE49-F238E27FC236}">
                <a16:creationId xmlns:a16="http://schemas.microsoft.com/office/drawing/2014/main" id="{035C5BC0-2453-487C-BB58-80BC3CED6D90}"/>
              </a:ext>
            </a:extLst>
          </p:cNvPr>
          <p:cNvSpPr/>
          <p:nvPr/>
        </p:nvSpPr>
        <p:spPr>
          <a:xfrm>
            <a:off x="4490963" y="1502140"/>
            <a:ext cx="1188220" cy="506169"/>
          </a:xfrm>
          <a:prstGeom prst="roundRect">
            <a:avLst/>
          </a:prstGeom>
          <a:solidFill>
            <a:srgbClr val="A0D66F">
              <a:alpha val="42000"/>
            </a:srgb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Flowchart: Terminator 16">
            <a:extLst>
              <a:ext uri="{FF2B5EF4-FFF2-40B4-BE49-F238E27FC236}">
                <a16:creationId xmlns:a16="http://schemas.microsoft.com/office/drawing/2014/main" id="{A27B3B88-BD43-4BC9-AA83-FA21AA61A8CA}"/>
              </a:ext>
            </a:extLst>
          </p:cNvPr>
          <p:cNvSpPr/>
          <p:nvPr/>
        </p:nvSpPr>
        <p:spPr>
          <a:xfrm>
            <a:off x="4403831" y="1496763"/>
            <a:ext cx="1392308" cy="538690"/>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a:solidFill>
                  <a:srgbClr val="3E1E1F"/>
                </a:solidFill>
                <a:latin typeface="Segoe UI Light" panose="020B0502040204020203" pitchFamily="34" charset="0"/>
                <a:cs typeface="Segoe UI Light" panose="020B0502040204020203" pitchFamily="34" charset="0"/>
              </a:rPr>
              <a:t>2021. gads </a:t>
            </a:r>
            <a:br>
              <a:rPr lang="lv-LV" sz="1400" b="1" dirty="0">
                <a:solidFill>
                  <a:srgbClr val="3E1E1F"/>
                </a:solidFill>
                <a:latin typeface="Segoe UI Light" panose="020B0502040204020203" pitchFamily="34" charset="0"/>
                <a:cs typeface="Segoe UI Light" panose="020B0502040204020203" pitchFamily="34" charset="0"/>
              </a:rPr>
            </a:br>
            <a:r>
              <a:rPr lang="lv-LV" sz="1400" b="1" dirty="0">
                <a:solidFill>
                  <a:srgbClr val="3E1E1F"/>
                </a:solidFill>
                <a:latin typeface="Segoe UI Light" panose="020B0502040204020203" pitchFamily="34" charset="0"/>
                <a:cs typeface="Segoe UI Light" panose="020B0502040204020203" pitchFamily="34" charset="0"/>
              </a:rPr>
              <a:t>(milj. Eur)</a:t>
            </a:r>
          </a:p>
        </p:txBody>
      </p:sp>
      <p:sp>
        <p:nvSpPr>
          <p:cNvPr id="18" name="Rectangle: Rounded Corners 17">
            <a:extLst>
              <a:ext uri="{FF2B5EF4-FFF2-40B4-BE49-F238E27FC236}">
                <a16:creationId xmlns:a16="http://schemas.microsoft.com/office/drawing/2014/main" id="{52D5A49B-07A8-4488-89C6-B23C61FFBEF0}"/>
              </a:ext>
            </a:extLst>
          </p:cNvPr>
          <p:cNvSpPr/>
          <p:nvPr/>
        </p:nvSpPr>
        <p:spPr>
          <a:xfrm>
            <a:off x="5789670" y="1478704"/>
            <a:ext cx="1223867" cy="538690"/>
          </a:xfrm>
          <a:prstGeom prst="roundRect">
            <a:avLst/>
          </a:prstGeom>
          <a:solidFill>
            <a:srgbClr val="92D050">
              <a:alpha val="42000"/>
            </a:srgb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highlight>
                <a:srgbClr val="00FF00"/>
              </a:highlight>
            </a:endParaRPr>
          </a:p>
        </p:txBody>
      </p:sp>
      <p:sp>
        <p:nvSpPr>
          <p:cNvPr id="19" name="Flowchart: Terminator 18">
            <a:extLst>
              <a:ext uri="{FF2B5EF4-FFF2-40B4-BE49-F238E27FC236}">
                <a16:creationId xmlns:a16="http://schemas.microsoft.com/office/drawing/2014/main" id="{8FA2D4F2-04C5-4DE0-88B4-D52A36A0DA07}"/>
              </a:ext>
            </a:extLst>
          </p:cNvPr>
          <p:cNvSpPr/>
          <p:nvPr/>
        </p:nvSpPr>
        <p:spPr>
          <a:xfrm>
            <a:off x="5695812" y="1511224"/>
            <a:ext cx="1392308" cy="506169"/>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a:solidFill>
                  <a:srgbClr val="3E1E1F"/>
                </a:solidFill>
                <a:latin typeface="Segoe UI Light" panose="020B0502040204020203" pitchFamily="34" charset="0"/>
                <a:cs typeface="Segoe UI Light" panose="020B0502040204020203" pitchFamily="34" charset="0"/>
              </a:rPr>
              <a:t>2022. gads </a:t>
            </a:r>
            <a:br>
              <a:rPr lang="lv-LV" sz="1400" b="1" dirty="0">
                <a:solidFill>
                  <a:srgbClr val="3E1E1F"/>
                </a:solidFill>
                <a:latin typeface="Segoe UI Light" panose="020B0502040204020203" pitchFamily="34" charset="0"/>
                <a:cs typeface="Segoe UI Light" panose="020B0502040204020203" pitchFamily="34" charset="0"/>
              </a:rPr>
            </a:br>
            <a:r>
              <a:rPr lang="lv-LV" sz="1400" b="1" dirty="0">
                <a:solidFill>
                  <a:srgbClr val="3E1E1F"/>
                </a:solidFill>
                <a:latin typeface="Segoe UI Light" panose="020B0502040204020203" pitchFamily="34" charset="0"/>
                <a:cs typeface="Segoe UI Light" panose="020B0502040204020203" pitchFamily="34" charset="0"/>
              </a:rPr>
              <a:t>(milj. Eur)</a:t>
            </a:r>
          </a:p>
        </p:txBody>
      </p:sp>
      <p:sp>
        <p:nvSpPr>
          <p:cNvPr id="31" name="Rectangle: Rounded Corners 30">
            <a:extLst>
              <a:ext uri="{FF2B5EF4-FFF2-40B4-BE49-F238E27FC236}">
                <a16:creationId xmlns:a16="http://schemas.microsoft.com/office/drawing/2014/main" id="{CBBD2543-1D93-4A4E-BEB4-A2A3697C2D70}"/>
              </a:ext>
            </a:extLst>
          </p:cNvPr>
          <p:cNvSpPr/>
          <p:nvPr/>
        </p:nvSpPr>
        <p:spPr>
          <a:xfrm>
            <a:off x="1443721" y="1436489"/>
            <a:ext cx="1694974" cy="640664"/>
          </a:xfrm>
          <a:prstGeom prst="roundRect">
            <a:avLst/>
          </a:prstGeom>
          <a:solidFill>
            <a:schemeClr val="accent5">
              <a:lumMod val="20000"/>
              <a:lumOff val="80000"/>
              <a:alpha val="42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6" name="Flowchart: Terminator 25">
            <a:extLst>
              <a:ext uri="{FF2B5EF4-FFF2-40B4-BE49-F238E27FC236}">
                <a16:creationId xmlns:a16="http://schemas.microsoft.com/office/drawing/2014/main" id="{6D5E7E80-69A7-41A0-805A-041702A6D0D8}"/>
              </a:ext>
            </a:extLst>
          </p:cNvPr>
          <p:cNvSpPr/>
          <p:nvPr/>
        </p:nvSpPr>
        <p:spPr>
          <a:xfrm>
            <a:off x="1190052" y="1496763"/>
            <a:ext cx="2228444" cy="538690"/>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a:solidFill>
                  <a:srgbClr val="3E1E1F"/>
                </a:solidFill>
                <a:latin typeface="Segoe UI Light" panose="020B0502040204020203" pitchFamily="34" charset="0"/>
                <a:cs typeface="Segoe UI Light" panose="020B0502040204020203" pitchFamily="34" charset="0"/>
              </a:rPr>
              <a:t>Brīvprātīgi saistītā atbalsta veidi </a:t>
            </a:r>
          </a:p>
        </p:txBody>
      </p:sp>
      <p:graphicFrame>
        <p:nvGraphicFramePr>
          <p:cNvPr id="21" name="Table 20">
            <a:extLst>
              <a:ext uri="{FF2B5EF4-FFF2-40B4-BE49-F238E27FC236}">
                <a16:creationId xmlns:a16="http://schemas.microsoft.com/office/drawing/2014/main" id="{75A4A85E-0D66-4FBE-9DA7-61C39B2361BA}"/>
              </a:ext>
            </a:extLst>
          </p:cNvPr>
          <p:cNvGraphicFramePr>
            <a:graphicFrameLocks noGrp="1"/>
          </p:cNvGraphicFramePr>
          <p:nvPr>
            <p:extLst>
              <p:ext uri="{D42A27DB-BD31-4B8C-83A1-F6EECF244321}">
                <p14:modId xmlns:p14="http://schemas.microsoft.com/office/powerpoint/2010/main" val="220563246"/>
              </p:ext>
            </p:extLst>
          </p:nvPr>
        </p:nvGraphicFramePr>
        <p:xfrm>
          <a:off x="376000" y="2157060"/>
          <a:ext cx="8880372" cy="4203409"/>
        </p:xfrm>
        <a:graphic>
          <a:graphicData uri="http://schemas.openxmlformats.org/drawingml/2006/table">
            <a:tbl>
              <a:tblPr firstRow="1" firstCol="1" bandRow="1">
                <a:tableStyleId>{2D5ABB26-0587-4C30-8999-92F81FD0307C}</a:tableStyleId>
              </a:tblPr>
              <a:tblGrid>
                <a:gridCol w="350889">
                  <a:extLst>
                    <a:ext uri="{9D8B030D-6E8A-4147-A177-3AD203B41FA5}">
                      <a16:colId xmlns:a16="http://schemas.microsoft.com/office/drawing/2014/main" val="2229861350"/>
                    </a:ext>
                  </a:extLst>
                </a:gridCol>
                <a:gridCol w="3693784">
                  <a:extLst>
                    <a:ext uri="{9D8B030D-6E8A-4147-A177-3AD203B41FA5}">
                      <a16:colId xmlns:a16="http://schemas.microsoft.com/office/drawing/2014/main" val="2033263020"/>
                    </a:ext>
                  </a:extLst>
                </a:gridCol>
                <a:gridCol w="1337203">
                  <a:extLst>
                    <a:ext uri="{9D8B030D-6E8A-4147-A177-3AD203B41FA5}">
                      <a16:colId xmlns:a16="http://schemas.microsoft.com/office/drawing/2014/main" val="3004484497"/>
                    </a:ext>
                  </a:extLst>
                </a:gridCol>
                <a:gridCol w="1210015">
                  <a:extLst>
                    <a:ext uri="{9D8B030D-6E8A-4147-A177-3AD203B41FA5}">
                      <a16:colId xmlns:a16="http://schemas.microsoft.com/office/drawing/2014/main" val="1555960149"/>
                    </a:ext>
                  </a:extLst>
                </a:gridCol>
                <a:gridCol w="2288481">
                  <a:extLst>
                    <a:ext uri="{9D8B030D-6E8A-4147-A177-3AD203B41FA5}">
                      <a16:colId xmlns:a16="http://schemas.microsoft.com/office/drawing/2014/main" val="3863503856"/>
                    </a:ext>
                  </a:extLst>
                </a:gridCol>
              </a:tblGrid>
              <a:tr h="246368">
                <a:tc>
                  <a:txBody>
                    <a:bodyPr/>
                    <a:lstStyle/>
                    <a:p>
                      <a:pPr>
                        <a:lnSpc>
                          <a:spcPct val="107000"/>
                        </a:lnSpc>
                        <a:spcAft>
                          <a:spcPts val="0"/>
                        </a:spcAft>
                      </a:pPr>
                      <a:r>
                        <a:rPr lang="lv-LV" sz="1400" dirty="0">
                          <a:effectLst/>
                          <a:latin typeface="Segoe UI Light" panose="020B0502040204020203" pitchFamily="34" charset="0"/>
                          <a:cs typeface="Segoe UI Light" panose="020B0502040204020203" pitchFamily="34" charset="0"/>
                        </a:rPr>
                        <a:t>1.</a:t>
                      </a:r>
                      <a:endParaRPr lang="lv-LV" sz="1400" b="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B w="12700" cap="flat" cmpd="sng" algn="ctr">
                      <a:solidFill>
                        <a:schemeClr val="accent5">
                          <a:lumMod val="60000"/>
                          <a:lumOff val="40000"/>
                        </a:schemeClr>
                      </a:solidFill>
                      <a:prstDash val="sysDash"/>
                      <a:round/>
                      <a:headEnd type="none" w="med" len="med"/>
                      <a:tailEnd type="none" w="med" len="med"/>
                    </a:lnB>
                  </a:tcPr>
                </a:tc>
                <a:tc>
                  <a:txBody>
                    <a:bodyPr/>
                    <a:lstStyle/>
                    <a:p>
                      <a:pPr>
                        <a:lnSpc>
                          <a:spcPct val="107000"/>
                        </a:lnSpc>
                        <a:spcAft>
                          <a:spcPts val="0"/>
                        </a:spcAft>
                      </a:pPr>
                      <a:r>
                        <a:rPr lang="lv-LV" sz="1400" dirty="0">
                          <a:effectLst/>
                          <a:latin typeface="Segoe UI Light" panose="020B0502040204020203" pitchFamily="34" charset="0"/>
                          <a:cs typeface="Segoe UI Light" panose="020B0502040204020203" pitchFamily="34" charset="0"/>
                        </a:rPr>
                        <a:t>Par slaucamām govīm</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dirty="0">
                          <a:effectLst/>
                          <a:latin typeface="Segoe UI Light" panose="020B0502040204020203" pitchFamily="34" charset="0"/>
                          <a:cs typeface="Segoe UI Light" panose="020B0502040204020203" pitchFamily="34" charset="0"/>
                        </a:rPr>
                        <a:t>23,04</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dirty="0">
                          <a:effectLst/>
                          <a:latin typeface="Segoe UI Light" panose="020B0502040204020203" pitchFamily="34" charset="0"/>
                          <a:cs typeface="Segoe UI Light" panose="020B0502040204020203" pitchFamily="34" charset="0"/>
                        </a:rPr>
                        <a:t>23,43</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dirty="0">
                          <a:effectLst/>
                          <a:latin typeface="Segoe UI Light" panose="020B0502040204020203" pitchFamily="34" charset="0"/>
                          <a:cs typeface="Segoe UI Light" panose="020B0502040204020203" pitchFamily="34" charset="0"/>
                        </a:rPr>
                        <a:t> </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B w="12700" cap="flat" cmpd="sng" algn="ctr">
                      <a:solidFill>
                        <a:schemeClr val="accent5">
                          <a:lumMod val="60000"/>
                          <a:lumOff val="40000"/>
                        </a:schemeClr>
                      </a:solidFill>
                      <a:prstDash val="sysDash"/>
                      <a:round/>
                      <a:headEnd type="none" w="med" len="med"/>
                      <a:tailEnd type="none" w="med" len="med"/>
                    </a:lnB>
                  </a:tcPr>
                </a:tc>
                <a:extLst>
                  <a:ext uri="{0D108BD9-81ED-4DB2-BD59-A6C34878D82A}">
                    <a16:rowId xmlns:a16="http://schemas.microsoft.com/office/drawing/2014/main" val="3626488612"/>
                  </a:ext>
                </a:extLst>
              </a:tr>
              <a:tr h="246368">
                <a:tc>
                  <a:txBody>
                    <a:bodyPr/>
                    <a:lstStyle/>
                    <a:p>
                      <a:pPr>
                        <a:lnSpc>
                          <a:spcPct val="107000"/>
                        </a:lnSpc>
                        <a:spcAft>
                          <a:spcPts val="0"/>
                        </a:spcAft>
                      </a:pPr>
                      <a:r>
                        <a:rPr lang="lv-LV" sz="1400" dirty="0">
                          <a:effectLst/>
                          <a:latin typeface="Segoe UI Light" panose="020B0502040204020203" pitchFamily="34" charset="0"/>
                          <a:cs typeface="Segoe UI Light" panose="020B0502040204020203" pitchFamily="34" charset="0"/>
                        </a:rPr>
                        <a:t>2.</a:t>
                      </a:r>
                      <a:endParaRPr lang="lv-LV" sz="1400" b="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nSpc>
                          <a:spcPct val="107000"/>
                        </a:lnSpc>
                        <a:spcAft>
                          <a:spcPts val="0"/>
                        </a:spcAft>
                      </a:pPr>
                      <a:r>
                        <a:rPr lang="lv-LV" sz="1400" dirty="0">
                          <a:effectLst/>
                          <a:latin typeface="Segoe UI Light" panose="020B0502040204020203" pitchFamily="34" charset="0"/>
                          <a:cs typeface="Segoe UI Light" panose="020B0502040204020203" pitchFamily="34" charset="0"/>
                        </a:rPr>
                        <a:t>Par liellopiem</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dirty="0">
                          <a:effectLst/>
                          <a:latin typeface="Segoe UI Light" panose="020B0502040204020203" pitchFamily="34" charset="0"/>
                          <a:cs typeface="Segoe UI Light" panose="020B0502040204020203" pitchFamily="34" charset="0"/>
                        </a:rPr>
                        <a:t>7,21</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dirty="0">
                          <a:effectLst/>
                          <a:latin typeface="Segoe UI Light" panose="020B0502040204020203" pitchFamily="34" charset="0"/>
                          <a:cs typeface="Segoe UI Light" panose="020B0502040204020203" pitchFamily="34" charset="0"/>
                        </a:rPr>
                        <a:t>7,33</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dirty="0">
                          <a:effectLst/>
                          <a:latin typeface="Segoe UI Light" panose="020B0502040204020203" pitchFamily="34" charset="0"/>
                          <a:cs typeface="Segoe UI Light" panose="020B0502040204020203" pitchFamily="34" charset="0"/>
                        </a:rPr>
                        <a:t> </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extLst>
                  <a:ext uri="{0D108BD9-81ED-4DB2-BD59-A6C34878D82A}">
                    <a16:rowId xmlns:a16="http://schemas.microsoft.com/office/drawing/2014/main" val="1555252444"/>
                  </a:ext>
                </a:extLst>
              </a:tr>
              <a:tr h="246368">
                <a:tc>
                  <a:txBody>
                    <a:bodyPr/>
                    <a:lstStyle/>
                    <a:p>
                      <a:pPr>
                        <a:lnSpc>
                          <a:spcPct val="107000"/>
                        </a:lnSpc>
                        <a:spcAft>
                          <a:spcPts val="0"/>
                        </a:spcAft>
                      </a:pPr>
                      <a:r>
                        <a:rPr lang="lv-LV" sz="1400" dirty="0">
                          <a:effectLst/>
                          <a:latin typeface="Segoe UI Light" panose="020B0502040204020203" pitchFamily="34" charset="0"/>
                          <a:cs typeface="Segoe UI Light" panose="020B0502040204020203" pitchFamily="34" charset="0"/>
                        </a:rPr>
                        <a:t>3.</a:t>
                      </a:r>
                      <a:endParaRPr lang="lv-LV" sz="1400" b="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nSpc>
                          <a:spcPct val="107000"/>
                        </a:lnSpc>
                        <a:spcAft>
                          <a:spcPts val="0"/>
                        </a:spcAft>
                      </a:pPr>
                      <a:r>
                        <a:rPr lang="lv-LV" sz="1400" dirty="0">
                          <a:effectLst/>
                          <a:latin typeface="Segoe UI Light" panose="020B0502040204020203" pitchFamily="34" charset="0"/>
                          <a:cs typeface="Segoe UI Light" panose="020B0502040204020203" pitchFamily="34" charset="0"/>
                        </a:rPr>
                        <a:t>Par kazu mātēm</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dirty="0">
                          <a:effectLst/>
                          <a:latin typeface="Segoe UI Light" panose="020B0502040204020203" pitchFamily="34" charset="0"/>
                          <a:cs typeface="Segoe UI Light" panose="020B0502040204020203" pitchFamily="34" charset="0"/>
                        </a:rPr>
                        <a:t>0,08</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dirty="0">
                          <a:effectLst/>
                          <a:latin typeface="Segoe UI Light" panose="020B0502040204020203" pitchFamily="34" charset="0"/>
                          <a:cs typeface="Segoe UI Light" panose="020B0502040204020203" pitchFamily="34" charset="0"/>
                        </a:rPr>
                        <a:t>0,08</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dirty="0">
                          <a:effectLst/>
                          <a:latin typeface="Segoe UI Light" panose="020B0502040204020203" pitchFamily="34" charset="0"/>
                          <a:cs typeface="Segoe UI Light" panose="020B0502040204020203" pitchFamily="34" charset="0"/>
                        </a:rPr>
                        <a:t> </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extLst>
                  <a:ext uri="{0D108BD9-81ED-4DB2-BD59-A6C34878D82A}">
                    <a16:rowId xmlns:a16="http://schemas.microsoft.com/office/drawing/2014/main" val="4055781686"/>
                  </a:ext>
                </a:extLst>
              </a:tr>
              <a:tr h="330381">
                <a:tc>
                  <a:txBody>
                    <a:bodyPr/>
                    <a:lstStyle/>
                    <a:p>
                      <a:pPr algn="l">
                        <a:lnSpc>
                          <a:spcPct val="107000"/>
                        </a:lnSpc>
                        <a:spcAft>
                          <a:spcPts val="0"/>
                        </a:spcAft>
                      </a:pPr>
                      <a:r>
                        <a:rPr lang="lv-LV" sz="1400" dirty="0">
                          <a:effectLst/>
                          <a:latin typeface="Segoe UI Light" panose="020B0502040204020203" pitchFamily="34" charset="0"/>
                          <a:cs typeface="Segoe UI Light" panose="020B0502040204020203" pitchFamily="34" charset="0"/>
                        </a:rPr>
                        <a:t>4.</a:t>
                      </a:r>
                      <a:endParaRPr lang="lv-LV" sz="1400" b="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noFill/>
                  </a:tcPr>
                </a:tc>
                <a:tc>
                  <a:txBody>
                    <a:bodyPr/>
                    <a:lstStyle/>
                    <a:p>
                      <a:pPr>
                        <a:lnSpc>
                          <a:spcPct val="107000"/>
                        </a:lnSpc>
                        <a:spcAft>
                          <a:spcPts val="0"/>
                        </a:spcAft>
                      </a:pPr>
                      <a:r>
                        <a:rPr lang="lv-LV" sz="1400" dirty="0">
                          <a:effectLst/>
                          <a:latin typeface="Segoe UI Light" panose="020B0502040204020203" pitchFamily="34" charset="0"/>
                          <a:cs typeface="Segoe UI Light" panose="020B0502040204020203" pitchFamily="34" charset="0"/>
                        </a:rPr>
                        <a:t>Par aitu mātēm</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noFill/>
                  </a:tcPr>
                </a:tc>
                <a:tc>
                  <a:txBody>
                    <a:bodyPr/>
                    <a:lstStyle/>
                    <a:p>
                      <a:pPr algn="ctr">
                        <a:lnSpc>
                          <a:spcPct val="107000"/>
                        </a:lnSpc>
                        <a:spcAft>
                          <a:spcPts val="0"/>
                        </a:spcAft>
                      </a:pPr>
                      <a:r>
                        <a:rPr lang="lv-LV" sz="1400" dirty="0">
                          <a:effectLst/>
                          <a:latin typeface="Segoe UI Light" panose="020B0502040204020203" pitchFamily="34" charset="0"/>
                          <a:cs typeface="Segoe UI Light" panose="020B0502040204020203" pitchFamily="34" charset="0"/>
                        </a:rPr>
                        <a:t>0,71</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noFill/>
                  </a:tcPr>
                </a:tc>
                <a:tc>
                  <a:txBody>
                    <a:bodyPr/>
                    <a:lstStyle/>
                    <a:p>
                      <a:pPr algn="ctr">
                        <a:lnSpc>
                          <a:spcPct val="107000"/>
                        </a:lnSpc>
                        <a:spcAft>
                          <a:spcPts val="0"/>
                        </a:spcAft>
                      </a:pPr>
                      <a:r>
                        <a:rPr lang="lv-LV" sz="1400" dirty="0">
                          <a:effectLst/>
                          <a:latin typeface="Segoe UI Light" panose="020B0502040204020203" pitchFamily="34" charset="0"/>
                          <a:cs typeface="Segoe UI Light" panose="020B0502040204020203" pitchFamily="34" charset="0"/>
                        </a:rPr>
                        <a:t>0,73</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noFill/>
                  </a:tcPr>
                </a:tc>
                <a:tc>
                  <a:txBody>
                    <a:bodyPr/>
                    <a:lstStyle/>
                    <a:p>
                      <a:pPr algn="ctr">
                        <a:lnSpc>
                          <a:spcPct val="107000"/>
                        </a:lnSpc>
                        <a:spcAft>
                          <a:spcPts val="0"/>
                        </a:spcAft>
                      </a:pPr>
                      <a:r>
                        <a:rPr lang="lv-LV" sz="1400" dirty="0">
                          <a:effectLst/>
                          <a:latin typeface="Segoe UI Light" panose="020B0502040204020203" pitchFamily="34" charset="0"/>
                          <a:cs typeface="Segoe UI Light" panose="020B0502040204020203" pitchFamily="34" charset="0"/>
                        </a:rPr>
                        <a:t>piena šķirnes aitas</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noFill/>
                  </a:tcPr>
                </a:tc>
                <a:extLst>
                  <a:ext uri="{0D108BD9-81ED-4DB2-BD59-A6C34878D82A}">
                    <a16:rowId xmlns:a16="http://schemas.microsoft.com/office/drawing/2014/main" val="1419006769"/>
                  </a:ext>
                </a:extLst>
              </a:tr>
              <a:tr h="246368">
                <a:tc>
                  <a:txBody>
                    <a:bodyPr/>
                    <a:lstStyle/>
                    <a:p>
                      <a:pPr>
                        <a:lnSpc>
                          <a:spcPct val="107000"/>
                        </a:lnSpc>
                        <a:spcAft>
                          <a:spcPts val="0"/>
                        </a:spcAft>
                      </a:pPr>
                      <a:r>
                        <a:rPr lang="lv-LV" sz="1400" dirty="0">
                          <a:effectLst/>
                          <a:latin typeface="Segoe UI Light" panose="020B0502040204020203" pitchFamily="34" charset="0"/>
                          <a:cs typeface="Segoe UI Light" panose="020B0502040204020203" pitchFamily="34" charset="0"/>
                        </a:rPr>
                        <a:t>5.</a:t>
                      </a:r>
                      <a:endParaRPr lang="lv-LV" sz="1400" b="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nSpc>
                          <a:spcPct val="107000"/>
                        </a:lnSpc>
                        <a:spcAft>
                          <a:spcPts val="0"/>
                        </a:spcAft>
                      </a:pPr>
                      <a:r>
                        <a:rPr lang="lv-LV" sz="1400">
                          <a:effectLst/>
                          <a:latin typeface="Segoe UI Light" panose="020B0502040204020203" pitchFamily="34" charset="0"/>
                          <a:cs typeface="Segoe UI Light" panose="020B0502040204020203" pitchFamily="34" charset="0"/>
                        </a:rPr>
                        <a:t>Par cietes kartupeļiem</a:t>
                      </a:r>
                      <a:endParaRPr lang="lv-LV"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dirty="0">
                          <a:effectLst/>
                          <a:latin typeface="Segoe UI Light" panose="020B0502040204020203" pitchFamily="34" charset="0"/>
                          <a:cs typeface="Segoe UI Light" panose="020B0502040204020203" pitchFamily="34" charset="0"/>
                        </a:rPr>
                        <a:t>0,21</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dirty="0">
                          <a:effectLst/>
                          <a:latin typeface="Segoe UI Light" panose="020B0502040204020203" pitchFamily="34" charset="0"/>
                          <a:cs typeface="Segoe UI Light" panose="020B0502040204020203" pitchFamily="34" charset="0"/>
                        </a:rPr>
                        <a:t>0,21</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dirty="0">
                          <a:effectLst/>
                          <a:latin typeface="Segoe UI Light" panose="020B0502040204020203" pitchFamily="34" charset="0"/>
                          <a:cs typeface="Segoe UI Light" panose="020B0502040204020203" pitchFamily="34" charset="0"/>
                        </a:rPr>
                        <a:t> </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extLst>
                  <a:ext uri="{0D108BD9-81ED-4DB2-BD59-A6C34878D82A}">
                    <a16:rowId xmlns:a16="http://schemas.microsoft.com/office/drawing/2014/main" val="2415753704"/>
                  </a:ext>
                </a:extLst>
              </a:tr>
              <a:tr h="510509">
                <a:tc>
                  <a:txBody>
                    <a:bodyPr/>
                    <a:lstStyle/>
                    <a:p>
                      <a:pPr>
                        <a:lnSpc>
                          <a:spcPct val="107000"/>
                        </a:lnSpc>
                        <a:spcAft>
                          <a:spcPts val="0"/>
                        </a:spcAft>
                      </a:pPr>
                      <a:r>
                        <a:rPr lang="lv-LV" sz="1400" dirty="0">
                          <a:effectLst/>
                          <a:latin typeface="Segoe UI Light" panose="020B0502040204020203" pitchFamily="34" charset="0"/>
                          <a:cs typeface="Segoe UI Light" panose="020B0502040204020203" pitchFamily="34" charset="0"/>
                        </a:rPr>
                        <a:t>6.</a:t>
                      </a:r>
                      <a:endParaRPr lang="lv-LV" sz="1400" b="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nSpc>
                          <a:spcPct val="107000"/>
                        </a:lnSpc>
                        <a:spcAft>
                          <a:spcPts val="0"/>
                        </a:spcAft>
                      </a:pPr>
                      <a:r>
                        <a:rPr lang="lv-LV" sz="1400">
                          <a:effectLst/>
                          <a:latin typeface="Segoe UI Light" panose="020B0502040204020203" pitchFamily="34" charset="0"/>
                          <a:cs typeface="Segoe UI Light" panose="020B0502040204020203" pitchFamily="34" charset="0"/>
                        </a:rPr>
                        <a:t>Par sertificētām stiebrzāļu un lopbarības augu sēklām</a:t>
                      </a:r>
                      <a:endParaRPr lang="lv-LV"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dirty="0">
                          <a:effectLst/>
                          <a:latin typeface="Segoe UI Light" panose="020B0502040204020203" pitchFamily="34" charset="0"/>
                          <a:cs typeface="Segoe UI Light" panose="020B0502040204020203" pitchFamily="34" charset="0"/>
                        </a:rPr>
                        <a:t>0,49</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dirty="0">
                          <a:effectLst/>
                          <a:latin typeface="Segoe UI Light" panose="020B0502040204020203" pitchFamily="34" charset="0"/>
                          <a:cs typeface="Segoe UI Light" panose="020B0502040204020203" pitchFamily="34" charset="0"/>
                        </a:rPr>
                        <a:t>0,50</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a:effectLst/>
                          <a:latin typeface="Segoe UI Light" panose="020B0502040204020203" pitchFamily="34" charset="0"/>
                          <a:cs typeface="Segoe UI Light" panose="020B0502040204020203" pitchFamily="34" charset="0"/>
                        </a:rPr>
                        <a:t> </a:t>
                      </a:r>
                      <a:endParaRPr lang="lv-LV"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extLst>
                  <a:ext uri="{0D108BD9-81ED-4DB2-BD59-A6C34878D82A}">
                    <a16:rowId xmlns:a16="http://schemas.microsoft.com/office/drawing/2014/main" val="92062888"/>
                  </a:ext>
                </a:extLst>
              </a:tr>
              <a:tr h="330381">
                <a:tc>
                  <a:txBody>
                    <a:bodyPr/>
                    <a:lstStyle/>
                    <a:p>
                      <a:pPr>
                        <a:lnSpc>
                          <a:spcPct val="107000"/>
                        </a:lnSpc>
                        <a:spcAft>
                          <a:spcPts val="0"/>
                        </a:spcAft>
                      </a:pPr>
                      <a:r>
                        <a:rPr lang="lv-LV" sz="1400" dirty="0">
                          <a:effectLst/>
                          <a:latin typeface="Segoe UI Light" panose="020B0502040204020203" pitchFamily="34" charset="0"/>
                          <a:cs typeface="Segoe UI Light" panose="020B0502040204020203" pitchFamily="34" charset="0"/>
                        </a:rPr>
                        <a:t>7.</a:t>
                      </a:r>
                      <a:endParaRPr lang="lv-LV" sz="1400" b="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nSpc>
                          <a:spcPct val="107000"/>
                        </a:lnSpc>
                        <a:spcAft>
                          <a:spcPts val="0"/>
                        </a:spcAft>
                      </a:pPr>
                      <a:r>
                        <a:rPr lang="lv-LV" sz="1400">
                          <a:effectLst/>
                          <a:latin typeface="Segoe UI Light" panose="020B0502040204020203" pitchFamily="34" charset="0"/>
                          <a:cs typeface="Segoe UI Light" panose="020B0502040204020203" pitchFamily="34" charset="0"/>
                        </a:rPr>
                        <a:t>Par sertificētas sēklas kartupeļiem</a:t>
                      </a:r>
                      <a:endParaRPr lang="lv-LV"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dirty="0">
                          <a:effectLst/>
                          <a:latin typeface="Segoe UI Light" panose="020B0502040204020203" pitchFamily="34" charset="0"/>
                          <a:cs typeface="Segoe UI Light" panose="020B0502040204020203" pitchFamily="34" charset="0"/>
                        </a:rPr>
                        <a:t>0,20</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dirty="0">
                          <a:effectLst/>
                          <a:latin typeface="Segoe UI Light" panose="020B0502040204020203" pitchFamily="34" charset="0"/>
                          <a:cs typeface="Segoe UI Light" panose="020B0502040204020203" pitchFamily="34" charset="0"/>
                        </a:rPr>
                        <a:t>0,20</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a:effectLst/>
                          <a:latin typeface="Segoe UI Light" panose="020B0502040204020203" pitchFamily="34" charset="0"/>
                          <a:cs typeface="Segoe UI Light" panose="020B0502040204020203" pitchFamily="34" charset="0"/>
                        </a:rPr>
                        <a:t> </a:t>
                      </a:r>
                      <a:endParaRPr lang="lv-LV"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extLst>
                  <a:ext uri="{0D108BD9-81ED-4DB2-BD59-A6C34878D82A}">
                    <a16:rowId xmlns:a16="http://schemas.microsoft.com/office/drawing/2014/main" val="4051962060"/>
                  </a:ext>
                </a:extLst>
              </a:tr>
              <a:tr h="246368">
                <a:tc>
                  <a:txBody>
                    <a:bodyPr/>
                    <a:lstStyle/>
                    <a:p>
                      <a:pPr>
                        <a:lnSpc>
                          <a:spcPct val="107000"/>
                        </a:lnSpc>
                        <a:spcAft>
                          <a:spcPts val="0"/>
                        </a:spcAft>
                      </a:pPr>
                      <a:r>
                        <a:rPr lang="lv-LV" sz="1400" dirty="0">
                          <a:effectLst/>
                          <a:latin typeface="Segoe UI Light" panose="020B0502040204020203" pitchFamily="34" charset="0"/>
                          <a:cs typeface="Segoe UI Light" panose="020B0502040204020203" pitchFamily="34" charset="0"/>
                        </a:rPr>
                        <a:t>8.</a:t>
                      </a:r>
                      <a:endParaRPr lang="lv-LV" sz="1400" b="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nSpc>
                          <a:spcPct val="107000"/>
                        </a:lnSpc>
                        <a:spcAft>
                          <a:spcPts val="0"/>
                        </a:spcAft>
                      </a:pPr>
                      <a:r>
                        <a:rPr lang="lv-LV" sz="1400">
                          <a:effectLst/>
                          <a:latin typeface="Segoe UI Light" panose="020B0502040204020203" pitchFamily="34" charset="0"/>
                          <a:cs typeface="Segoe UI Light" panose="020B0502040204020203" pitchFamily="34" charset="0"/>
                        </a:rPr>
                        <a:t>Par sertificētu labības sēklu</a:t>
                      </a:r>
                      <a:endParaRPr lang="lv-LV"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dirty="0">
                          <a:effectLst/>
                          <a:latin typeface="Segoe UI Light" panose="020B0502040204020203" pitchFamily="34" charset="0"/>
                          <a:cs typeface="Segoe UI Light" panose="020B0502040204020203" pitchFamily="34" charset="0"/>
                        </a:rPr>
                        <a:t>1,13</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dirty="0">
                          <a:effectLst/>
                          <a:latin typeface="Segoe UI Light" panose="020B0502040204020203" pitchFamily="34" charset="0"/>
                          <a:cs typeface="Segoe UI Light" panose="020B0502040204020203" pitchFamily="34" charset="0"/>
                        </a:rPr>
                        <a:t>1,15</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a:effectLst/>
                          <a:latin typeface="Segoe UI Light" panose="020B0502040204020203" pitchFamily="34" charset="0"/>
                          <a:cs typeface="Segoe UI Light" panose="020B0502040204020203" pitchFamily="34" charset="0"/>
                        </a:rPr>
                        <a:t> </a:t>
                      </a:r>
                      <a:endParaRPr lang="lv-LV"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extLst>
                  <a:ext uri="{0D108BD9-81ED-4DB2-BD59-A6C34878D82A}">
                    <a16:rowId xmlns:a16="http://schemas.microsoft.com/office/drawing/2014/main" val="2387335823"/>
                  </a:ext>
                </a:extLst>
              </a:tr>
              <a:tr h="484445">
                <a:tc>
                  <a:txBody>
                    <a:bodyPr/>
                    <a:lstStyle/>
                    <a:p>
                      <a:pPr>
                        <a:lnSpc>
                          <a:spcPct val="107000"/>
                        </a:lnSpc>
                        <a:spcAft>
                          <a:spcPts val="0"/>
                        </a:spcAft>
                      </a:pPr>
                      <a:r>
                        <a:rPr lang="lv-LV" sz="1400" dirty="0">
                          <a:effectLst/>
                          <a:latin typeface="Segoe UI Light" panose="020B0502040204020203" pitchFamily="34" charset="0"/>
                          <a:cs typeface="Segoe UI Light" panose="020B0502040204020203" pitchFamily="34" charset="0"/>
                        </a:rPr>
                        <a:t>9.</a:t>
                      </a:r>
                      <a:endParaRPr lang="lv-LV" sz="1400" b="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nSpc>
                          <a:spcPct val="107000"/>
                        </a:lnSpc>
                        <a:spcAft>
                          <a:spcPts val="0"/>
                        </a:spcAft>
                      </a:pPr>
                      <a:r>
                        <a:rPr lang="lv-LV" sz="1400">
                          <a:effectLst/>
                          <a:latin typeface="Segoe UI Light" panose="020B0502040204020203" pitchFamily="34" charset="0"/>
                          <a:cs typeface="Segoe UI Light" panose="020B0502040204020203" pitchFamily="34" charset="0"/>
                        </a:rPr>
                        <a:t>Par augļiem</a:t>
                      </a:r>
                      <a:endParaRPr lang="lv-LV"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dirty="0">
                          <a:effectLst/>
                          <a:latin typeface="Segoe UI Light" panose="020B0502040204020203" pitchFamily="34" charset="0"/>
                          <a:cs typeface="Segoe UI Light" panose="020B0502040204020203" pitchFamily="34" charset="0"/>
                        </a:rPr>
                        <a:t>1,80</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dirty="0">
                          <a:effectLst/>
                          <a:latin typeface="Segoe UI Light" panose="020B0502040204020203" pitchFamily="34" charset="0"/>
                          <a:cs typeface="Segoe UI Light" panose="020B0502040204020203" pitchFamily="34" charset="0"/>
                        </a:rPr>
                        <a:t>1,83</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ts val="1500"/>
                        </a:lnSpc>
                        <a:spcAft>
                          <a:spcPts val="800"/>
                        </a:spcAft>
                      </a:pPr>
                      <a:r>
                        <a:rPr lang="lv-LV" sz="1400" dirty="0">
                          <a:effectLst/>
                          <a:latin typeface="Segoe UI Light" panose="020B0502040204020203" pitchFamily="34" charset="0"/>
                          <a:cs typeface="Segoe UI Light" panose="020B0502040204020203" pitchFamily="34" charset="0"/>
                        </a:rPr>
                        <a:t>sausserži, irbenes, plūškoki, melones, arbūzi </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extLst>
                  <a:ext uri="{0D108BD9-81ED-4DB2-BD59-A6C34878D82A}">
                    <a16:rowId xmlns:a16="http://schemas.microsoft.com/office/drawing/2014/main" val="1843078112"/>
                  </a:ext>
                </a:extLst>
              </a:tr>
              <a:tr h="246368">
                <a:tc>
                  <a:txBody>
                    <a:bodyPr/>
                    <a:lstStyle/>
                    <a:p>
                      <a:pPr>
                        <a:lnSpc>
                          <a:spcPct val="107000"/>
                        </a:lnSpc>
                        <a:spcAft>
                          <a:spcPts val="0"/>
                        </a:spcAft>
                      </a:pPr>
                      <a:r>
                        <a:rPr lang="lv-LV" sz="1400" dirty="0">
                          <a:effectLst/>
                          <a:latin typeface="Segoe UI Light" panose="020B0502040204020203" pitchFamily="34" charset="0"/>
                          <a:cs typeface="Segoe UI Light" panose="020B0502040204020203" pitchFamily="34" charset="0"/>
                        </a:rPr>
                        <a:t>10.</a:t>
                      </a:r>
                      <a:endParaRPr lang="lv-LV" sz="1400" b="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nSpc>
                          <a:spcPct val="107000"/>
                        </a:lnSpc>
                        <a:spcAft>
                          <a:spcPts val="0"/>
                        </a:spcAft>
                      </a:pPr>
                      <a:r>
                        <a:rPr lang="lv-LV" sz="1400" dirty="0">
                          <a:effectLst/>
                          <a:latin typeface="Segoe UI Light" panose="020B0502040204020203" pitchFamily="34" charset="0"/>
                          <a:cs typeface="Segoe UI Light" panose="020B0502040204020203" pitchFamily="34" charset="0"/>
                        </a:rPr>
                        <a:t>Par dārzeņiem</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dirty="0">
                          <a:effectLst/>
                          <a:latin typeface="Segoe UI Light" panose="020B0502040204020203" pitchFamily="34" charset="0"/>
                          <a:cs typeface="Segoe UI Light" panose="020B0502040204020203" pitchFamily="34" charset="0"/>
                        </a:rPr>
                        <a:t>1,98</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dirty="0">
                          <a:effectLst/>
                          <a:latin typeface="Segoe UI Light" panose="020B0502040204020203" pitchFamily="34" charset="0"/>
                          <a:cs typeface="Segoe UI Light" panose="020B0502040204020203" pitchFamily="34" charset="0"/>
                        </a:rPr>
                        <a:t>2,01</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a:effectLst/>
                          <a:latin typeface="Segoe UI Light" panose="020B0502040204020203" pitchFamily="34" charset="0"/>
                          <a:cs typeface="Segoe UI Light" panose="020B0502040204020203" pitchFamily="34" charset="0"/>
                        </a:rPr>
                        <a:t> </a:t>
                      </a:r>
                      <a:endParaRPr lang="lv-LV"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extLst>
                  <a:ext uri="{0D108BD9-81ED-4DB2-BD59-A6C34878D82A}">
                    <a16:rowId xmlns:a16="http://schemas.microsoft.com/office/drawing/2014/main" val="957527559"/>
                  </a:ext>
                </a:extLst>
              </a:tr>
              <a:tr h="246368">
                <a:tc>
                  <a:txBody>
                    <a:bodyPr/>
                    <a:lstStyle/>
                    <a:p>
                      <a:pPr>
                        <a:lnSpc>
                          <a:spcPct val="107000"/>
                        </a:lnSpc>
                        <a:spcAft>
                          <a:spcPts val="0"/>
                        </a:spcAft>
                      </a:pPr>
                      <a:r>
                        <a:rPr lang="lv-LV" sz="1400" dirty="0">
                          <a:effectLst/>
                          <a:latin typeface="Segoe UI Light" panose="020B0502040204020203" pitchFamily="34" charset="0"/>
                          <a:cs typeface="Segoe UI Light" panose="020B0502040204020203" pitchFamily="34" charset="0"/>
                        </a:rPr>
                        <a:t>11.</a:t>
                      </a:r>
                      <a:endParaRPr lang="lv-LV" sz="1400" b="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nSpc>
                          <a:spcPct val="107000"/>
                        </a:lnSpc>
                        <a:spcAft>
                          <a:spcPts val="0"/>
                        </a:spcAft>
                      </a:pPr>
                      <a:r>
                        <a:rPr lang="lv-LV" sz="1400">
                          <a:effectLst/>
                          <a:latin typeface="Segoe UI Light" panose="020B0502040204020203" pitchFamily="34" charset="0"/>
                          <a:cs typeface="Segoe UI Light" panose="020B0502040204020203" pitchFamily="34" charset="0"/>
                        </a:rPr>
                        <a:t>Par vasaras rapsi</a:t>
                      </a:r>
                      <a:endParaRPr lang="lv-LV"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dirty="0">
                          <a:effectLst/>
                          <a:latin typeface="Segoe UI Light" panose="020B0502040204020203" pitchFamily="34" charset="0"/>
                          <a:cs typeface="Segoe UI Light" panose="020B0502040204020203" pitchFamily="34" charset="0"/>
                        </a:rPr>
                        <a:t>0,72</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dirty="0">
                          <a:effectLst/>
                          <a:latin typeface="Segoe UI Light" panose="020B0502040204020203" pitchFamily="34" charset="0"/>
                          <a:cs typeface="Segoe UI Light" panose="020B0502040204020203" pitchFamily="34" charset="0"/>
                        </a:rPr>
                        <a:t>0,74</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a:effectLst/>
                          <a:latin typeface="Segoe UI Light" panose="020B0502040204020203" pitchFamily="34" charset="0"/>
                          <a:cs typeface="Segoe UI Light" panose="020B0502040204020203" pitchFamily="34" charset="0"/>
                        </a:rPr>
                        <a:t> </a:t>
                      </a:r>
                      <a:endParaRPr lang="lv-LV"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extLst>
                  <a:ext uri="{0D108BD9-81ED-4DB2-BD59-A6C34878D82A}">
                    <a16:rowId xmlns:a16="http://schemas.microsoft.com/office/drawing/2014/main" val="3811615051"/>
                  </a:ext>
                </a:extLst>
              </a:tr>
              <a:tr h="246368">
                <a:tc>
                  <a:txBody>
                    <a:bodyPr/>
                    <a:lstStyle/>
                    <a:p>
                      <a:pPr>
                        <a:lnSpc>
                          <a:spcPct val="107000"/>
                        </a:lnSpc>
                        <a:spcAft>
                          <a:spcPts val="0"/>
                        </a:spcAft>
                      </a:pPr>
                      <a:r>
                        <a:rPr lang="lv-LV" sz="1400" dirty="0">
                          <a:effectLst/>
                          <a:latin typeface="Segoe UI Light" panose="020B0502040204020203" pitchFamily="34" charset="0"/>
                          <a:cs typeface="Segoe UI Light" panose="020B0502040204020203" pitchFamily="34" charset="0"/>
                        </a:rPr>
                        <a:t>12.</a:t>
                      </a:r>
                      <a:endParaRPr lang="lv-LV" sz="1400" b="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nSpc>
                          <a:spcPct val="107000"/>
                        </a:lnSpc>
                        <a:spcAft>
                          <a:spcPts val="0"/>
                        </a:spcAft>
                      </a:pPr>
                      <a:r>
                        <a:rPr lang="lv-LV" sz="1400">
                          <a:effectLst/>
                          <a:latin typeface="Segoe UI Light" panose="020B0502040204020203" pitchFamily="34" charset="0"/>
                          <a:cs typeface="Segoe UI Light" panose="020B0502040204020203" pitchFamily="34" charset="0"/>
                        </a:rPr>
                        <a:t>Par miežiem</a:t>
                      </a:r>
                      <a:endParaRPr lang="lv-LV"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dirty="0">
                          <a:effectLst/>
                          <a:latin typeface="Segoe UI Light" panose="020B0502040204020203" pitchFamily="34" charset="0"/>
                          <a:cs typeface="Segoe UI Light" panose="020B0502040204020203" pitchFamily="34" charset="0"/>
                        </a:rPr>
                        <a:t>3,05</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dirty="0">
                          <a:effectLst/>
                          <a:latin typeface="Segoe UI Light" panose="020B0502040204020203" pitchFamily="34" charset="0"/>
                          <a:cs typeface="Segoe UI Light" panose="020B0502040204020203" pitchFamily="34" charset="0"/>
                        </a:rPr>
                        <a:t>3,10</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a:effectLst/>
                          <a:latin typeface="Segoe UI Light" panose="020B0502040204020203" pitchFamily="34" charset="0"/>
                          <a:cs typeface="Segoe UI Light" panose="020B0502040204020203" pitchFamily="34" charset="0"/>
                        </a:rPr>
                        <a:t> </a:t>
                      </a:r>
                      <a:endParaRPr lang="lv-LV"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extLst>
                  <a:ext uri="{0D108BD9-81ED-4DB2-BD59-A6C34878D82A}">
                    <a16:rowId xmlns:a16="http://schemas.microsoft.com/office/drawing/2014/main" val="3209458850"/>
                  </a:ext>
                </a:extLst>
              </a:tr>
              <a:tr h="246368">
                <a:tc>
                  <a:txBody>
                    <a:bodyPr/>
                    <a:lstStyle/>
                    <a:p>
                      <a:pPr>
                        <a:lnSpc>
                          <a:spcPct val="107000"/>
                        </a:lnSpc>
                        <a:spcAft>
                          <a:spcPts val="0"/>
                        </a:spcAft>
                      </a:pPr>
                      <a:r>
                        <a:rPr lang="lv-LV" sz="1400" dirty="0">
                          <a:effectLst/>
                          <a:latin typeface="Segoe UI Light" panose="020B0502040204020203" pitchFamily="34" charset="0"/>
                          <a:cs typeface="Segoe UI Light" panose="020B0502040204020203" pitchFamily="34" charset="0"/>
                        </a:rPr>
                        <a:t>13.</a:t>
                      </a:r>
                      <a:endParaRPr lang="lv-LV" sz="1400" b="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nSpc>
                          <a:spcPct val="107000"/>
                        </a:lnSpc>
                        <a:spcAft>
                          <a:spcPts val="0"/>
                        </a:spcAft>
                      </a:pPr>
                      <a:r>
                        <a:rPr lang="lv-LV" sz="1400">
                          <a:effectLst/>
                          <a:latin typeface="Segoe UI Light" panose="020B0502040204020203" pitchFamily="34" charset="0"/>
                          <a:cs typeface="Segoe UI Light" panose="020B0502040204020203" pitchFamily="34" charset="0"/>
                        </a:rPr>
                        <a:t>Par proteīnaugiem</a:t>
                      </a:r>
                      <a:endParaRPr lang="lv-LV"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dirty="0">
                          <a:effectLst/>
                          <a:latin typeface="Segoe UI Light" panose="020B0502040204020203" pitchFamily="34" charset="0"/>
                          <a:cs typeface="Segoe UI Light" panose="020B0502040204020203" pitchFamily="34" charset="0"/>
                        </a:rPr>
                        <a:t>6,28</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dirty="0">
                          <a:effectLst/>
                          <a:latin typeface="Segoe UI Light" panose="020B0502040204020203" pitchFamily="34" charset="0"/>
                          <a:cs typeface="Segoe UI Light" panose="020B0502040204020203" pitchFamily="34" charset="0"/>
                        </a:rPr>
                        <a:t>6,38</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tc>
                  <a:txBody>
                    <a:bodyPr/>
                    <a:lstStyle/>
                    <a:p>
                      <a:pPr algn="ctr">
                        <a:lnSpc>
                          <a:spcPct val="107000"/>
                        </a:lnSpc>
                        <a:spcAft>
                          <a:spcPts val="0"/>
                        </a:spcAft>
                      </a:pPr>
                      <a:r>
                        <a:rPr lang="lv-LV" sz="1400">
                          <a:effectLst/>
                          <a:latin typeface="Segoe UI Light" panose="020B0502040204020203" pitchFamily="34" charset="0"/>
                          <a:cs typeface="Segoe UI Light" panose="020B0502040204020203" pitchFamily="34" charset="0"/>
                        </a:rPr>
                        <a:t> </a:t>
                      </a:r>
                      <a:endParaRPr lang="lv-LV" sz="140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lnB w="12700" cap="flat" cmpd="sng" algn="ctr">
                      <a:solidFill>
                        <a:schemeClr val="accent5">
                          <a:lumMod val="60000"/>
                          <a:lumOff val="40000"/>
                        </a:schemeClr>
                      </a:solidFill>
                      <a:prstDash val="sysDash"/>
                      <a:round/>
                      <a:headEnd type="none" w="med" len="med"/>
                      <a:tailEnd type="none" w="med" len="med"/>
                    </a:lnB>
                  </a:tcPr>
                </a:tc>
                <a:extLst>
                  <a:ext uri="{0D108BD9-81ED-4DB2-BD59-A6C34878D82A}">
                    <a16:rowId xmlns:a16="http://schemas.microsoft.com/office/drawing/2014/main" val="2251098831"/>
                  </a:ext>
                </a:extLst>
              </a:tr>
              <a:tr h="330381">
                <a:tc>
                  <a:txBody>
                    <a:bodyPr/>
                    <a:lstStyle/>
                    <a:p>
                      <a:pPr>
                        <a:lnSpc>
                          <a:spcPct val="107000"/>
                        </a:lnSpc>
                        <a:spcAft>
                          <a:spcPts val="0"/>
                        </a:spcAft>
                      </a:pPr>
                      <a:r>
                        <a:rPr lang="lv-LV" sz="1400" dirty="0">
                          <a:effectLst/>
                          <a:latin typeface="Segoe UI Light" panose="020B0502040204020203" pitchFamily="34" charset="0"/>
                          <a:cs typeface="Segoe UI Light" panose="020B0502040204020203" pitchFamily="34" charset="0"/>
                        </a:rPr>
                        <a:t>14.</a:t>
                      </a:r>
                      <a:endParaRPr lang="lv-LV" sz="1400" b="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tcPr>
                </a:tc>
                <a:tc>
                  <a:txBody>
                    <a:bodyPr/>
                    <a:lstStyle/>
                    <a:p>
                      <a:pPr>
                        <a:lnSpc>
                          <a:spcPct val="107000"/>
                        </a:lnSpc>
                        <a:spcAft>
                          <a:spcPts val="0"/>
                        </a:spcAft>
                      </a:pPr>
                      <a:r>
                        <a:rPr lang="lv-LV" sz="1400" dirty="0">
                          <a:effectLst/>
                          <a:latin typeface="Segoe UI Light" panose="020B0502040204020203" pitchFamily="34" charset="0"/>
                          <a:cs typeface="Segoe UI Light" panose="020B0502040204020203" pitchFamily="34" charset="0"/>
                        </a:rPr>
                        <a:t>Par rudzu līnijšķirnēm (t.sk. Kaupo)</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tcPr>
                </a:tc>
                <a:tc>
                  <a:txBody>
                    <a:bodyPr/>
                    <a:lstStyle/>
                    <a:p>
                      <a:pPr algn="ctr">
                        <a:lnSpc>
                          <a:spcPct val="107000"/>
                        </a:lnSpc>
                        <a:spcAft>
                          <a:spcPts val="0"/>
                        </a:spcAft>
                      </a:pPr>
                      <a:r>
                        <a:rPr lang="lv-LV" sz="1400" dirty="0">
                          <a:effectLst/>
                          <a:latin typeface="Segoe UI Light" panose="020B0502040204020203" pitchFamily="34" charset="0"/>
                          <a:cs typeface="Segoe UI Light" panose="020B0502040204020203" pitchFamily="34" charset="0"/>
                        </a:rPr>
                        <a:t>0,19</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tcPr>
                </a:tc>
                <a:tc>
                  <a:txBody>
                    <a:bodyPr/>
                    <a:lstStyle/>
                    <a:p>
                      <a:pPr algn="ctr">
                        <a:lnSpc>
                          <a:spcPct val="107000"/>
                        </a:lnSpc>
                        <a:spcAft>
                          <a:spcPts val="0"/>
                        </a:spcAft>
                      </a:pPr>
                      <a:r>
                        <a:rPr lang="lv-LV" sz="1400" dirty="0">
                          <a:effectLst/>
                          <a:latin typeface="Segoe UI Light" panose="020B0502040204020203" pitchFamily="34" charset="0"/>
                          <a:cs typeface="Segoe UI Light" panose="020B0502040204020203" pitchFamily="34" charset="0"/>
                        </a:rPr>
                        <a:t>0,19</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tcPr>
                </a:tc>
                <a:tc>
                  <a:txBody>
                    <a:bodyPr/>
                    <a:lstStyle/>
                    <a:p>
                      <a:pPr algn="ctr">
                        <a:lnSpc>
                          <a:spcPct val="107000"/>
                        </a:lnSpc>
                        <a:spcAft>
                          <a:spcPts val="0"/>
                        </a:spcAft>
                      </a:pPr>
                      <a:r>
                        <a:rPr lang="lv-LV" sz="1400" dirty="0">
                          <a:effectLst/>
                          <a:latin typeface="Segoe UI Light" panose="020B0502040204020203" pitchFamily="34" charset="0"/>
                          <a:cs typeface="Segoe UI Light" panose="020B0502040204020203" pitchFamily="34" charset="0"/>
                        </a:rPr>
                        <a:t>jauna shēma </a:t>
                      </a:r>
                      <a:endParaRPr lang="lv-LV" sz="1400" dirty="0">
                        <a:effectLst/>
                        <a:latin typeface="Segoe UI Light" panose="020B0502040204020203" pitchFamily="34" charset="0"/>
                        <a:ea typeface="Calibri" panose="020F0502020204030204" pitchFamily="34" charset="0"/>
                        <a:cs typeface="Segoe UI Light" panose="020B0502040204020203" pitchFamily="34" charset="0"/>
                      </a:endParaRPr>
                    </a:p>
                  </a:txBody>
                  <a:tcPr marL="65935" marR="65935" marT="0" marB="0" anchor="ctr">
                    <a:lnT w="12700" cap="flat" cmpd="sng" algn="ctr">
                      <a:solidFill>
                        <a:schemeClr val="accent5">
                          <a:lumMod val="60000"/>
                          <a:lumOff val="40000"/>
                        </a:schemeClr>
                      </a:solidFill>
                      <a:prstDash val="sysDash"/>
                      <a:round/>
                      <a:headEnd type="none" w="med" len="med"/>
                      <a:tailEnd type="none" w="med" len="med"/>
                    </a:lnT>
                  </a:tcPr>
                </a:tc>
                <a:extLst>
                  <a:ext uri="{0D108BD9-81ED-4DB2-BD59-A6C34878D82A}">
                    <a16:rowId xmlns:a16="http://schemas.microsoft.com/office/drawing/2014/main" val="2130938598"/>
                  </a:ext>
                </a:extLst>
              </a:tr>
            </a:tbl>
          </a:graphicData>
        </a:graphic>
      </p:graphicFrame>
      <p:sp>
        <p:nvSpPr>
          <p:cNvPr id="24" name="Rectangle: Rounded Corners 23">
            <a:extLst>
              <a:ext uri="{FF2B5EF4-FFF2-40B4-BE49-F238E27FC236}">
                <a16:creationId xmlns:a16="http://schemas.microsoft.com/office/drawing/2014/main" id="{0128907A-7769-4D0F-870D-FF79C0845982}"/>
              </a:ext>
            </a:extLst>
          </p:cNvPr>
          <p:cNvSpPr/>
          <p:nvPr/>
        </p:nvSpPr>
        <p:spPr>
          <a:xfrm>
            <a:off x="7319417" y="1350609"/>
            <a:ext cx="1500455" cy="726544"/>
          </a:xfrm>
          <a:prstGeom prst="roundRect">
            <a:avLst/>
          </a:prstGeom>
          <a:solidFill>
            <a:schemeClr val="accent5">
              <a:lumMod val="20000"/>
              <a:lumOff val="80000"/>
              <a:alpha val="42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8" name="Flowchart: Terminator 27">
            <a:extLst>
              <a:ext uri="{FF2B5EF4-FFF2-40B4-BE49-F238E27FC236}">
                <a16:creationId xmlns:a16="http://schemas.microsoft.com/office/drawing/2014/main" id="{764F1756-A6B2-41AD-9991-E91DB1E7434E}"/>
              </a:ext>
            </a:extLst>
          </p:cNvPr>
          <p:cNvSpPr/>
          <p:nvPr/>
        </p:nvSpPr>
        <p:spPr>
          <a:xfrm>
            <a:off x="7172254" y="1350608"/>
            <a:ext cx="1778609" cy="761691"/>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solidFill>
                  <a:srgbClr val="3E1E1F"/>
                </a:solidFill>
                <a:latin typeface="Segoe UI Light" panose="020B0502040204020203" pitchFamily="34" charset="0"/>
                <a:cs typeface="Segoe UI Light" panose="020B0502040204020203" pitchFamily="34" charset="0"/>
              </a:rPr>
              <a:t>Papildinājumi salīdzinājumā ar 2020.gadu</a:t>
            </a:r>
          </a:p>
        </p:txBody>
      </p:sp>
      <p:pic>
        <p:nvPicPr>
          <p:cNvPr id="29" name="Graphic 28" descr="Coins">
            <a:extLst>
              <a:ext uri="{FF2B5EF4-FFF2-40B4-BE49-F238E27FC236}">
                <a16:creationId xmlns:a16="http://schemas.microsoft.com/office/drawing/2014/main" id="{A58D2D49-4263-4CFE-9E0E-324B39D15A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7591" y="1552293"/>
            <a:ext cx="453671" cy="453671"/>
          </a:xfrm>
          <a:prstGeom prst="rect">
            <a:avLst/>
          </a:prstGeom>
        </p:spPr>
      </p:pic>
      <p:sp>
        <p:nvSpPr>
          <p:cNvPr id="7" name="Cross 6">
            <a:extLst>
              <a:ext uri="{FF2B5EF4-FFF2-40B4-BE49-F238E27FC236}">
                <a16:creationId xmlns:a16="http://schemas.microsoft.com/office/drawing/2014/main" id="{4B4012C6-629A-439D-952D-6E974DE34AB9}"/>
              </a:ext>
            </a:extLst>
          </p:cNvPr>
          <p:cNvSpPr/>
          <p:nvPr/>
        </p:nvSpPr>
        <p:spPr>
          <a:xfrm>
            <a:off x="6974310" y="1585155"/>
            <a:ext cx="398535" cy="358306"/>
          </a:xfrm>
          <a:prstGeom prst="plus">
            <a:avLst>
              <a:gd name="adj" fmla="val 3316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157203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B9653-592B-4598-B195-722459D83222}"/>
              </a:ext>
            </a:extLst>
          </p:cNvPr>
          <p:cNvSpPr>
            <a:spLocks noGrp="1"/>
          </p:cNvSpPr>
          <p:nvPr>
            <p:ph type="title"/>
          </p:nvPr>
        </p:nvSpPr>
        <p:spPr>
          <a:xfrm>
            <a:off x="2552699" y="379155"/>
            <a:ext cx="5343455" cy="811470"/>
          </a:xfrm>
        </p:spPr>
        <p:txBody>
          <a:bodyPr>
            <a:normAutofit/>
          </a:bodyPr>
          <a:lstStyle/>
          <a:p>
            <a:r>
              <a:rPr lang="lv-LV" sz="2800" dirty="0">
                <a:solidFill>
                  <a:srgbClr val="3E1E1F"/>
                </a:solidFill>
                <a:latin typeface="Segoe UI Light" panose="020B0502040204020203" pitchFamily="34" charset="0"/>
                <a:cs typeface="Segoe UI Light" panose="020B0502040204020203" pitchFamily="34" charset="0"/>
              </a:rPr>
              <a:t>Svarīgākie datumi 2021.gadā</a:t>
            </a:r>
          </a:p>
        </p:txBody>
      </p:sp>
      <p:sp>
        <p:nvSpPr>
          <p:cNvPr id="20" name="Text Box 7">
            <a:extLst>
              <a:ext uri="{FF2B5EF4-FFF2-40B4-BE49-F238E27FC236}">
                <a16:creationId xmlns:a16="http://schemas.microsoft.com/office/drawing/2014/main" id="{ECC3CF1B-7815-44CE-B2A4-189054E48ED7}"/>
              </a:ext>
            </a:extLst>
          </p:cNvPr>
          <p:cNvSpPr txBox="1">
            <a:spLocks noChangeArrowheads="1"/>
          </p:cNvSpPr>
          <p:nvPr/>
        </p:nvSpPr>
        <p:spPr bwMode="auto">
          <a:xfrm>
            <a:off x="7172254" y="6579370"/>
            <a:ext cx="1925401" cy="276999"/>
          </a:xfrm>
          <a:prstGeom prst="rect">
            <a:avLst/>
          </a:prstGeom>
          <a:noFill/>
          <a:ln w="9525">
            <a:noFill/>
            <a:miter lim="800000"/>
            <a:headEnd/>
            <a:tailEnd/>
          </a:ln>
          <a:effectLst/>
        </p:spPr>
        <p:txBody>
          <a:bodyPr wrap="square">
            <a:spAutoFit/>
          </a:bodyPr>
          <a:lstStyle/>
          <a:p>
            <a:pPr algn="r">
              <a:spcBef>
                <a:spcPct val="50000"/>
              </a:spcBef>
            </a:pPr>
            <a:r>
              <a:rPr lang="lv-LV" sz="1200" dirty="0">
                <a:solidFill>
                  <a:schemeClr val="bg1">
                    <a:lumMod val="50000"/>
                  </a:schemeClr>
                </a:solidFill>
                <a:latin typeface="Segoe UI Light" panose="020B0502040204020203" pitchFamily="34" charset="0"/>
                <a:cs typeface="Segoe UI Light" panose="020B0502040204020203" pitchFamily="34" charset="0"/>
              </a:rPr>
              <a:t>| 7</a:t>
            </a:r>
            <a:endParaRPr lang="en-US" sz="12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15" name="Content Placeholder 2">
            <a:extLst>
              <a:ext uri="{FF2B5EF4-FFF2-40B4-BE49-F238E27FC236}">
                <a16:creationId xmlns:a16="http://schemas.microsoft.com/office/drawing/2014/main" id="{3376AE13-2697-4507-B648-0DF65BA1D31F}"/>
              </a:ext>
            </a:extLst>
          </p:cNvPr>
          <p:cNvSpPr>
            <a:spLocks noGrp="1"/>
          </p:cNvSpPr>
          <p:nvPr>
            <p:ph idx="1"/>
          </p:nvPr>
        </p:nvSpPr>
        <p:spPr>
          <a:xfrm>
            <a:off x="1155116" y="1704976"/>
            <a:ext cx="7644673" cy="3813571"/>
          </a:xfrm>
        </p:spPr>
        <p:txBody>
          <a:bodyPr>
            <a:normAutofit fontScale="92500" lnSpcReduction="20000"/>
          </a:bodyPr>
          <a:lstStyle/>
          <a:p>
            <a:pPr marL="0" indent="0">
              <a:spcBef>
                <a:spcPts val="1200"/>
              </a:spcBef>
              <a:spcAft>
                <a:spcPts val="1200"/>
              </a:spcAft>
              <a:buNone/>
            </a:pPr>
            <a:r>
              <a:rPr lang="lv-LV" dirty="0">
                <a:latin typeface="Segoe UI Light" panose="020B0502040204020203" pitchFamily="34" charset="0"/>
                <a:cs typeface="Segoe UI Light" panose="020B0502040204020203" pitchFamily="34" charset="0"/>
              </a:rPr>
              <a:t>Līdz </a:t>
            </a:r>
            <a:r>
              <a:rPr lang="lv-LV" b="1" dirty="0">
                <a:latin typeface="Segoe UI Light" panose="020B0502040204020203" pitchFamily="34" charset="0"/>
                <a:cs typeface="Segoe UI Light" panose="020B0502040204020203" pitchFamily="34" charset="0"/>
              </a:rPr>
              <a:t>1.aprīlim</a:t>
            </a:r>
            <a:r>
              <a:rPr lang="lv-LV" dirty="0">
                <a:latin typeface="Segoe UI Light" panose="020B0502040204020203" pitchFamily="34" charset="0"/>
                <a:cs typeface="Segoe UI Light" panose="020B0502040204020203" pitchFamily="34" charset="0"/>
              </a:rPr>
              <a:t> jāiesniedz pieteikums lauku bloku precizēšanai</a:t>
            </a:r>
          </a:p>
          <a:p>
            <a:pPr marL="0" indent="0">
              <a:spcBef>
                <a:spcPts val="1200"/>
              </a:spcBef>
              <a:spcAft>
                <a:spcPts val="1200"/>
              </a:spcAft>
              <a:buNone/>
            </a:pPr>
            <a:r>
              <a:rPr lang="lv-LV" b="1" dirty="0">
                <a:latin typeface="Segoe UI Light" panose="020B0502040204020203" pitchFamily="34" charset="0"/>
                <a:cs typeface="Segoe UI Light" panose="020B0502040204020203" pitchFamily="34" charset="0"/>
              </a:rPr>
              <a:t>7.aprīlis – 22.maijs: </a:t>
            </a:r>
            <a:r>
              <a:rPr lang="lv-LV" dirty="0">
                <a:latin typeface="Segoe UI Light" panose="020B0502040204020203" pitchFamily="34" charset="0"/>
                <a:cs typeface="Segoe UI Light" panose="020B0502040204020203" pitchFamily="34" charset="0"/>
              </a:rPr>
              <a:t>pieteikšanās platību maksājumiem</a:t>
            </a:r>
          </a:p>
          <a:p>
            <a:pPr marL="0" indent="0">
              <a:spcBef>
                <a:spcPts val="1200"/>
              </a:spcBef>
              <a:spcAft>
                <a:spcPts val="1200"/>
              </a:spcAft>
              <a:buNone/>
            </a:pPr>
            <a:r>
              <a:rPr lang="lv-LV" b="1" dirty="0">
                <a:latin typeface="Segoe UI Light" panose="020B0502040204020203" pitchFamily="34" charset="0"/>
                <a:cs typeface="Segoe UI Light" panose="020B0502040204020203" pitchFamily="34" charset="0"/>
              </a:rPr>
              <a:t>15.jūnijs -</a:t>
            </a:r>
            <a:r>
              <a:rPr lang="lv-LV" dirty="0">
                <a:latin typeface="Segoe UI Light" panose="020B0502040204020203" pitchFamily="34" charset="0"/>
                <a:cs typeface="Segoe UI Light" panose="020B0502040204020203" pitchFamily="34" charset="0"/>
              </a:rPr>
              <a:t> pēdējais termiņš pieteikuma iesniegšanai ar atbalsta apjoma samazinājumu </a:t>
            </a:r>
          </a:p>
          <a:p>
            <a:pPr marL="0" indent="0">
              <a:spcBef>
                <a:spcPts val="1200"/>
              </a:spcBef>
              <a:spcAft>
                <a:spcPts val="1200"/>
              </a:spcAft>
              <a:buNone/>
            </a:pPr>
            <a:r>
              <a:rPr lang="lv-LV" b="1" dirty="0">
                <a:latin typeface="Segoe UI Light" panose="020B0502040204020203" pitchFamily="34" charset="0"/>
                <a:cs typeface="Segoe UI Light" panose="020B0502040204020203" pitchFamily="34" charset="0"/>
              </a:rPr>
              <a:t>Pļaušanas termiņš 15.augusts </a:t>
            </a:r>
            <a:r>
              <a:rPr lang="lv-LV" dirty="0">
                <a:latin typeface="Segoe UI Light" panose="020B0502040204020203" pitchFamily="34" charset="0"/>
                <a:cs typeface="Segoe UI Light" panose="020B0502040204020203" pitchFamily="34" charset="0"/>
              </a:rPr>
              <a:t>- pēdējais datums, kad jābūt noganītiem vai nopļautiem un novāktiem zālājiem</a:t>
            </a:r>
          </a:p>
          <a:p>
            <a:pPr marL="0" indent="0">
              <a:spcBef>
                <a:spcPts val="1200"/>
              </a:spcBef>
              <a:spcAft>
                <a:spcPts val="1200"/>
              </a:spcAft>
              <a:buNone/>
            </a:pPr>
            <a:r>
              <a:rPr lang="lv-LV" b="1" dirty="0">
                <a:latin typeface="Segoe UI Light" panose="020B0502040204020203" pitchFamily="34" charset="0"/>
                <a:cs typeface="Segoe UI Light" panose="020B0502040204020203" pitchFamily="34" charset="0"/>
              </a:rPr>
              <a:t>15.septembris</a:t>
            </a:r>
            <a:r>
              <a:rPr lang="lv-LV" dirty="0">
                <a:latin typeface="Segoe UI Light" panose="020B0502040204020203" pitchFamily="34" charset="0"/>
                <a:cs typeface="Segoe UI Light" panose="020B0502040204020203" pitchFamily="34" charset="0"/>
              </a:rPr>
              <a:t> - pēdējais datums papuves apstrādāšanai</a:t>
            </a:r>
          </a:p>
          <a:p>
            <a:pPr marL="0" indent="0">
              <a:spcBef>
                <a:spcPts val="1200"/>
              </a:spcBef>
              <a:spcAft>
                <a:spcPts val="1200"/>
              </a:spcAft>
              <a:buNone/>
            </a:pPr>
            <a:r>
              <a:rPr lang="lv-LV" b="1" dirty="0">
                <a:latin typeface="Segoe UI Light" panose="020B0502040204020203" pitchFamily="34" charset="0"/>
                <a:cs typeface="Segoe UI Light" panose="020B0502040204020203" pitchFamily="34" charset="0"/>
              </a:rPr>
              <a:t>1.aprīlis - 30.novembris – </a:t>
            </a:r>
            <a:r>
              <a:rPr lang="lv-LV" dirty="0">
                <a:latin typeface="Segoe UI Light" panose="020B0502040204020203" pitchFamily="34" charset="0"/>
                <a:cs typeface="Segoe UI Light" panose="020B0502040204020203" pitchFamily="34" charset="0"/>
              </a:rPr>
              <a:t>sezonas laukstrādnieku reģistrācijas periods</a:t>
            </a:r>
          </a:p>
          <a:p>
            <a:pPr>
              <a:spcBef>
                <a:spcPts val="1200"/>
              </a:spcBef>
              <a:spcAft>
                <a:spcPts val="1200"/>
              </a:spcAft>
            </a:pPr>
            <a:endParaRPr lang="lv-LV" dirty="0"/>
          </a:p>
        </p:txBody>
      </p:sp>
      <p:grpSp>
        <p:nvGrpSpPr>
          <p:cNvPr id="16" name="Group 15">
            <a:extLst>
              <a:ext uri="{FF2B5EF4-FFF2-40B4-BE49-F238E27FC236}">
                <a16:creationId xmlns:a16="http://schemas.microsoft.com/office/drawing/2014/main" id="{D042DDE2-844B-47A4-B10F-C8224F352963}"/>
              </a:ext>
            </a:extLst>
          </p:cNvPr>
          <p:cNvGrpSpPr/>
          <p:nvPr/>
        </p:nvGrpSpPr>
        <p:grpSpPr>
          <a:xfrm>
            <a:off x="427729" y="1522215"/>
            <a:ext cx="715655" cy="3813570"/>
            <a:chOff x="163236" y="1828800"/>
            <a:chExt cx="581025" cy="3590925"/>
          </a:xfrm>
        </p:grpSpPr>
        <p:pic>
          <p:nvPicPr>
            <p:cNvPr id="18" name="Graphic 17" descr="Daily calendar">
              <a:extLst>
                <a:ext uri="{FF2B5EF4-FFF2-40B4-BE49-F238E27FC236}">
                  <a16:creationId xmlns:a16="http://schemas.microsoft.com/office/drawing/2014/main" id="{642ACE32-79D8-4A42-AA41-ED5A6E208D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761" y="1828800"/>
              <a:ext cx="571500" cy="571500"/>
            </a:xfrm>
            <a:prstGeom prst="rect">
              <a:avLst/>
            </a:prstGeom>
          </p:spPr>
        </p:pic>
        <p:pic>
          <p:nvPicPr>
            <p:cNvPr id="19" name="Graphic 18" descr="Daily calendar">
              <a:extLst>
                <a:ext uri="{FF2B5EF4-FFF2-40B4-BE49-F238E27FC236}">
                  <a16:creationId xmlns:a16="http://schemas.microsoft.com/office/drawing/2014/main" id="{782DD533-29AF-4B24-B4E6-EF866BBBAE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761" y="2390775"/>
              <a:ext cx="571500" cy="571500"/>
            </a:xfrm>
            <a:prstGeom prst="rect">
              <a:avLst/>
            </a:prstGeom>
          </p:spPr>
        </p:pic>
        <p:pic>
          <p:nvPicPr>
            <p:cNvPr id="22" name="Graphic 21" descr="Daily calendar">
              <a:extLst>
                <a:ext uri="{FF2B5EF4-FFF2-40B4-BE49-F238E27FC236}">
                  <a16:creationId xmlns:a16="http://schemas.microsoft.com/office/drawing/2014/main" id="{71D7CE49-6B79-414E-BA5E-13D6763E3D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236" y="2952749"/>
              <a:ext cx="571500" cy="571500"/>
            </a:xfrm>
            <a:prstGeom prst="rect">
              <a:avLst/>
            </a:prstGeom>
          </p:spPr>
        </p:pic>
        <p:pic>
          <p:nvPicPr>
            <p:cNvPr id="23" name="Graphic 22" descr="Daily calendar">
              <a:extLst>
                <a:ext uri="{FF2B5EF4-FFF2-40B4-BE49-F238E27FC236}">
                  <a16:creationId xmlns:a16="http://schemas.microsoft.com/office/drawing/2014/main" id="{B4B1A9FB-953B-41A4-A2EC-E3ABEA7F93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760" y="3610871"/>
              <a:ext cx="571500" cy="571500"/>
            </a:xfrm>
            <a:prstGeom prst="rect">
              <a:avLst/>
            </a:prstGeom>
          </p:spPr>
        </p:pic>
        <p:pic>
          <p:nvPicPr>
            <p:cNvPr id="24" name="Graphic 23" descr="Daily calendar">
              <a:extLst>
                <a:ext uri="{FF2B5EF4-FFF2-40B4-BE49-F238E27FC236}">
                  <a16:creationId xmlns:a16="http://schemas.microsoft.com/office/drawing/2014/main" id="{AEA901BE-F1F4-4634-BFA1-F31330B2D1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761" y="4276725"/>
              <a:ext cx="571500" cy="571500"/>
            </a:xfrm>
            <a:prstGeom prst="rect">
              <a:avLst/>
            </a:prstGeom>
          </p:spPr>
        </p:pic>
        <p:pic>
          <p:nvPicPr>
            <p:cNvPr id="25" name="Graphic 24" descr="Daily calendar">
              <a:extLst>
                <a:ext uri="{FF2B5EF4-FFF2-40B4-BE49-F238E27FC236}">
                  <a16:creationId xmlns:a16="http://schemas.microsoft.com/office/drawing/2014/main" id="{1CC5D189-DA9F-41E3-BA38-0621E52F74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236" y="4848225"/>
              <a:ext cx="571500" cy="571500"/>
            </a:xfrm>
            <a:prstGeom prst="rect">
              <a:avLst/>
            </a:prstGeom>
          </p:spPr>
        </p:pic>
      </p:grpSp>
    </p:spTree>
    <p:extLst>
      <p:ext uri="{BB962C8B-B14F-4D97-AF65-F5344CB8AC3E}">
        <p14:creationId xmlns:p14="http://schemas.microsoft.com/office/powerpoint/2010/main" val="3424132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79B1623-4AB0-4BCB-963F-FA5BFECD6024}"/>
              </a:ext>
            </a:extLst>
          </p:cNvPr>
          <p:cNvGrpSpPr/>
          <p:nvPr/>
        </p:nvGrpSpPr>
        <p:grpSpPr>
          <a:xfrm>
            <a:off x="0" y="1531399"/>
            <a:ext cx="3404017" cy="5348796"/>
            <a:chOff x="0" y="1531399"/>
            <a:chExt cx="3404017" cy="5348796"/>
          </a:xfrm>
        </p:grpSpPr>
        <p:pic>
          <p:nvPicPr>
            <p:cNvPr id="5" name="Picture 4" descr="A picture containing plant&#10;&#10;Description automatically generated">
              <a:extLst>
                <a:ext uri="{FF2B5EF4-FFF2-40B4-BE49-F238E27FC236}">
                  <a16:creationId xmlns:a16="http://schemas.microsoft.com/office/drawing/2014/main" id="{758EF86D-F554-4743-ABA1-22EBE55C3ED6}"/>
                </a:ext>
              </a:extLst>
            </p:cNvPr>
            <p:cNvPicPr>
              <a:picLocks noChangeAspect="1"/>
            </p:cNvPicPr>
            <p:nvPr/>
          </p:nvPicPr>
          <p:blipFill rotWithShape="1">
            <a:blip r:embed="rId2" cstate="print">
              <a:alphaModFix amt="85000"/>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l="23592" r="33981"/>
            <a:stretch/>
          </p:blipFill>
          <p:spPr>
            <a:xfrm>
              <a:off x="0" y="1531399"/>
              <a:ext cx="3404016" cy="5348796"/>
            </a:xfrm>
            <a:prstGeom prst="rect">
              <a:avLst/>
            </a:prstGeom>
          </p:spPr>
        </p:pic>
        <p:sp>
          <p:nvSpPr>
            <p:cNvPr id="6" name="Rectangle 5">
              <a:extLst>
                <a:ext uri="{FF2B5EF4-FFF2-40B4-BE49-F238E27FC236}">
                  <a16:creationId xmlns:a16="http://schemas.microsoft.com/office/drawing/2014/main" id="{728DC050-0CFA-4CC6-BAE6-EE6A788B2E63}"/>
                </a:ext>
              </a:extLst>
            </p:cNvPr>
            <p:cNvSpPr/>
            <p:nvPr/>
          </p:nvSpPr>
          <p:spPr>
            <a:xfrm>
              <a:off x="1" y="1531399"/>
              <a:ext cx="3404016" cy="2916314"/>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
        <p:nvSpPr>
          <p:cNvPr id="18" name="Title 1">
            <a:extLst>
              <a:ext uri="{FF2B5EF4-FFF2-40B4-BE49-F238E27FC236}">
                <a16:creationId xmlns:a16="http://schemas.microsoft.com/office/drawing/2014/main" id="{0E327B66-F233-4134-AA79-36C3B6758432}"/>
              </a:ext>
            </a:extLst>
          </p:cNvPr>
          <p:cNvSpPr>
            <a:spLocks noGrp="1"/>
          </p:cNvSpPr>
          <p:nvPr>
            <p:ph type="title"/>
          </p:nvPr>
        </p:nvSpPr>
        <p:spPr>
          <a:xfrm>
            <a:off x="1828800" y="621436"/>
            <a:ext cx="4873830" cy="651485"/>
          </a:xfrm>
        </p:spPr>
        <p:txBody>
          <a:bodyPr>
            <a:normAutofit/>
          </a:bodyPr>
          <a:lstStyle/>
          <a:p>
            <a:r>
              <a:rPr lang="lv-LV" sz="2800" dirty="0">
                <a:solidFill>
                  <a:srgbClr val="3E1E1F"/>
                </a:solidFill>
                <a:latin typeface="Segoe UI Light" panose="020B0502040204020203" pitchFamily="34" charset="0"/>
                <a:cs typeface="Segoe UI Light" panose="020B0502040204020203" pitchFamily="34" charset="0"/>
              </a:rPr>
              <a:t>Saturs</a:t>
            </a:r>
          </a:p>
        </p:txBody>
      </p:sp>
      <p:sp>
        <p:nvSpPr>
          <p:cNvPr id="22" name="Taisnstūris 24">
            <a:extLst>
              <a:ext uri="{FF2B5EF4-FFF2-40B4-BE49-F238E27FC236}">
                <a16:creationId xmlns:a16="http://schemas.microsoft.com/office/drawing/2014/main" id="{D4683365-9AEB-49CB-B92C-B05D417AC36E}"/>
              </a:ext>
            </a:extLst>
          </p:cNvPr>
          <p:cNvSpPr/>
          <p:nvPr/>
        </p:nvSpPr>
        <p:spPr>
          <a:xfrm>
            <a:off x="3823846" y="2224351"/>
            <a:ext cx="5041784" cy="1005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000" b="1" dirty="0">
                <a:solidFill>
                  <a:srgbClr val="3E1E1F"/>
                </a:solidFill>
                <a:latin typeface="Segoe UI Light" panose="020B0502040204020203" pitchFamily="34" charset="0"/>
                <a:cs typeface="Segoe UI Light" panose="020B0502040204020203" pitchFamily="34" charset="0"/>
              </a:rPr>
              <a:t>Tiešie maksājumi pārejas periodā 2021-2022</a:t>
            </a:r>
          </a:p>
        </p:txBody>
      </p:sp>
      <p:sp>
        <p:nvSpPr>
          <p:cNvPr id="23" name="Taisnstūris 26">
            <a:extLst>
              <a:ext uri="{FF2B5EF4-FFF2-40B4-BE49-F238E27FC236}">
                <a16:creationId xmlns:a16="http://schemas.microsoft.com/office/drawing/2014/main" id="{58C7E5B2-A216-4BE6-800F-601A509E4A4E}"/>
              </a:ext>
            </a:extLst>
          </p:cNvPr>
          <p:cNvSpPr/>
          <p:nvPr/>
        </p:nvSpPr>
        <p:spPr>
          <a:xfrm>
            <a:off x="3823847" y="3136711"/>
            <a:ext cx="5228913" cy="1005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400" b="1" dirty="0">
                <a:solidFill>
                  <a:srgbClr val="0070C0"/>
                </a:solidFill>
                <a:latin typeface="Segoe UI Light" panose="020B0502040204020203" pitchFamily="34" charset="0"/>
                <a:cs typeface="Segoe UI Light" panose="020B0502040204020203" pitchFamily="34" charset="0"/>
              </a:rPr>
              <a:t>Lauku attīstības pasākumi pārejas periodā 2021-2022</a:t>
            </a:r>
          </a:p>
        </p:txBody>
      </p:sp>
      <p:sp>
        <p:nvSpPr>
          <p:cNvPr id="26" name="Ovāls 31">
            <a:extLst>
              <a:ext uri="{FF2B5EF4-FFF2-40B4-BE49-F238E27FC236}">
                <a16:creationId xmlns:a16="http://schemas.microsoft.com/office/drawing/2014/main" id="{B1F63AA6-9D26-43A7-8993-ACA9A3C310E5}"/>
              </a:ext>
            </a:extLst>
          </p:cNvPr>
          <p:cNvSpPr/>
          <p:nvPr/>
        </p:nvSpPr>
        <p:spPr>
          <a:xfrm>
            <a:off x="3202529" y="2509983"/>
            <a:ext cx="434187" cy="434187"/>
          </a:xfrm>
          <a:prstGeom prst="ellipse">
            <a:avLst/>
          </a:prstGeom>
          <a:solidFill>
            <a:srgbClr val="907F82"/>
          </a:solidFill>
          <a:ln>
            <a:solidFill>
              <a:srgbClr val="907F8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275">
              <a:solidFill>
                <a:srgbClr val="F2F2F2"/>
              </a:solidFill>
            </a:endParaRPr>
          </a:p>
        </p:txBody>
      </p:sp>
      <p:sp>
        <p:nvSpPr>
          <p:cNvPr id="14" name="Taisnstūris 28">
            <a:extLst>
              <a:ext uri="{FF2B5EF4-FFF2-40B4-BE49-F238E27FC236}">
                <a16:creationId xmlns:a16="http://schemas.microsoft.com/office/drawing/2014/main" id="{FF54E612-B0A5-44B9-9ACB-3B9A318127CA}"/>
              </a:ext>
            </a:extLst>
          </p:cNvPr>
          <p:cNvSpPr/>
          <p:nvPr/>
        </p:nvSpPr>
        <p:spPr>
          <a:xfrm>
            <a:off x="3843026" y="4299216"/>
            <a:ext cx="3551957" cy="1005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000" b="1" dirty="0">
                <a:solidFill>
                  <a:srgbClr val="3E1E1F"/>
                </a:solidFill>
                <a:latin typeface="Segoe UI Light" panose="020B0502040204020203" pitchFamily="34" charset="0"/>
                <a:cs typeface="Segoe UI Light" panose="020B0502040204020203" pitchFamily="34" charset="0"/>
              </a:rPr>
              <a:t>ES atbalsts zivsaimniecībai</a:t>
            </a:r>
          </a:p>
        </p:txBody>
      </p:sp>
      <p:sp>
        <p:nvSpPr>
          <p:cNvPr id="15" name="Ovāls 33">
            <a:extLst>
              <a:ext uri="{FF2B5EF4-FFF2-40B4-BE49-F238E27FC236}">
                <a16:creationId xmlns:a16="http://schemas.microsoft.com/office/drawing/2014/main" id="{9183E91F-A7C0-4783-B246-D03EE87BC4CA}"/>
              </a:ext>
            </a:extLst>
          </p:cNvPr>
          <p:cNvSpPr/>
          <p:nvPr/>
        </p:nvSpPr>
        <p:spPr>
          <a:xfrm>
            <a:off x="3202526" y="4584850"/>
            <a:ext cx="434187" cy="434187"/>
          </a:xfrm>
          <a:prstGeom prst="ellipse">
            <a:avLst/>
          </a:prstGeom>
          <a:solidFill>
            <a:srgbClr val="907F82"/>
          </a:solidFill>
          <a:ln>
            <a:solidFill>
              <a:srgbClr val="907F8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275">
              <a:solidFill>
                <a:srgbClr val="F2F2F2"/>
              </a:solidFill>
            </a:endParaRPr>
          </a:p>
        </p:txBody>
      </p:sp>
      <p:sp>
        <p:nvSpPr>
          <p:cNvPr id="16" name="Taisnstūris 47">
            <a:extLst>
              <a:ext uri="{FF2B5EF4-FFF2-40B4-BE49-F238E27FC236}">
                <a16:creationId xmlns:a16="http://schemas.microsoft.com/office/drawing/2014/main" id="{7CA71BC6-ACFA-484A-AC24-1CC513899463}"/>
              </a:ext>
            </a:extLst>
          </p:cNvPr>
          <p:cNvSpPr/>
          <p:nvPr/>
        </p:nvSpPr>
        <p:spPr>
          <a:xfrm>
            <a:off x="3823847" y="1341520"/>
            <a:ext cx="4873830" cy="1005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000" b="1" dirty="0">
                <a:solidFill>
                  <a:srgbClr val="3E1E1F"/>
                </a:solidFill>
                <a:latin typeface="Segoe UI Light" panose="020B0502040204020203" pitchFamily="34" charset="0"/>
                <a:cs typeface="Segoe UI Light" panose="020B0502040204020203" pitchFamily="34" charset="0"/>
              </a:rPr>
              <a:t>Valsts atbalsts 2021</a:t>
            </a:r>
          </a:p>
        </p:txBody>
      </p:sp>
      <p:sp>
        <p:nvSpPr>
          <p:cNvPr id="17" name="Ovāls 31">
            <a:extLst>
              <a:ext uri="{FF2B5EF4-FFF2-40B4-BE49-F238E27FC236}">
                <a16:creationId xmlns:a16="http://schemas.microsoft.com/office/drawing/2014/main" id="{BCD1536D-8B34-4924-8064-4940291B0D5A}"/>
              </a:ext>
            </a:extLst>
          </p:cNvPr>
          <p:cNvSpPr/>
          <p:nvPr/>
        </p:nvSpPr>
        <p:spPr>
          <a:xfrm>
            <a:off x="3203067" y="1627152"/>
            <a:ext cx="434187" cy="434187"/>
          </a:xfrm>
          <a:prstGeom prst="ellipse">
            <a:avLst/>
          </a:prstGeom>
          <a:solidFill>
            <a:srgbClr val="907F82"/>
          </a:solidFill>
          <a:ln>
            <a:solidFill>
              <a:srgbClr val="907F8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275">
              <a:solidFill>
                <a:srgbClr val="F2F2F2"/>
              </a:solidFill>
            </a:endParaRPr>
          </a:p>
        </p:txBody>
      </p:sp>
      <p:sp>
        <p:nvSpPr>
          <p:cNvPr id="19" name="Ovāls 43">
            <a:extLst>
              <a:ext uri="{FF2B5EF4-FFF2-40B4-BE49-F238E27FC236}">
                <a16:creationId xmlns:a16="http://schemas.microsoft.com/office/drawing/2014/main" id="{12573E44-4C2F-4639-A084-4E1FE68D3E01}"/>
              </a:ext>
            </a:extLst>
          </p:cNvPr>
          <p:cNvSpPr/>
          <p:nvPr/>
        </p:nvSpPr>
        <p:spPr>
          <a:xfrm>
            <a:off x="3203067" y="3402266"/>
            <a:ext cx="434187" cy="434187"/>
          </a:xfrm>
          <a:prstGeom prst="ellipse">
            <a:avLst/>
          </a:prstGeom>
          <a:solidFill>
            <a:schemeClr val="bg1">
              <a:lumMod val="85000"/>
            </a:schemeClr>
          </a:solidFill>
          <a:ln>
            <a:solidFill>
              <a:schemeClr val="tx2">
                <a:lumMod val="60000"/>
                <a:lumOff val="4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275">
              <a:solidFill>
                <a:srgbClr val="F3FF45"/>
              </a:solidFill>
            </a:endParaRPr>
          </a:p>
        </p:txBody>
      </p:sp>
    </p:spTree>
    <p:extLst>
      <p:ext uri="{BB962C8B-B14F-4D97-AF65-F5344CB8AC3E}">
        <p14:creationId xmlns:p14="http://schemas.microsoft.com/office/powerpoint/2010/main" val="3329762322"/>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89_Prezentacija_templateLV</Template>
  <TotalTime>2566</TotalTime>
  <Words>1994</Words>
  <Application>Microsoft Office PowerPoint</Application>
  <PresentationFormat>On-screen Show (4:3)</PresentationFormat>
  <Paragraphs>452</Paragraphs>
  <Slides>25</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Segoe UI Light</vt:lpstr>
      <vt:lpstr>Times New Roman</vt:lpstr>
      <vt:lpstr>Verdana</vt:lpstr>
      <vt:lpstr>Wingdings</vt:lpstr>
      <vt:lpstr>89_Prezentacija_templateLV</vt:lpstr>
      <vt:lpstr>Atbalsts Latvijas lauksaimniecībai un lauku attīstībai 2021-2022</vt:lpstr>
      <vt:lpstr>Saturs</vt:lpstr>
      <vt:lpstr>Finansējums valsts atbalstam lauksaimniecībā</vt:lpstr>
      <vt:lpstr>Mazo l/s ražotāju ienākumu valsts atbalsts  2021. gadā </vt:lpstr>
      <vt:lpstr>Saturs</vt:lpstr>
      <vt:lpstr>Tiešie maksājumi pārejas periodā  2021.- 2022. gadā </vt:lpstr>
      <vt:lpstr>Brīvprātīgi saistītā atbalsta finansējums 2021.- 2022. gadā </vt:lpstr>
      <vt:lpstr>Svarīgākie datumi 2021.gadā</vt:lpstr>
      <vt:lpstr>Saturs</vt:lpstr>
      <vt:lpstr>Lauku attīstības pasākumi  pārejas periodā 2021.- 2022. gadā</vt:lpstr>
      <vt:lpstr>Atbalsts ieguldījumiem lauku saimniecībās pārejas periodā </vt:lpstr>
      <vt:lpstr>PowerPoint Presentation</vt:lpstr>
      <vt:lpstr>Atbalsts mazo saimniecību attīstībai pārejas periodā</vt:lpstr>
      <vt:lpstr>Finanšu instruments maziem/vidējiem lauksaimniekiem - 20 milj. EUR </vt:lpstr>
      <vt:lpstr>Vienreizējs maksājums  jauniem lauksaimniekiem - 7 milj.EUR</vt:lpstr>
      <vt:lpstr>Atbalsts pārstrādei pārejas periodā</vt:lpstr>
      <vt:lpstr>Atbalsts meliorācijas sistēmu sakārtošanai pārejas periodā</vt:lpstr>
      <vt:lpstr>PowerPoint Presentation</vt:lpstr>
      <vt:lpstr>Atbalsts kooperatīvu izveidei – 1 milj. EUR </vt:lpstr>
      <vt:lpstr>LEADER atbalsts pārejas periodā – 19,5 milj. EUR</vt:lpstr>
      <vt:lpstr>LEADER apakšpasākums «Darbību īstenošana saskaņā ar sabiedrības virzītas vietējās attīstības stratēģiju» </vt:lpstr>
      <vt:lpstr>Lauku attīstības platību maksājumu nosacījumi 2021. un 2022. gadam</vt:lpstr>
      <vt:lpstr>Saturs</vt:lpstr>
      <vt:lpstr>Atbalsts zivsaimniecības attīstībai 2021. gadā</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Pārsla Rigonda Krieviņa</cp:lastModifiedBy>
  <cp:revision>467</cp:revision>
  <dcterms:created xsi:type="dcterms:W3CDTF">2014-11-20T14:46:47Z</dcterms:created>
  <dcterms:modified xsi:type="dcterms:W3CDTF">2021-02-05T09:31:33Z</dcterms:modified>
</cp:coreProperties>
</file>