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8" r:id="rId3"/>
    <p:sldId id="260" r:id="rId4"/>
    <p:sldId id="259" r:id="rId5"/>
    <p:sldId id="263" r:id="rId6"/>
    <p:sldId id="261" r:id="rId7"/>
    <p:sldId id="262" r:id="rId8"/>
    <p:sldId id="257" r:id="rId9"/>
  </p:sldIdLst>
  <p:sldSz cx="18288000" cy="10287000"/>
  <p:notesSz cx="6858000" cy="9144000"/>
  <p:embeddedFontLst>
    <p:embeddedFont>
      <p:font typeface="Advent Pro Light" panose="020B060402020202020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Open Sans" panose="020B0604020202020204" charset="0"/>
      <p:regular r:id="rId18"/>
      <p:bold r:id="rId19"/>
      <p:italic r:id="rId20"/>
      <p:boldItalic r:id="rId21"/>
    </p:embeddedFont>
    <p:embeddedFont>
      <p:font typeface="Wingdings 3" panose="05040102010807070707" pitchFamily="18" charset="2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5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6318" y="1028699"/>
            <a:ext cx="12001500" cy="4457702"/>
          </a:xfrm>
        </p:spPr>
        <p:txBody>
          <a:bodyPr anchor="b">
            <a:normAutofit/>
          </a:bodyPr>
          <a:lstStyle>
            <a:lvl1pPr algn="l">
              <a:defRPr sz="72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318" y="5765801"/>
            <a:ext cx="9601200" cy="2921000"/>
          </a:xfrm>
        </p:spPr>
        <p:txBody>
          <a:bodyPr anchor="t">
            <a:normAutofit/>
          </a:bodyPr>
          <a:lstStyle>
            <a:lvl1pPr marL="0" indent="0" algn="l">
              <a:buNone/>
              <a:defRPr sz="315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2342018" y="12701"/>
            <a:ext cx="5715000" cy="5715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162256" y="137318"/>
            <a:ext cx="9120983" cy="91209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0853738" y="342900"/>
            <a:ext cx="7429500" cy="7429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1003756" y="48418"/>
            <a:ext cx="7279484" cy="727948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1768140" y="914402"/>
            <a:ext cx="6515099" cy="65150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03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28700" y="800100"/>
            <a:ext cx="16228218" cy="46863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371603" y="5765801"/>
            <a:ext cx="12456315" cy="6858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4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87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20" y="1028700"/>
            <a:ext cx="15087600" cy="4114800"/>
          </a:xfrm>
        </p:spPr>
        <p:txBody>
          <a:bodyPr anchor="ctr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8" y="6172200"/>
            <a:ext cx="12803982" cy="2819400"/>
          </a:xfrm>
        </p:spPr>
        <p:txBody>
          <a:bodyPr anchor="ctr">
            <a:normAutofit/>
          </a:bodyPr>
          <a:lstStyle>
            <a:lvl1pPr marL="0" indent="0" algn="l">
              <a:buNone/>
              <a:defRPr sz="30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27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7" y="1028700"/>
            <a:ext cx="13716002" cy="4114800"/>
          </a:xfrm>
        </p:spPr>
        <p:txBody>
          <a:bodyPr anchor="ctr">
            <a:normAutofit/>
          </a:bodyPr>
          <a:lstStyle>
            <a:lvl1pPr algn="l">
              <a:defRPr sz="4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69318" y="5143500"/>
            <a:ext cx="12801600" cy="5715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20" y="6451601"/>
            <a:ext cx="12801600" cy="2527298"/>
          </a:xfrm>
        </p:spPr>
        <p:txBody>
          <a:bodyPr anchor="ctr">
            <a:normAutofit/>
          </a:bodyPr>
          <a:lstStyle>
            <a:lvl1pPr marL="0" indent="0" algn="l">
              <a:buNone/>
              <a:defRPr sz="30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97718" y="1218333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28118" y="415290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7138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18" y="5143500"/>
            <a:ext cx="12801600" cy="2546100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7" y="7699472"/>
            <a:ext cx="12803985" cy="1290600"/>
          </a:xfr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67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20" y="1028700"/>
            <a:ext cx="13716000" cy="4114800"/>
          </a:xfrm>
        </p:spPr>
        <p:txBody>
          <a:bodyPr anchor="ctr">
            <a:normAutofit/>
          </a:bodyPr>
          <a:lstStyle>
            <a:lvl1pPr algn="l">
              <a:defRPr sz="4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6319" y="5892801"/>
            <a:ext cx="12801602" cy="157479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6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7" y="7467600"/>
            <a:ext cx="12801602" cy="15240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97718" y="1218333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28118" y="415290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3000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20" y="1028700"/>
            <a:ext cx="15087600" cy="411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6318" y="5892801"/>
            <a:ext cx="12801600" cy="12573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6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7" y="7150098"/>
            <a:ext cx="12801602" cy="184150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45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56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27818" y="1028700"/>
            <a:ext cx="30861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1028700"/>
            <a:ext cx="11734800" cy="79629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2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2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17" y="3009900"/>
            <a:ext cx="12801602" cy="3422400"/>
          </a:xfrm>
        </p:spPr>
        <p:txBody>
          <a:bodyPr anchor="b">
            <a:normAutofit/>
          </a:bodyPr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20" y="6743700"/>
            <a:ext cx="12801600" cy="22479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9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6317" y="1028701"/>
            <a:ext cx="7406483" cy="54229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12200" y="1028702"/>
            <a:ext cx="7401719" cy="542289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8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121" y="1028700"/>
            <a:ext cx="6974681" cy="864393"/>
          </a:xfrm>
        </p:spPr>
        <p:txBody>
          <a:bodyPr anchor="b">
            <a:noAutofit/>
          </a:bodyPr>
          <a:lstStyle>
            <a:lvl1pPr marL="0" indent="0">
              <a:buNone/>
              <a:defRPr sz="42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6317" y="1905794"/>
            <a:ext cx="7406483" cy="454580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8599" y="1028700"/>
            <a:ext cx="6997701" cy="864393"/>
          </a:xfrm>
        </p:spPr>
        <p:txBody>
          <a:bodyPr anchor="b">
            <a:noAutofit/>
          </a:bodyPr>
          <a:lstStyle>
            <a:lvl1pPr marL="0" indent="0">
              <a:buNone/>
              <a:defRPr sz="42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09818" y="1893093"/>
            <a:ext cx="7393782" cy="454580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42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99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7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7518" y="1028700"/>
            <a:ext cx="5486400" cy="2057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318" y="1028700"/>
            <a:ext cx="8915402" cy="79629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27518" y="3314699"/>
            <a:ext cx="5486400" cy="3136901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2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4218" y="2171700"/>
            <a:ext cx="9029700" cy="1714500"/>
          </a:xfrm>
        </p:spPr>
        <p:txBody>
          <a:bodyPr anchor="b">
            <a:normAutofit/>
          </a:bodyPr>
          <a:lstStyle>
            <a:lvl1pPr algn="l">
              <a:defRPr sz="4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3518" y="1371600"/>
            <a:ext cx="4921461" cy="6858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4218" y="4165600"/>
            <a:ext cx="9032082" cy="3073400"/>
          </a:xfrm>
        </p:spPr>
        <p:txBody>
          <a:bodyPr anchor="t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31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810454" y="4445000"/>
            <a:ext cx="4472787" cy="4813301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6318" y="6730998"/>
            <a:ext cx="12801600" cy="22606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8" y="1028701"/>
            <a:ext cx="12801600" cy="5422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56618" y="9258301"/>
            <a:ext cx="2400300" cy="54768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5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6318" y="9258301"/>
            <a:ext cx="11315700" cy="54768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5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44801" y="8367713"/>
            <a:ext cx="1713368" cy="1004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138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286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7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8002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23145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30003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zs.mil.lv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230224" y="0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r="11333"/>
            <a:stretch>
              <a:fillRect/>
            </a:stretch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2065972" y="4468611"/>
            <a:ext cx="3884891" cy="617739"/>
            <a:chOff x="0" y="0"/>
            <a:chExt cx="3594100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37943" y="1932819"/>
            <a:ext cx="3884891" cy="617739"/>
            <a:chOff x="0" y="0"/>
            <a:chExt cx="3594100" cy="571500"/>
          </a:xfrm>
        </p:grpSpPr>
        <p:sp>
          <p:nvSpPr>
            <p:cNvPr id="7" name="Freeform 7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28600" y="3314700"/>
            <a:ext cx="5477758" cy="1241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8"/>
              </a:lnSpc>
              <a:spcBef>
                <a:spcPct val="0"/>
              </a:spcBef>
            </a:pPr>
            <a:r>
              <a:rPr lang="en-US" sz="3606" b="1" i="0" dirty="0">
                <a:solidFill>
                  <a:srgbClr val="12C7E0"/>
                </a:solidFill>
                <a:latin typeface="Open Sans"/>
              </a:rPr>
              <a:t>ES ATGRIEŽOS LATGALĒ </a:t>
            </a:r>
          </a:p>
          <a:p>
            <a:pPr algn="ctr">
              <a:lnSpc>
                <a:spcPts val="5048"/>
              </a:lnSpc>
              <a:spcBef>
                <a:spcPct val="0"/>
              </a:spcBef>
            </a:pPr>
            <a:r>
              <a:rPr lang="en-US" sz="3606" b="1" i="0" dirty="0">
                <a:solidFill>
                  <a:srgbClr val="12C7E0"/>
                </a:solidFill>
                <a:latin typeface="Open Sans"/>
              </a:rPr>
              <a:t>2019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43358" y="2604334"/>
            <a:ext cx="4090642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58"/>
              </a:lnSpc>
              <a:spcBef>
                <a:spcPct val="0"/>
              </a:spcBef>
            </a:pPr>
            <a:r>
              <a:rPr lang="en-US" sz="3255" b="1" i="0" dirty="0" smtClean="0">
                <a:solidFill>
                  <a:srgbClr val="FFFFFF"/>
                </a:solidFill>
                <a:latin typeface="Advent Pro Light"/>
              </a:rPr>
              <a:t>ONLINE</a:t>
            </a:r>
            <a:r>
              <a:rPr lang="lv-LV" sz="3255" b="1" i="0" dirty="0" smtClean="0">
                <a:solidFill>
                  <a:srgbClr val="FFFFFF"/>
                </a:solidFill>
                <a:latin typeface="Advent Pro Light"/>
              </a:rPr>
              <a:t> </a:t>
            </a:r>
            <a:r>
              <a:rPr lang="en-US" sz="3255" b="1" i="0" dirty="0" smtClean="0">
                <a:solidFill>
                  <a:srgbClr val="FFFFFF"/>
                </a:solidFill>
                <a:latin typeface="Advent Pro Light"/>
              </a:rPr>
              <a:t>KONFERENCE</a:t>
            </a:r>
            <a:endParaRPr lang="en-US" sz="3255" b="1" i="0" dirty="0">
              <a:solidFill>
                <a:srgbClr val="FFFFFF"/>
              </a:solidFill>
              <a:latin typeface="Advent Pro Ligh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175646" y="4919079"/>
            <a:ext cx="3882130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00"/>
              </a:lnSpc>
              <a:spcBef>
                <a:spcPct val="0"/>
              </a:spcBef>
            </a:pPr>
            <a:r>
              <a:rPr lang="en-US" sz="2500" b="1" i="0" dirty="0">
                <a:solidFill>
                  <a:srgbClr val="FFFFFF"/>
                </a:solidFill>
                <a:latin typeface="Advent Pro Light"/>
              </a:rPr>
              <a:t>27. </a:t>
            </a:r>
            <a:r>
              <a:rPr lang="en-US" sz="2500" b="1" i="0" dirty="0" err="1">
                <a:solidFill>
                  <a:srgbClr val="FFFFFF"/>
                </a:solidFill>
                <a:latin typeface="Advent Pro Light"/>
              </a:rPr>
              <a:t>novembris</a:t>
            </a:r>
            <a:r>
              <a:rPr lang="en-US" sz="2500" b="1" i="0" dirty="0">
                <a:solidFill>
                  <a:srgbClr val="FFFFFF"/>
                </a:solidFill>
                <a:latin typeface="Advent Pro Light"/>
              </a:rPr>
              <a:t>, Daugavpils</a:t>
            </a:r>
          </a:p>
        </p:txBody>
      </p:sp>
      <p:pic>
        <p:nvPicPr>
          <p:cNvPr id="1026" name="Picture 2" descr="NB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67" y="0"/>
            <a:ext cx="2658095" cy="248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emessardzes 36.kaujas atbalsta bataljona emblē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209" y="6438900"/>
            <a:ext cx="2253662" cy="277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201400" y="66675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77983" y="3904058"/>
            <a:ext cx="118871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b="1" dirty="0" smtClean="0">
                <a:solidFill>
                  <a:schemeClr val="bg1"/>
                </a:solidFill>
              </a:rPr>
              <a:t>LATGALES 3.BRIGĀDES </a:t>
            </a:r>
          </a:p>
          <a:p>
            <a:pPr algn="ctr"/>
            <a:r>
              <a:rPr lang="lv-LV" sz="4000" b="1" dirty="0" smtClean="0">
                <a:solidFill>
                  <a:schemeClr val="bg1"/>
                </a:solidFill>
              </a:rPr>
              <a:t>ZEMESSARDZES </a:t>
            </a:r>
            <a:r>
              <a:rPr lang="lv-LV" sz="4000" b="1" dirty="0">
                <a:solidFill>
                  <a:schemeClr val="bg1"/>
                </a:solidFill>
              </a:rPr>
              <a:t>36.KAUJAS ATBALSTA BATALJONS </a:t>
            </a:r>
            <a:endParaRPr lang="en-US" sz="40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1034" name="Picture 10" descr="ZS 3. LB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11594"/>
            <a:ext cx="1932075" cy="259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14500"/>
            <a:ext cx="9601200" cy="7962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58800" y="3086100"/>
            <a:ext cx="4038600" cy="430887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lv-LV" sz="2800" b="1" dirty="0" smtClean="0">
                <a:solidFill>
                  <a:schemeClr val="bg1"/>
                </a:solidFill>
              </a:rPr>
              <a:t>DIENESTA VIETAS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>
            <a:off x="6684134" y="3301544"/>
            <a:ext cx="6574666" cy="1855829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1"/>
          </p:cNvCxnSpPr>
          <p:nvPr/>
        </p:nvCxnSpPr>
        <p:spPr>
          <a:xfrm flipH="1">
            <a:off x="3962400" y="3301544"/>
            <a:ext cx="9296400" cy="4874254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84134" y="5250956"/>
            <a:ext cx="1121533" cy="276999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lv-LV" dirty="0" smtClean="0">
                <a:solidFill>
                  <a:schemeClr val="bg1"/>
                </a:solidFill>
              </a:rPr>
              <a:t>LŪZNAVA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8037299"/>
            <a:ext cx="1447800" cy="276999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lv-LV" dirty="0" smtClean="0">
                <a:solidFill>
                  <a:schemeClr val="bg1"/>
                </a:solidFill>
              </a:rPr>
              <a:t>DAUGAVPILS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266700"/>
            <a:ext cx="1592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 smtClean="0">
                <a:solidFill>
                  <a:schemeClr val="bg1"/>
                </a:solidFill>
              </a:rPr>
              <a:t>PROFESIONĀLAIS MILITĀRAIS DIENESTS LATGALĒ </a:t>
            </a:r>
          </a:p>
          <a:p>
            <a:pPr algn="ctr"/>
            <a:r>
              <a:rPr lang="lv-LV" sz="3200" b="1" dirty="0" smtClean="0">
                <a:solidFill>
                  <a:schemeClr val="bg1"/>
                </a:solidFill>
              </a:rPr>
              <a:t>ZEMESSARDZES 36.KAUJAS ATBALSTA BATALJONS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573000" y="3695700"/>
            <a:ext cx="5105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800" b="1" dirty="0" smtClean="0">
                <a:solidFill>
                  <a:schemeClr val="bg1"/>
                </a:solidFill>
              </a:rPr>
              <a:t>Jaunatnes iela 4, Lūznavas pagasts, Rēzeknes novads, LV-4627</a:t>
            </a:r>
          </a:p>
          <a:p>
            <a:r>
              <a:rPr lang="lv-LV" sz="2800" b="1" dirty="0" smtClean="0">
                <a:solidFill>
                  <a:schemeClr val="bg1"/>
                </a:solidFill>
              </a:rPr>
              <a:t>   Tālrunis: +37126676291</a:t>
            </a:r>
          </a:p>
          <a:p>
            <a:r>
              <a:rPr lang="lv-LV" sz="2800" b="1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800" b="1" dirty="0" smtClean="0">
                <a:solidFill>
                  <a:schemeClr val="bg1"/>
                </a:solidFill>
              </a:rPr>
              <a:t>Lidotāju iela 1A, Daugavpils, LV-5402</a:t>
            </a:r>
          </a:p>
          <a:p>
            <a:r>
              <a:rPr lang="lv-LV" sz="2800" b="1" dirty="0">
                <a:solidFill>
                  <a:schemeClr val="bg1"/>
                </a:solidFill>
              </a:rPr>
              <a:t> </a:t>
            </a:r>
            <a:r>
              <a:rPr lang="lv-LV" sz="2800" b="1" dirty="0" smtClean="0">
                <a:solidFill>
                  <a:schemeClr val="bg1"/>
                </a:solidFill>
              </a:rPr>
              <a:t>  Tālrunis</a:t>
            </a:r>
            <a:r>
              <a:rPr lang="lv-LV" sz="2800" b="1" dirty="0">
                <a:solidFill>
                  <a:schemeClr val="bg1"/>
                </a:solidFill>
              </a:rPr>
              <a:t>: +</a:t>
            </a:r>
            <a:r>
              <a:rPr lang="lv-LV" sz="2800" b="1" dirty="0" smtClean="0">
                <a:solidFill>
                  <a:schemeClr val="bg1"/>
                </a:solidFill>
              </a:rPr>
              <a:t>37127881952</a:t>
            </a:r>
            <a:endParaRPr lang="lv-LV" sz="2800" b="1" dirty="0">
              <a:solidFill>
                <a:schemeClr val="bg1"/>
              </a:solidFill>
            </a:endParaRPr>
          </a:p>
        </p:txBody>
      </p:sp>
      <p:pic>
        <p:nvPicPr>
          <p:cNvPr id="12" name="Picture 8" descr="Zemessardzes 36.kaujas atbalsta bataljona emblē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7378" y="0"/>
            <a:ext cx="1092084" cy="134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74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800100"/>
            <a:ext cx="152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 smtClean="0">
                <a:solidFill>
                  <a:schemeClr val="bg1"/>
                </a:solidFill>
              </a:rPr>
              <a:t>IEGUVUMI IZVĒLOTIES MILITĀRO KARJERU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095500"/>
            <a:ext cx="15544800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lv-LV" sz="2800" b="1" dirty="0" smtClean="0">
                <a:solidFill>
                  <a:schemeClr val="bg1"/>
                </a:solidFill>
              </a:rPr>
              <a:t>Konkurētspējīgu </a:t>
            </a:r>
            <a:r>
              <a:rPr lang="lv-LV" sz="2800" b="1" dirty="0">
                <a:solidFill>
                  <a:schemeClr val="bg1"/>
                </a:solidFill>
              </a:rPr>
              <a:t>atalgojumu, kas sākas ar 900 eiro pēc nodokļu nomaksas un plašas sociālās garantijas</a:t>
            </a:r>
            <a:r>
              <a:rPr lang="lv-LV" sz="2800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lv-LV" sz="2800" dirty="0" smtClean="0"/>
              <a:t>	- pabalstus;</a:t>
            </a:r>
          </a:p>
          <a:p>
            <a:r>
              <a:rPr lang="lv-LV" sz="2800" dirty="0"/>
              <a:t>	</a:t>
            </a:r>
            <a:r>
              <a:rPr lang="lv-LV" sz="2800" dirty="0" smtClean="0"/>
              <a:t>- kompensācijas;</a:t>
            </a:r>
          </a:p>
          <a:p>
            <a:r>
              <a:rPr lang="lv-LV" sz="2800" dirty="0"/>
              <a:t>	</a:t>
            </a:r>
            <a:r>
              <a:rPr lang="lv-LV" sz="2800" dirty="0" smtClean="0"/>
              <a:t>- </a:t>
            </a:r>
            <a:r>
              <a:rPr lang="lv-LV" sz="2800" dirty="0"/>
              <a:t>apmaksātu veselības aprūpi, tostarp, zobārstniecības </a:t>
            </a:r>
            <a:r>
              <a:rPr lang="lv-LV" sz="2800" dirty="0" smtClean="0"/>
              <a:t>pakalpojumus;</a:t>
            </a:r>
          </a:p>
          <a:p>
            <a:r>
              <a:rPr lang="lv-LV" sz="2800" dirty="0"/>
              <a:t>	</a:t>
            </a:r>
            <a:r>
              <a:rPr lang="lv-LV" sz="2800" dirty="0" smtClean="0"/>
              <a:t>- </a:t>
            </a:r>
            <a:r>
              <a:rPr lang="lv-LV" sz="2800" dirty="0"/>
              <a:t>ikgadējo apmaksāto atvaļinājumu, sākot no 30 dienām gadā. Ik pēc pieciem </a:t>
            </a:r>
            <a:r>
              <a:rPr lang="lv-LV" sz="2800" dirty="0" smtClean="0"/>
              <a:t>		  nodienētiem </a:t>
            </a:r>
            <a:r>
              <a:rPr lang="lv-LV" sz="2800" dirty="0"/>
              <a:t>gadiem atvaļinājuma dienu skaits palielinās par trim dienām</a:t>
            </a:r>
            <a:r>
              <a:rPr lang="lv-LV" sz="2800" dirty="0" smtClean="0"/>
              <a:t>;</a:t>
            </a:r>
          </a:p>
          <a:p>
            <a:r>
              <a:rPr lang="lv-LV" sz="2800" dirty="0"/>
              <a:t>	</a:t>
            </a:r>
            <a:r>
              <a:rPr lang="lv-LV" sz="2800" dirty="0" smtClean="0"/>
              <a:t>- </a:t>
            </a:r>
            <a:r>
              <a:rPr lang="lv-LV" sz="2800" dirty="0"/>
              <a:t>mācību atvaļinājumu (līdz 20 darba dienām gadā</a:t>
            </a:r>
            <a:r>
              <a:rPr lang="lv-LV" sz="2800" dirty="0" smtClean="0"/>
              <a:t>);</a:t>
            </a:r>
          </a:p>
          <a:p>
            <a:r>
              <a:rPr lang="lv-LV" sz="2800" dirty="0"/>
              <a:t>	</a:t>
            </a:r>
            <a:r>
              <a:rPr lang="lv-LV" sz="2800" dirty="0" smtClean="0"/>
              <a:t>- </a:t>
            </a:r>
            <a:r>
              <a:rPr lang="lv-LV" sz="2800" dirty="0"/>
              <a:t>k</a:t>
            </a:r>
            <a:r>
              <a:rPr lang="lv-LV" sz="2800" dirty="0" smtClean="0"/>
              <a:t>aravīra </a:t>
            </a:r>
            <a:r>
              <a:rPr lang="lv-LV" sz="2800" dirty="0"/>
              <a:t>bērnus ir tiesības ārpus kārtas iekārtot pirmsskolas izglītības </a:t>
            </a:r>
            <a:r>
              <a:rPr lang="lv-LV" sz="2800" dirty="0" smtClean="0"/>
              <a:t>iestādēs.</a:t>
            </a:r>
          </a:p>
          <a:p>
            <a:endParaRPr lang="en-US" sz="2800" dirty="0"/>
          </a:p>
          <a:p>
            <a:pPr lvl="0"/>
            <a:r>
              <a:rPr lang="lv-LV" sz="2800" b="1" dirty="0" smtClean="0">
                <a:solidFill>
                  <a:schemeClr val="bg1"/>
                </a:solidFill>
              </a:rPr>
              <a:t>2. Stabilitāti</a:t>
            </a:r>
            <a:r>
              <a:rPr lang="lv-LV" sz="2800" b="1" dirty="0">
                <a:solidFill>
                  <a:schemeClr val="bg1"/>
                </a:solidFill>
              </a:rPr>
              <a:t>: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lv-LV" sz="2800" dirty="0" smtClean="0"/>
              <a:t>	- līgumu </a:t>
            </a:r>
            <a:r>
              <a:rPr lang="lv-LV" sz="2800" dirty="0"/>
              <a:t>par profesionālo militāro dienestu slēdz uz 5 gadiem;</a:t>
            </a:r>
            <a:endParaRPr lang="en-US" sz="2800" dirty="0"/>
          </a:p>
          <a:p>
            <a:r>
              <a:rPr lang="lv-LV" sz="2800" dirty="0"/>
              <a:t>	</a:t>
            </a:r>
            <a:r>
              <a:rPr lang="lv-LV" sz="2800" dirty="0" smtClean="0"/>
              <a:t>- ik </a:t>
            </a:r>
            <a:r>
              <a:rPr lang="lv-LV" sz="2800" dirty="0"/>
              <a:t>reizi pagarinot līgumu, karavīrs saņem vienreizēju izdienas pabalstu pēdējo triju </a:t>
            </a:r>
            <a:r>
              <a:rPr lang="lv-LV" sz="2800" dirty="0" smtClean="0"/>
              <a:t>	  mēnešu </a:t>
            </a:r>
            <a:r>
              <a:rPr lang="lv-LV" sz="2800" dirty="0"/>
              <a:t>mēnešalgu un piemaksu </a:t>
            </a:r>
            <a:r>
              <a:rPr lang="lv-LV" sz="2800" dirty="0" smtClean="0"/>
              <a:t>apmērā;</a:t>
            </a:r>
            <a:endParaRPr lang="en-US" sz="2800" dirty="0"/>
          </a:p>
          <a:p>
            <a:r>
              <a:rPr lang="lv-LV" sz="2800" dirty="0"/>
              <a:t>	</a:t>
            </a:r>
            <a:r>
              <a:rPr lang="lv-LV" sz="2800" dirty="0" smtClean="0"/>
              <a:t>- sasniedzot </a:t>
            </a:r>
            <a:r>
              <a:rPr lang="lv-LV" sz="2800" dirty="0"/>
              <a:t>maksimālo vecumu un atvaļinoties, karavīram ir tiesības uz izdienas </a:t>
            </a:r>
            <a:r>
              <a:rPr lang="lv-LV" sz="2800" dirty="0" smtClean="0"/>
              <a:t>   	  pensiju</a:t>
            </a:r>
            <a:r>
              <a:rPr lang="lv-LV" sz="2800" dirty="0"/>
              <a:t>, kas var sasniegt līdz 80% apmēru no pēdējos </a:t>
            </a:r>
            <a:r>
              <a:rPr lang="lv-LV" sz="2800" dirty="0" smtClean="0"/>
              <a:t>piecos </a:t>
            </a:r>
            <a:r>
              <a:rPr lang="lv-LV" sz="2800" dirty="0"/>
              <a:t>gados saņemtā </a:t>
            </a:r>
            <a:r>
              <a:rPr lang="lv-LV" sz="2800" dirty="0" smtClean="0"/>
              <a:t>  	     	  vidējā </a:t>
            </a:r>
            <a:r>
              <a:rPr lang="lv-LV" sz="2800" dirty="0"/>
              <a:t>atalgojuma</a:t>
            </a:r>
            <a:r>
              <a:rPr lang="lv-LV" sz="28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8" descr="Zemessardzes 36.kaujas atbalsta bataljona emblē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7378" y="0"/>
            <a:ext cx="1092084" cy="134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5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800100"/>
            <a:ext cx="152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 smtClean="0">
                <a:solidFill>
                  <a:schemeClr val="bg1"/>
                </a:solidFill>
              </a:rPr>
              <a:t>IEGUVUMI IZVĒLOTIES MILITĀRO KARJERU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171700"/>
            <a:ext cx="156972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lv-LV" sz="2800" b="1" dirty="0" smtClean="0">
                <a:solidFill>
                  <a:schemeClr val="bg1"/>
                </a:solidFill>
              </a:rPr>
              <a:t>3. </a:t>
            </a:r>
            <a:r>
              <a:rPr lang="lv-LV" sz="2800" b="1" dirty="0">
                <a:solidFill>
                  <a:schemeClr val="bg1"/>
                </a:solidFill>
              </a:rPr>
              <a:t>Karjeras izaugsmi un apmācību </a:t>
            </a:r>
            <a:r>
              <a:rPr lang="lv-LV" sz="2800" b="1" dirty="0" smtClean="0">
                <a:solidFill>
                  <a:schemeClr val="bg1"/>
                </a:solidFill>
              </a:rPr>
              <a:t>speciālitātē: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lv-LV" sz="2800" dirty="0" smtClean="0"/>
              <a:t>	- militāro </a:t>
            </a:r>
            <a:r>
              <a:rPr lang="lv-LV" sz="2800" dirty="0"/>
              <a:t>karjeru var veidot 20 – 25 gadu </a:t>
            </a:r>
            <a:r>
              <a:rPr lang="lv-LV" sz="2800" dirty="0" smtClean="0"/>
              <a:t>garumā;</a:t>
            </a:r>
            <a:r>
              <a:rPr lang="lv-LV" sz="2800" dirty="0"/>
              <a:t/>
            </a:r>
            <a:br>
              <a:rPr lang="lv-LV" sz="2800" dirty="0"/>
            </a:br>
            <a:r>
              <a:rPr lang="lv-LV" sz="2800" dirty="0" smtClean="0"/>
              <a:t>	- </a:t>
            </a:r>
            <a:r>
              <a:rPr lang="lv-LV" sz="2800" dirty="0"/>
              <a:t>militāro karjeru var veidot kareivja, instruktora vai virsnieka </a:t>
            </a:r>
            <a:r>
              <a:rPr lang="lv-LV" sz="2800" dirty="0" smtClean="0"/>
              <a:t>profesijās;</a:t>
            </a:r>
            <a:r>
              <a:rPr lang="lv-LV" sz="2800" dirty="0"/>
              <a:t/>
            </a:r>
            <a:br>
              <a:rPr lang="lv-LV" sz="2800" dirty="0"/>
            </a:br>
            <a:r>
              <a:rPr lang="lv-LV" sz="2800" dirty="0" smtClean="0"/>
              <a:t>	- </a:t>
            </a:r>
            <a:r>
              <a:rPr lang="lv-LV" sz="2800" dirty="0"/>
              <a:t>apgūstot noteiktu apmācības kursu, karavīrs tiek paaugstināts nākamajā dienesta </a:t>
            </a:r>
            <a:r>
              <a:rPr lang="lv-LV" sz="2800" dirty="0" smtClean="0"/>
              <a:t>	  pakāpē</a:t>
            </a:r>
            <a:r>
              <a:rPr lang="lv-LV" sz="2800" dirty="0"/>
              <a:t>.</a:t>
            </a:r>
            <a:endParaRPr lang="lv-LV" sz="2800" dirty="0" smtClean="0"/>
          </a:p>
          <a:p>
            <a:endParaRPr lang="en-US" sz="2800" dirty="0"/>
          </a:p>
          <a:p>
            <a:pPr lvl="0"/>
            <a:r>
              <a:rPr lang="lv-LV" sz="2800" b="1" dirty="0" smtClean="0">
                <a:solidFill>
                  <a:schemeClr val="bg1"/>
                </a:solidFill>
              </a:rPr>
              <a:t>4. Darbu </a:t>
            </a:r>
            <a:r>
              <a:rPr lang="lv-LV" sz="2800" b="1" dirty="0">
                <a:solidFill>
                  <a:schemeClr val="bg1"/>
                </a:solidFill>
              </a:rPr>
              <a:t>komandā mācībās Latvijā un ārvalstīs, kā arī starptautisko operāciju rajonos: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lv-LV" sz="2800" dirty="0" smtClean="0"/>
              <a:t>	- ik </a:t>
            </a:r>
            <a:r>
              <a:rPr lang="lv-LV" sz="2800" dirty="0"/>
              <a:t>gadu bruņotie spēki piedalās vairāk nekā 60 nacionālās un starptautiskās </a:t>
            </a:r>
            <a:r>
              <a:rPr lang="lv-LV" sz="2800" dirty="0" smtClean="0"/>
              <a:t> 	    	  mācībās;</a:t>
            </a:r>
            <a:r>
              <a:rPr lang="lv-LV" sz="2800" dirty="0"/>
              <a:t/>
            </a:r>
            <a:br>
              <a:rPr lang="lv-LV" sz="2800" dirty="0"/>
            </a:br>
            <a:r>
              <a:rPr lang="lv-LV" sz="2800" dirty="0" smtClean="0"/>
              <a:t>	- </a:t>
            </a:r>
            <a:r>
              <a:rPr lang="lv-LV" sz="2800" dirty="0"/>
              <a:t>karavīri pilda dienesta pienākumus arī NATO un ES spēkos</a:t>
            </a:r>
            <a:r>
              <a:rPr lang="lv-LV" sz="2800" dirty="0" smtClean="0"/>
              <a:t>.</a:t>
            </a:r>
          </a:p>
          <a:p>
            <a:endParaRPr lang="en-US" sz="2800" dirty="0"/>
          </a:p>
          <a:p>
            <a:r>
              <a:rPr lang="lv-LV" sz="2800" b="1" dirty="0" smtClean="0">
                <a:solidFill>
                  <a:schemeClr val="bg1"/>
                </a:solidFill>
              </a:rPr>
              <a:t>5. Dienesta </a:t>
            </a:r>
            <a:r>
              <a:rPr lang="lv-LV" sz="2800" b="1" dirty="0">
                <a:solidFill>
                  <a:schemeClr val="bg1"/>
                </a:solidFill>
              </a:rPr>
              <a:t>biedrus ar augstiem standartiem un vērtībām: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lv-LV" sz="2800" dirty="0" smtClean="0"/>
              <a:t>	- 73</a:t>
            </a:r>
            <a:r>
              <a:rPr lang="lv-LV" sz="2800" dirty="0"/>
              <a:t>% iedzīvotāju lepojas ar Latvijas </a:t>
            </a:r>
            <a:r>
              <a:rPr lang="lv-LV" sz="2800" dirty="0" smtClean="0"/>
              <a:t>karavīriem;</a:t>
            </a:r>
            <a:r>
              <a:rPr lang="lv-LV" sz="2800" dirty="0"/>
              <a:t/>
            </a:r>
            <a:br>
              <a:rPr lang="lv-LV" sz="2800" dirty="0"/>
            </a:br>
            <a:r>
              <a:rPr lang="lv-LV" sz="2800" dirty="0" smtClean="0"/>
              <a:t>	- </a:t>
            </a:r>
            <a:r>
              <a:rPr lang="lv-LV" sz="2800" dirty="0"/>
              <a:t>Nacionālajiem bruņotajiem spēkiem uzticas 69% iedzīvotāju.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8" descr="Zemessardzes 36.kaujas atbalsta bataljona emblē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7378" y="0"/>
            <a:ext cx="1092084" cy="134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868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181100"/>
            <a:ext cx="1455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 smtClean="0">
                <a:solidFill>
                  <a:schemeClr val="bg1"/>
                </a:solidFill>
              </a:rPr>
              <a:t>PRASĪBAS PIESAKOTIES PROFESIONĀLAJĀ MILITĀRAJĀ DIENESTĀ: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943100"/>
            <a:ext cx="15240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lv-LV" sz="2800" b="1" dirty="0" smtClean="0">
                <a:solidFill>
                  <a:schemeClr val="bg1"/>
                </a:solidFill>
              </a:rPr>
              <a:t>1. Pamatprasības:</a:t>
            </a:r>
          </a:p>
          <a:p>
            <a:pPr lvl="0"/>
            <a:r>
              <a:rPr lang="lv-LV" sz="2800" dirty="0"/>
              <a:t>	</a:t>
            </a:r>
            <a:r>
              <a:rPr lang="lv-LV" sz="2800" dirty="0" smtClean="0"/>
              <a:t>- Latvijas </a:t>
            </a:r>
            <a:r>
              <a:rPr lang="lv-LV" sz="2800" dirty="0"/>
              <a:t>Republikas </a:t>
            </a:r>
            <a:r>
              <a:rPr lang="lv-LV" sz="2800" dirty="0" smtClean="0"/>
              <a:t>pilsoņi </a:t>
            </a:r>
            <a:r>
              <a:rPr lang="lv-LV" sz="2800" dirty="0"/>
              <a:t>no 18 gadiem līdz 40 gadu vecumam;</a:t>
            </a:r>
            <a:endParaRPr lang="en-US" sz="2800" dirty="0"/>
          </a:p>
          <a:p>
            <a:pPr lvl="0"/>
            <a:r>
              <a:rPr lang="lv-LV" sz="2800" dirty="0"/>
              <a:t>	</a:t>
            </a:r>
            <a:r>
              <a:rPr lang="lv-LV" sz="2800" dirty="0" smtClean="0"/>
              <a:t>- pieņem abu </a:t>
            </a:r>
            <a:r>
              <a:rPr lang="lv-LV" sz="2800" dirty="0"/>
              <a:t>dzimumu pārstāvjus- gan vīriešus, gan sievietes;</a:t>
            </a:r>
            <a:endParaRPr lang="en-US" sz="2800" dirty="0"/>
          </a:p>
          <a:p>
            <a:pPr lvl="0"/>
            <a:r>
              <a:rPr lang="lv-LV" sz="2800" dirty="0"/>
              <a:t>	</a:t>
            </a:r>
            <a:r>
              <a:rPr lang="lv-LV" sz="2800" smtClean="0"/>
              <a:t>- </a:t>
            </a:r>
            <a:r>
              <a:rPr lang="lv-LV" sz="2800" smtClean="0"/>
              <a:t>nedrīkst </a:t>
            </a:r>
            <a:r>
              <a:rPr lang="lv-LV" sz="2800" dirty="0" smtClean="0"/>
              <a:t>būt krimināli sodītiem;</a:t>
            </a:r>
            <a:endParaRPr lang="en-US" sz="2800" dirty="0"/>
          </a:p>
          <a:p>
            <a:pPr lvl="0"/>
            <a:r>
              <a:rPr lang="lv-LV" sz="2800" dirty="0"/>
              <a:t>	</a:t>
            </a:r>
            <a:r>
              <a:rPr lang="lv-LV" sz="2800" dirty="0" smtClean="0"/>
              <a:t>- jāpārzina valsts valoda vidējā </a:t>
            </a:r>
            <a:r>
              <a:rPr lang="lv-LV" sz="2800" dirty="0"/>
              <a:t>līmenī (B1);</a:t>
            </a:r>
            <a:endParaRPr lang="en-US" sz="2800" dirty="0"/>
          </a:p>
          <a:p>
            <a:pPr lvl="0"/>
            <a:r>
              <a:rPr lang="lv-LV" sz="2800" dirty="0"/>
              <a:t>	</a:t>
            </a:r>
            <a:r>
              <a:rPr lang="lv-LV" sz="2800" dirty="0" smtClean="0"/>
              <a:t>- jābūt vismaz pamatizglītībai;</a:t>
            </a:r>
            <a:endParaRPr lang="en-US" sz="2800" dirty="0"/>
          </a:p>
          <a:p>
            <a:pPr lvl="0"/>
            <a:r>
              <a:rPr lang="lv-LV" sz="2800" dirty="0"/>
              <a:t>	</a:t>
            </a:r>
            <a:r>
              <a:rPr lang="lv-LV" sz="2800" dirty="0" smtClean="0"/>
              <a:t>- nedrīkst atrasties </a:t>
            </a:r>
            <a:r>
              <a:rPr lang="lv-LV" sz="2800" dirty="0"/>
              <a:t>narkologa un psihiatra </a:t>
            </a:r>
            <a:r>
              <a:rPr lang="lv-LV" sz="2800" dirty="0" smtClean="0"/>
              <a:t>uzraudzībā</a:t>
            </a:r>
            <a:r>
              <a:rPr lang="lv-LV" sz="2800" dirty="0"/>
              <a:t>.</a:t>
            </a:r>
            <a:endParaRPr lang="lv-LV" sz="2800" dirty="0" smtClean="0"/>
          </a:p>
          <a:p>
            <a:pPr lvl="0"/>
            <a:endParaRPr lang="lv-LV" sz="2800" b="1" dirty="0" smtClean="0">
              <a:solidFill>
                <a:schemeClr val="bg1"/>
              </a:solidFill>
            </a:endParaRPr>
          </a:p>
          <a:p>
            <a:pPr lvl="0"/>
            <a:r>
              <a:rPr lang="lv-LV" sz="2800" b="1" dirty="0" smtClean="0">
                <a:solidFill>
                  <a:schemeClr val="bg1"/>
                </a:solidFill>
              </a:rPr>
              <a:t>2. Prasības uzsākot atlasi: 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lv-LV" sz="2800" dirty="0"/>
              <a:t>	</a:t>
            </a:r>
            <a:r>
              <a:rPr lang="lv-LV" sz="2800" dirty="0" smtClean="0"/>
              <a:t>- veselības </a:t>
            </a:r>
            <a:r>
              <a:rPr lang="lv-LV" sz="2800" dirty="0"/>
              <a:t>stāvoklis atbilst NBS </a:t>
            </a:r>
            <a:r>
              <a:rPr lang="lv-LV" sz="2800" dirty="0" smtClean="0"/>
              <a:t>medicīniskās komisijas </a:t>
            </a:r>
            <a:r>
              <a:rPr lang="lv-LV" sz="2800" dirty="0"/>
              <a:t>atzininumam;</a:t>
            </a:r>
            <a:endParaRPr lang="en-US" sz="2800" dirty="0"/>
          </a:p>
          <a:p>
            <a:pPr lvl="0"/>
            <a:r>
              <a:rPr lang="lv-LV" sz="2800" dirty="0" smtClean="0"/>
              <a:t>	- NBS </a:t>
            </a:r>
            <a:r>
              <a:rPr lang="lv-LV" sz="2800" dirty="0"/>
              <a:t>fiziskās sagatavotības pārbaudē </a:t>
            </a:r>
            <a:r>
              <a:rPr lang="lv-LV" sz="2800" dirty="0" smtClean="0"/>
              <a:t>jāsaņem vērtējumu </a:t>
            </a:r>
            <a:r>
              <a:rPr lang="lv-LV" sz="2800" dirty="0"/>
              <a:t>vismaz “Apmierinoši”;</a:t>
            </a:r>
            <a:endParaRPr lang="en-US" sz="2800" dirty="0"/>
          </a:p>
          <a:p>
            <a:pPr lvl="0"/>
            <a:r>
              <a:rPr lang="lv-LV" sz="2800" dirty="0" smtClean="0"/>
              <a:t>	- izpildīt psihodiagnostikas testus.</a:t>
            </a:r>
            <a:endParaRPr lang="en-US" sz="2800" dirty="0"/>
          </a:p>
        </p:txBody>
      </p:sp>
      <p:pic>
        <p:nvPicPr>
          <p:cNvPr id="4" name="Picture 8" descr="Zemessardzes 36.kaujas atbalsta bataljona emblē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7378" y="0"/>
            <a:ext cx="1092084" cy="134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369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104900"/>
            <a:ext cx="12649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 smtClean="0">
                <a:solidFill>
                  <a:schemeClr val="bg1"/>
                </a:solidFill>
              </a:rPr>
              <a:t>KĀ KĻŪT PAR PROFESIONĀLĀ DIENESTA KARAVĪRU LATGALĒ?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1905119"/>
            <a:ext cx="14706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lv-LV" sz="2800" b="1" dirty="0" smtClean="0">
              <a:solidFill>
                <a:srgbClr val="FF0000"/>
              </a:solidFill>
            </a:endParaRPr>
          </a:p>
          <a:p>
            <a:pPr algn="ctr"/>
            <a:r>
              <a:rPr lang="lv-LV" sz="2800" b="1" dirty="0" smtClean="0">
                <a:solidFill>
                  <a:srgbClr val="FF0000"/>
                </a:solidFill>
              </a:rPr>
              <a:t>ĻOTI </a:t>
            </a:r>
            <a:r>
              <a:rPr lang="lv-LV" sz="2800" b="1" dirty="0">
                <a:solidFill>
                  <a:srgbClr val="FF0000"/>
                </a:solidFill>
              </a:rPr>
              <a:t>SVARĪGI ŅEMT VĒRĀ</a:t>
            </a:r>
            <a:r>
              <a:rPr lang="lv-LV" sz="2800" b="1" dirty="0" smtClean="0">
                <a:solidFill>
                  <a:srgbClr val="FF0000"/>
                </a:solidFill>
              </a:rPr>
              <a:t>!!!</a:t>
            </a:r>
          </a:p>
          <a:p>
            <a:endParaRPr lang="lv-LV" sz="2800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lv-LV" sz="2800" dirty="0" smtClean="0">
                <a:solidFill>
                  <a:schemeClr val="bg1"/>
                </a:solidFill>
              </a:rPr>
              <a:t>Pieņemot lēmumu kļūt par karavīru, </a:t>
            </a:r>
            <a:r>
              <a:rPr lang="lv-LV" sz="2800" dirty="0">
                <a:solidFill>
                  <a:schemeClr val="bg1"/>
                </a:solidFill>
              </a:rPr>
              <a:t>jāierodas </a:t>
            </a:r>
            <a:r>
              <a:rPr lang="lv-LV" sz="2800" b="1" u="sng" dirty="0" smtClean="0">
                <a:solidFill>
                  <a:srgbClr val="FF0000"/>
                </a:solidFill>
              </a:rPr>
              <a:t>PERSONĪGI </a:t>
            </a:r>
            <a:r>
              <a:rPr lang="lv-LV" sz="2800" b="1" dirty="0">
                <a:solidFill>
                  <a:schemeClr val="bg1"/>
                </a:solidFill>
              </a:rPr>
              <a:t>Zemessardzes 36.Kaujas atbalsta bataljonā (ZS 36.KAB) Lūznavā vai Daugavpilī</a:t>
            </a:r>
            <a:r>
              <a:rPr lang="lv-LV" sz="2800" dirty="0">
                <a:solidFill>
                  <a:schemeClr val="bg1"/>
                </a:solidFill>
              </a:rPr>
              <a:t> un jāaizpilda kandidāta </a:t>
            </a:r>
            <a:r>
              <a:rPr lang="lv-LV" sz="2800" b="1" u="sng" dirty="0">
                <a:solidFill>
                  <a:schemeClr val="bg1"/>
                </a:solidFill>
              </a:rPr>
              <a:t>pieteikuma anketa</a:t>
            </a:r>
            <a:r>
              <a:rPr lang="lv-LV" sz="2800" dirty="0">
                <a:solidFill>
                  <a:schemeClr val="bg1"/>
                </a:solidFill>
              </a:rPr>
              <a:t>. </a:t>
            </a:r>
            <a:endParaRPr lang="lv-LV" sz="2800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lv-LV" sz="2800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lv-LV" sz="2800" dirty="0" smtClean="0">
                <a:solidFill>
                  <a:schemeClr val="bg1"/>
                </a:solidFill>
              </a:rPr>
              <a:t>Tikai </a:t>
            </a:r>
            <a:r>
              <a:rPr lang="lv-LV" sz="2800" dirty="0">
                <a:solidFill>
                  <a:schemeClr val="bg1"/>
                </a:solidFill>
              </a:rPr>
              <a:t>šajā gadījumā </a:t>
            </a:r>
            <a:r>
              <a:rPr lang="lv-LV" sz="2800" b="1" dirty="0" smtClean="0">
                <a:solidFill>
                  <a:schemeClr val="bg1"/>
                </a:solidFill>
              </a:rPr>
              <a:t>ZS 36.KAB </a:t>
            </a:r>
            <a:r>
              <a:rPr lang="lv-LV" sz="2800" b="1" dirty="0">
                <a:solidFill>
                  <a:schemeClr val="bg1"/>
                </a:solidFill>
              </a:rPr>
              <a:t>dod 100% garantiju</a:t>
            </a:r>
            <a:r>
              <a:rPr lang="lv-LV" sz="2800" dirty="0">
                <a:solidFill>
                  <a:schemeClr val="bg1"/>
                </a:solidFill>
              </a:rPr>
              <a:t>, ka turpmākā dienesta vieta būs </a:t>
            </a:r>
            <a:r>
              <a:rPr lang="lv-LV" sz="2800" b="1" dirty="0">
                <a:solidFill>
                  <a:schemeClr val="bg1"/>
                </a:solidFill>
              </a:rPr>
              <a:t>Lūznavā vai Daugavpilī</a:t>
            </a:r>
            <a:r>
              <a:rPr lang="lv-LV" sz="2800" dirty="0">
                <a:solidFill>
                  <a:schemeClr val="bg1"/>
                </a:solidFill>
              </a:rPr>
              <a:t>.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8" descr="Zemessardzes 36.kaujas atbalsta bataljona emblē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7378" y="0"/>
            <a:ext cx="1092084" cy="134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90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876300"/>
            <a:ext cx="1409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 smtClean="0">
                <a:solidFill>
                  <a:schemeClr val="bg1"/>
                </a:solidFill>
              </a:rPr>
              <a:t>KONTAKTINFORMĀCIJA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2171700"/>
            <a:ext cx="137922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 smtClean="0">
                <a:solidFill>
                  <a:schemeClr val="bg1"/>
                </a:solidFill>
              </a:rPr>
              <a:t>ZEMESSARDZES 36.KAUJAS ATBALSTA BATALJONS</a:t>
            </a:r>
          </a:p>
          <a:p>
            <a:pPr algn="ctr"/>
            <a:endParaRPr lang="lv-LV" sz="2800" b="1" dirty="0" smtClean="0">
              <a:solidFill>
                <a:schemeClr val="bg1"/>
              </a:solidFill>
            </a:endParaRPr>
          </a:p>
          <a:p>
            <a:pPr algn="ctr"/>
            <a:r>
              <a:rPr lang="lv-LV" sz="2800" u="sng" dirty="0" smtClean="0"/>
              <a:t>Kontaktinformācija:</a:t>
            </a:r>
            <a:endParaRPr lang="en-US" sz="2800" dirty="0"/>
          </a:p>
          <a:p>
            <a:pPr algn="ctr"/>
            <a:r>
              <a:rPr lang="lv-LV" sz="2800" dirty="0"/>
              <a:t>Tālrunis: +37126676291, +37127881952</a:t>
            </a:r>
            <a:endParaRPr lang="en-US" sz="2800" dirty="0"/>
          </a:p>
          <a:p>
            <a:pPr algn="ctr"/>
            <a:endParaRPr lang="lv-LV" sz="2800" dirty="0" smtClean="0"/>
          </a:p>
          <a:p>
            <a:pPr algn="ctr"/>
            <a:r>
              <a:rPr lang="lv-LV" sz="2800" dirty="0" smtClean="0"/>
              <a:t>Plašāk</a:t>
            </a:r>
            <a:r>
              <a:rPr lang="lv-LV" sz="2800" dirty="0"/>
              <a:t>: </a:t>
            </a:r>
            <a:r>
              <a:rPr lang="lv-LV" sz="2800" u="sng" dirty="0">
                <a:hlinkClick r:id="rId2"/>
              </a:rPr>
              <a:t>www.zs.mil.lv</a:t>
            </a:r>
            <a:endParaRPr lang="en-US" sz="2800" dirty="0"/>
          </a:p>
          <a:p>
            <a:pPr algn="ctr"/>
            <a:endParaRPr lang="lv-LV" sz="2800" dirty="0" smtClean="0"/>
          </a:p>
          <a:p>
            <a:pPr algn="ctr"/>
            <a:r>
              <a:rPr lang="lv-LV" sz="2800" dirty="0" smtClean="0"/>
              <a:t>Meklē </a:t>
            </a:r>
            <a:r>
              <a:rPr lang="lv-LV" sz="2800" dirty="0"/>
              <a:t>Facebook vietnē: Latgales Brigādes zemessargi un karavīri</a:t>
            </a:r>
            <a:endParaRPr lang="en-US" sz="2800" dirty="0"/>
          </a:p>
          <a:p>
            <a:pPr algn="ctr"/>
            <a:r>
              <a:rPr lang="lv-LV" sz="2800" dirty="0"/>
              <a:t> </a:t>
            </a:r>
            <a:endParaRPr lang="en-US" sz="2800" dirty="0"/>
          </a:p>
          <a:p>
            <a:pPr algn="ctr"/>
            <a:r>
              <a:rPr lang="lv-LV" sz="2800" dirty="0"/>
              <a:t> </a:t>
            </a:r>
            <a:endParaRPr lang="en-US" sz="2800" dirty="0"/>
          </a:p>
          <a:p>
            <a:pPr algn="ctr"/>
            <a:r>
              <a:rPr lang="lv-LV" sz="2800" b="1" dirty="0">
                <a:solidFill>
                  <a:schemeClr val="bg1"/>
                </a:solidFill>
              </a:rPr>
              <a:t>Profesionālais militārais dienests Nacionālajos bruņotajos spēkos ir cieņas un goda apliecinājums savai Tēvzemei. </a:t>
            </a:r>
            <a:endParaRPr lang="lv-LV" sz="2800" b="1" dirty="0" smtClean="0">
              <a:solidFill>
                <a:schemeClr val="bg1"/>
              </a:solidFill>
            </a:endParaRPr>
          </a:p>
          <a:p>
            <a:pPr algn="ctr"/>
            <a:endParaRPr lang="lv-LV" sz="2800" b="1" dirty="0" smtClean="0">
              <a:solidFill>
                <a:schemeClr val="bg1"/>
              </a:solidFill>
            </a:endParaRPr>
          </a:p>
          <a:p>
            <a:pPr algn="ctr"/>
            <a:r>
              <a:rPr lang="lv-LV" sz="2800" b="1" dirty="0" smtClean="0">
                <a:solidFill>
                  <a:schemeClr val="bg1"/>
                </a:solidFill>
              </a:rPr>
              <a:t>Profesionālais </a:t>
            </a:r>
            <a:r>
              <a:rPr lang="lv-LV" sz="2800" b="1" dirty="0">
                <a:solidFill>
                  <a:schemeClr val="bg1"/>
                </a:solidFill>
              </a:rPr>
              <a:t>dienests var būt arī Tava nākotnes profesija! </a:t>
            </a:r>
            <a:endParaRPr lang="lv-LV" sz="2800" b="1" dirty="0" smtClean="0">
              <a:solidFill>
                <a:schemeClr val="bg1"/>
              </a:solidFill>
            </a:endParaRPr>
          </a:p>
          <a:p>
            <a:pPr algn="ctr"/>
            <a:endParaRPr lang="lv-LV" sz="2800" b="1" dirty="0">
              <a:solidFill>
                <a:schemeClr val="bg1"/>
              </a:solidFill>
            </a:endParaRPr>
          </a:p>
          <a:p>
            <a:pPr algn="ctr"/>
            <a:r>
              <a:rPr lang="lv-LV" sz="2800" b="1" dirty="0" smtClean="0">
                <a:solidFill>
                  <a:schemeClr val="bg1"/>
                </a:solidFill>
              </a:rPr>
              <a:t>Nāc </a:t>
            </a:r>
            <a:r>
              <a:rPr lang="lv-LV" sz="2800" b="1" dirty="0">
                <a:solidFill>
                  <a:schemeClr val="bg1"/>
                </a:solidFill>
              </a:rPr>
              <a:t>dienēt Latgalē!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8" descr="Zemessardzes 36.kaujas atbalsta bataljona emblē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7378" y="0"/>
            <a:ext cx="1092084" cy="134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989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666" r="566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34865" y="4070134"/>
            <a:ext cx="13447436" cy="1519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319"/>
              </a:lnSpc>
              <a:spcBef>
                <a:spcPct val="0"/>
              </a:spcBef>
            </a:pPr>
            <a:r>
              <a:rPr lang="en-US" sz="8800" b="1" i="0" dirty="0">
                <a:solidFill>
                  <a:srgbClr val="FFFFFF"/>
                </a:solidFill>
                <a:latin typeface="Advent Pro Light"/>
              </a:rPr>
              <a:t>PALDIES PAR UZMANĪBU!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155</TotalTime>
  <Words>188</Words>
  <Application>Microsoft Office PowerPoint</Application>
  <PresentationFormat>Custom</PresentationFormat>
  <Paragraphs>76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Advent Pro Light</vt:lpstr>
      <vt:lpstr>Century Gothic</vt:lpstr>
      <vt:lpstr>Open Sans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and White Mario's Pizzeria Menu Business Presentation</dc:title>
  <dc:creator>OR-6 Māris Meinerts</dc:creator>
  <cp:lastModifiedBy>Santa Ostrovska</cp:lastModifiedBy>
  <cp:revision>20</cp:revision>
  <dcterms:created xsi:type="dcterms:W3CDTF">2006-08-16T00:00:00Z</dcterms:created>
  <dcterms:modified xsi:type="dcterms:W3CDTF">2019-11-26T08:29:25Z</dcterms:modified>
  <dc:identifier>DADr7VQmg1Q</dc:identifier>
</cp:coreProperties>
</file>