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57" r:id="rId5"/>
    <p:sldId id="419" r:id="rId6"/>
    <p:sldId id="427" r:id="rId7"/>
    <p:sldId id="654" r:id="rId8"/>
    <p:sldId id="655" r:id="rId9"/>
    <p:sldId id="426" r:id="rId10"/>
    <p:sldId id="650" r:id="rId11"/>
    <p:sldId id="652" r:id="rId12"/>
    <p:sldId id="398" r:id="rId13"/>
    <p:sldId id="411" r:id="rId14"/>
    <p:sldId id="657" r:id="rId15"/>
    <p:sldId id="368" r:id="rId16"/>
  </p:sldIdLst>
  <p:sldSz cx="9144000" cy="6858000" type="screen4x3"/>
  <p:notesSz cx="9872663" cy="6797675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DFF8F5-1E2B-4ED3-8E58-631A79E5397E}" v="86" dt="2020-07-21T09:12:36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49" autoAdjust="0"/>
  </p:normalViewPr>
  <p:slideViewPr>
    <p:cSldViewPr snapToGrid="0" snapToObjects="1">
      <p:cViewPr varScale="1">
        <p:scale>
          <a:sx n="107" d="100"/>
          <a:sy n="107" d="100"/>
        </p:scale>
        <p:origin x="32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risp\AppData\Local\Microsoft\Windows\INetCache\Content.Outlook\0J9GY9WU\Remigrantu_sk_10.01.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risp\AppData\Local\Microsoft\Windows\INetCache\Content.Outlook\0J9GY9WU\Remigrantu_sk_10.01.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risp\AppData\Local\Microsoft\Windows\INetCache\Content.Outlook\0J9GY9WU\Remigrantu_sk_10.01.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Sheet1!$B$61</c:f>
              <c:strCache>
                <c:ptCount val="1"/>
                <c:pt idx="0">
                  <c:v>Emigrācija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Sheet1!$C$60:$G$60</c:f>
              <c:strCache>
                <c:ptCount val="5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</c:strCache>
            </c:strRef>
          </c:cat>
          <c:val>
            <c:numRef>
              <c:f>Sheet1!$C$61:$G$61</c:f>
              <c:numCache>
                <c:formatCode>0</c:formatCode>
                <c:ptCount val="5"/>
                <c:pt idx="0">
                  <c:v>20119</c:v>
                </c:pt>
                <c:pt idx="1">
                  <c:v>20574</c:v>
                </c:pt>
                <c:pt idx="2">
                  <c:v>17724</c:v>
                </c:pt>
                <c:pt idx="3">
                  <c:v>15814</c:v>
                </c:pt>
                <c:pt idx="4">
                  <c:v>14583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3F-429D-9066-081CD19DC4C4}"/>
            </c:ext>
          </c:extLst>
        </c:ser>
        <c:ser>
          <c:idx val="1"/>
          <c:order val="1"/>
          <c:tx>
            <c:strRef>
              <c:f>Sheet1!$B$62</c:f>
              <c:strCache>
                <c:ptCount val="1"/>
                <c:pt idx="0">
                  <c:v>Imigrācija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Sheet1!$C$60:$G$60</c:f>
              <c:strCache>
                <c:ptCount val="5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</c:strCache>
            </c:strRef>
          </c:cat>
          <c:val>
            <c:numRef>
              <c:f>Sheet1!$C$62:$G$62</c:f>
              <c:numCache>
                <c:formatCode>0</c:formatCode>
                <c:ptCount val="5"/>
                <c:pt idx="0">
                  <c:v>9479</c:v>
                </c:pt>
                <c:pt idx="1">
                  <c:v>8345</c:v>
                </c:pt>
                <c:pt idx="2">
                  <c:v>9916</c:v>
                </c:pt>
                <c:pt idx="3">
                  <c:v>10909</c:v>
                </c:pt>
                <c:pt idx="4">
                  <c:v>11223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3F-429D-9066-081CD19DC4C4}"/>
            </c:ext>
          </c:extLst>
        </c:ser>
        <c:ser>
          <c:idx val="2"/>
          <c:order val="2"/>
          <c:tx>
            <c:strRef>
              <c:f>Sheet1!$B$63</c:f>
              <c:strCache>
                <c:ptCount val="1"/>
                <c:pt idx="0">
                  <c:v>Migrācijas saldo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57150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Sheet1!$C$60:$G$60</c:f>
              <c:strCache>
                <c:ptCount val="5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</c:strCache>
            </c:strRef>
          </c:cat>
          <c:val>
            <c:numRef>
              <c:f>Sheet1!$C$63:$G$63</c:f>
              <c:numCache>
                <c:formatCode>0</c:formatCode>
                <c:ptCount val="5"/>
                <c:pt idx="0">
                  <c:v>-10640</c:v>
                </c:pt>
                <c:pt idx="1">
                  <c:v>-12229</c:v>
                </c:pt>
                <c:pt idx="2">
                  <c:v>-7808</c:v>
                </c:pt>
                <c:pt idx="3">
                  <c:v>-4905</c:v>
                </c:pt>
                <c:pt idx="4">
                  <c:v>-3360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3F-429D-9066-081CD19DC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9926424"/>
        <c:axId val="329922896"/>
      </c:lineChart>
      <c:catAx>
        <c:axId val="329926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329922896"/>
        <c:crosses val="autoZero"/>
        <c:auto val="1"/>
        <c:lblAlgn val="ctr"/>
        <c:lblOffset val="100"/>
        <c:noMultiLvlLbl val="0"/>
      </c:catAx>
      <c:valAx>
        <c:axId val="32992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329926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692957130358705"/>
          <c:y val="0.34598279381743946"/>
          <c:w val="0.24640376202974629"/>
          <c:h val="0.373265529308836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Sheet1!$B$32</c:f>
              <c:strCache>
                <c:ptCount val="1"/>
                <c:pt idx="0">
                  <c:v>Remigrantu īpatsvars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59% (5617)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634-492C-AF94-C6C31F2799D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 65% (5409)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634-492C-AF94-C6C31F2799D4}"/>
                </c:ext>
              </c:extLst>
            </c:dLbl>
            <c:dLbl>
              <c:idx val="2"/>
              <c:layout>
                <c:manualLayout>
                  <c:x val="-5.7155268594887523E-2"/>
                  <c:y val="-3.874868061525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55% (5455)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634-492C-AF94-C6C31F2799D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44% (4852)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634-492C-AF94-C6C31F2799D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46% (5114)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634-492C-AF94-C6C31F2799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Sheet1!$C$31:$G$31</c:f>
              <c:strCache>
                <c:ptCount val="5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</c:strCache>
            </c:strRef>
          </c:cat>
          <c:val>
            <c:numRef>
              <c:f>Sheet1!$C$32:$G$32</c:f>
              <c:numCache>
                <c:formatCode>0%</c:formatCode>
                <c:ptCount val="5"/>
                <c:pt idx="0">
                  <c:v>0.59257305622956014</c:v>
                </c:pt>
                <c:pt idx="1">
                  <c:v>0.64817255841821453</c:v>
                </c:pt>
                <c:pt idx="2">
                  <c:v>0.55012101653892698</c:v>
                </c:pt>
                <c:pt idx="3">
                  <c:v>0.44477037308644241</c:v>
                </c:pt>
                <c:pt idx="4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87-4DA4-9802-94BABDF815FA}"/>
            </c:ext>
          </c:extLst>
        </c:ser>
        <c:ser>
          <c:idx val="1"/>
          <c:order val="1"/>
          <c:tx>
            <c:strRef>
              <c:f>Sheet1!$B$33</c:f>
              <c:strCache>
                <c:ptCount val="1"/>
                <c:pt idx="0">
                  <c:v>Imigrantu īpatsvars (izņemot remigranti)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56%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634-492C-AF94-C6C31F2799D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54%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634-492C-AF94-C6C31F2799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Sheet1!$C$31:$G$31</c:f>
              <c:strCache>
                <c:ptCount val="5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</c:strCache>
            </c:strRef>
          </c:cat>
          <c:val>
            <c:numRef>
              <c:f>Sheet1!$C$33:$G$33</c:f>
              <c:numCache>
                <c:formatCode>0%</c:formatCode>
                <c:ptCount val="5"/>
                <c:pt idx="0">
                  <c:v>0.40742694377043992</c:v>
                </c:pt>
                <c:pt idx="1">
                  <c:v>0.35182744158178553</c:v>
                </c:pt>
                <c:pt idx="2">
                  <c:v>0.44987898346107302</c:v>
                </c:pt>
                <c:pt idx="3">
                  <c:v>0.55522962691355759</c:v>
                </c:pt>
                <c:pt idx="4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87-4DA4-9802-94BABDF81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691560"/>
        <c:axId val="330690776"/>
      </c:lineChart>
      <c:catAx>
        <c:axId val="330691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330690776"/>
        <c:crosses val="autoZero"/>
        <c:auto val="1"/>
        <c:lblAlgn val="ctr"/>
        <c:lblOffset val="100"/>
        <c:noMultiLvlLbl val="0"/>
      </c:catAx>
      <c:valAx>
        <c:axId val="330690776"/>
        <c:scaling>
          <c:orientation val="minMax"/>
          <c:max val="0.70000000000000007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330691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69309176158805"/>
          <c:y val="5.0925925925925923E-2"/>
          <c:w val="0.73073455138496035"/>
          <c:h val="0.5964582400667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'Remigrantu datu excelis'!$M$10</c:f>
              <c:strCache>
                <c:ptCount val="1"/>
                <c:pt idx="0">
                  <c:v> Bez reģionālās remigrācijas programmas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'Remigrantu datu excelis'!$L$11:$L$15</c:f>
              <c:strCache>
                <c:ptCount val="5"/>
                <c:pt idx="0">
                  <c:v>Rīgas reģions</c:v>
                </c:pt>
                <c:pt idx="1">
                  <c:v>Kurzemes reģions</c:v>
                </c:pt>
                <c:pt idx="2">
                  <c:v>Zemgales reģions</c:v>
                </c:pt>
                <c:pt idx="3">
                  <c:v>Vidzemes reģions</c:v>
                </c:pt>
                <c:pt idx="4">
                  <c:v>Latgales reģions</c:v>
                </c:pt>
              </c:strCache>
            </c:strRef>
          </c:cat>
          <c:val>
            <c:numRef>
              <c:f>'Remigrantu datu excelis'!$M$11:$M$15</c:f>
              <c:numCache>
                <c:formatCode>0</c:formatCode>
                <c:ptCount val="5"/>
                <c:pt idx="0">
                  <c:v>2320</c:v>
                </c:pt>
                <c:pt idx="1">
                  <c:v>566</c:v>
                </c:pt>
                <c:pt idx="2">
                  <c:v>570</c:v>
                </c:pt>
                <c:pt idx="3">
                  <c:v>388</c:v>
                </c:pt>
                <c:pt idx="4">
                  <c:v>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6B-4D69-A538-AFAA6DE4B870}"/>
            </c:ext>
          </c:extLst>
        </c:ser>
        <c:ser>
          <c:idx val="2"/>
          <c:order val="2"/>
          <c:tx>
            <c:strRef>
              <c:f>'Remigrantu datu excelis'!$O$10</c:f>
              <c:strCache>
                <c:ptCount val="1"/>
                <c:pt idx="0">
                  <c:v>Reģionālās remigrācijas programmas īpatsvars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dLbl>
              <c:idx val="0"/>
              <c:layout>
                <c:manualLayout>
                  <c:x val="-5.9053131246368434E-2"/>
                  <c:y val="3.151648027321282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D6B-4D69-A538-AFAA6DE4B870}"/>
                </c:ext>
              </c:extLst>
            </c:dLbl>
            <c:dLbl>
              <c:idx val="1"/>
              <c:layout>
                <c:manualLayout>
                  <c:x val="1.7788915626053072E-4"/>
                  <c:y val="-8.4632513988851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D6B-4D69-A538-AFAA6DE4B870}"/>
                </c:ext>
              </c:extLst>
            </c:dLbl>
            <c:dLbl>
              <c:idx val="2"/>
              <c:layout>
                <c:manualLayout>
                  <c:x val="3.5577831252106145E-4"/>
                  <c:y val="-6.50693019943237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882-4815-84FC-3F78E527732C}"/>
                </c:ext>
              </c:extLst>
            </c:dLbl>
            <c:dLbl>
              <c:idx val="3"/>
              <c:layout>
                <c:manualLayout>
                  <c:x val="1.8774235499042749E-3"/>
                  <c:y val="-7.98704684608194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D6B-4D69-A538-AFAA6DE4B870}"/>
                </c:ext>
              </c:extLst>
            </c:dLbl>
            <c:dLbl>
              <c:idx val="4"/>
              <c:layout>
                <c:manualLayout>
                  <c:x val="0"/>
                  <c:y val="-7.531992041112191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D6B-4D69-A538-AFAA6DE4B8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'Remigrantu datu excelis'!$L$11:$L$15</c:f>
              <c:strCache>
                <c:ptCount val="5"/>
                <c:pt idx="0">
                  <c:v>Rīgas reģions</c:v>
                </c:pt>
                <c:pt idx="1">
                  <c:v>Kurzemes reģions</c:v>
                </c:pt>
                <c:pt idx="2">
                  <c:v>Zemgales reģions</c:v>
                </c:pt>
                <c:pt idx="3">
                  <c:v>Vidzemes reģions</c:v>
                </c:pt>
                <c:pt idx="4">
                  <c:v>Latgales reģions</c:v>
                </c:pt>
              </c:strCache>
            </c:strRef>
          </c:cat>
          <c:val>
            <c:numRef>
              <c:f>'Remigrantu datu excelis'!$O$11:$O$15</c:f>
              <c:numCache>
                <c:formatCode>General</c:formatCode>
                <c:ptCount val="5"/>
                <c:pt idx="0">
                  <c:v>83</c:v>
                </c:pt>
                <c:pt idx="1">
                  <c:v>142</c:v>
                </c:pt>
                <c:pt idx="2">
                  <c:v>70</c:v>
                </c:pt>
                <c:pt idx="3">
                  <c:v>178</c:v>
                </c:pt>
                <c:pt idx="4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6B-4D69-A538-AFAA6DE4B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30689600"/>
        <c:axId val="330688032"/>
      </c:barChart>
      <c:lineChart>
        <c:grouping val="standard"/>
        <c:varyColors val="0"/>
        <c:ser>
          <c:idx val="1"/>
          <c:order val="1"/>
          <c:tx>
            <c:strRef>
              <c:f>'Remigrantu datu excelis'!$N$10</c:f>
              <c:strCache>
                <c:ptCount val="1"/>
                <c:pt idx="0">
                  <c:v>Vidējā alga reģionā, 2019.gads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'Remigrantu datu excelis'!$L$11:$L$15</c:f>
              <c:strCache>
                <c:ptCount val="5"/>
                <c:pt idx="0">
                  <c:v>Rīgas reģions</c:v>
                </c:pt>
                <c:pt idx="1">
                  <c:v>Kurzemes reģions</c:v>
                </c:pt>
                <c:pt idx="2">
                  <c:v>Zemgales reģions</c:v>
                </c:pt>
                <c:pt idx="3">
                  <c:v>Vidzemes reģions</c:v>
                </c:pt>
                <c:pt idx="4">
                  <c:v>Latgales reģions</c:v>
                </c:pt>
              </c:strCache>
            </c:strRef>
          </c:cat>
          <c:val>
            <c:numRef>
              <c:f>'Remigrantu datu excelis'!$N$11:$N$15</c:f>
              <c:numCache>
                <c:formatCode>General</c:formatCode>
                <c:ptCount val="5"/>
                <c:pt idx="0">
                  <c:v>1165</c:v>
                </c:pt>
                <c:pt idx="1">
                  <c:v>922</c:v>
                </c:pt>
                <c:pt idx="2">
                  <c:v>915</c:v>
                </c:pt>
                <c:pt idx="3">
                  <c:v>860</c:v>
                </c:pt>
                <c:pt idx="4">
                  <c:v>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D6B-4D69-A538-AFAA6DE4B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686856"/>
        <c:axId val="330691952"/>
      </c:lineChart>
      <c:catAx>
        <c:axId val="33068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330688032"/>
        <c:crosses val="autoZero"/>
        <c:auto val="1"/>
        <c:lblAlgn val="ctr"/>
        <c:lblOffset val="100"/>
        <c:noMultiLvlLbl val="0"/>
      </c:catAx>
      <c:valAx>
        <c:axId val="33068803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r>
                  <a:rPr lang="lv-LV"/>
                  <a:t>Remigrantu skaits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330689600"/>
        <c:crosses val="autoZero"/>
        <c:crossBetween val="between"/>
      </c:valAx>
      <c:valAx>
        <c:axId val="33069195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r>
                  <a:rPr lang="lv-LV"/>
                  <a:t>Vidējā alga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330686856"/>
        <c:crosses val="max"/>
        <c:crossBetween val="between"/>
      </c:valAx>
      <c:catAx>
        <c:axId val="330686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0691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46823637336595"/>
          <c:y val="0.79877934870357226"/>
          <c:w val="0.78977529750528752"/>
          <c:h val="0.17391705824683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lv-LV" noProof="0" dirty="0"/>
              <a:t>Klientu vērtējums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Respondentu skaits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30-4ABF-BFA6-1DF3FD1EC68B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30-4ABF-BFA6-1DF3FD1EC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2-49CA-8FEF-2EF4FE58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67-4594-9216-CC0A178135D4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67-4594-9216-CC0A178135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Kā Jūs vērtējat komunikāciju ar koordinatoru?</c:v>
                </c:pt>
                <c:pt idx="1">
                  <c:v>Vai Jūs uzskatāt, ka koordinatora sniegtais atbalsts kopumā ir lietderīgs?
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8.24</c:v>
                </c:pt>
                <c:pt idx="1">
                  <c:v>7.62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67-4594-9216-CC0A17813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685288"/>
        <c:axId val="330685680"/>
      </c:barChart>
      <c:catAx>
        <c:axId val="330685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330685680"/>
        <c:crosses val="autoZero"/>
        <c:auto val="1"/>
        <c:lblAlgn val="ctr"/>
        <c:lblOffset val="100"/>
        <c:noMultiLvlLbl val="0"/>
      </c:catAx>
      <c:valAx>
        <c:axId val="330685680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33068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DA794-5D51-4A21-962A-95806DB3723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376BD61-CBA7-4B4A-B6BF-41654637D5D9}">
      <dgm:prSet phldrT="[Text]" custT="1"/>
      <dgm:spPr/>
      <dgm:t>
        <a:bodyPr/>
        <a:lstStyle/>
        <a:p>
          <a:pPr rtl="0"/>
          <a:r>
            <a:rPr lang="lv-LV" sz="1800" b="1" i="0" u="none" strike="noStrike" cap="none" spc="0" baseline="0" dirty="0">
              <a:solidFill>
                <a:srgbClr val="FFFFFF"/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Reģioni un pašvaldība kā attīstības virzītājs</a:t>
          </a:r>
          <a:endParaRPr lang="en-GB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CB9B05F-60D8-4204-A588-194DD7179FA4}" type="parTrans" cxnId="{A691041C-2C93-4559-866D-F283B96D8CB3}">
      <dgm:prSet/>
      <dgm:spPr/>
      <dgm:t>
        <a:bodyPr/>
        <a:lstStyle/>
        <a:p>
          <a:endParaRPr lang="en-GB" sz="2000"/>
        </a:p>
      </dgm:t>
    </dgm:pt>
    <dgm:pt modelId="{D4F8A826-4B21-41C2-8470-C34EB957D5C4}" type="sibTrans" cxnId="{A691041C-2C93-4559-866D-F283B96D8CB3}">
      <dgm:prSet custT="1"/>
      <dgm:spPr/>
      <dgm:t>
        <a:bodyPr/>
        <a:lstStyle/>
        <a:p>
          <a:endParaRPr lang="en-GB" sz="4400"/>
        </a:p>
      </dgm:t>
    </dgm:pt>
    <dgm:pt modelId="{8735A93C-FE19-4526-A967-4F13B5E55C88}">
      <dgm:prSet phldrT="[Text]" custT="1"/>
      <dgm:spPr/>
      <dgm:t>
        <a:bodyPr/>
        <a:lstStyle/>
        <a:p>
          <a:r>
            <a:rPr lang="lv-LV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Pakalpojumu efektivitāte</a:t>
          </a:r>
          <a:endParaRPr lang="en-GB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FF30DA7-26D2-43C2-B9E3-9F9A8C47A962}" type="parTrans" cxnId="{2CD8055C-7007-405C-AE33-7658FBB284C8}">
      <dgm:prSet/>
      <dgm:spPr/>
      <dgm:t>
        <a:bodyPr/>
        <a:lstStyle/>
        <a:p>
          <a:endParaRPr lang="en-GB" sz="2000"/>
        </a:p>
      </dgm:t>
    </dgm:pt>
    <dgm:pt modelId="{8E5D300B-06A6-4681-B6BE-2A81742E8B52}" type="sibTrans" cxnId="{2CD8055C-7007-405C-AE33-7658FBB284C8}">
      <dgm:prSet custT="1"/>
      <dgm:spPr>
        <a:noFill/>
      </dgm:spPr>
      <dgm:t>
        <a:bodyPr/>
        <a:lstStyle/>
        <a:p>
          <a:endParaRPr lang="en-GB" sz="1600"/>
        </a:p>
      </dgm:t>
    </dgm:pt>
    <dgm:pt modelId="{59B05F2F-B1E7-4350-A934-D48B450332B5}">
      <dgm:prSet phldrT="[Text]" custT="1"/>
      <dgm:spPr/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Uzņēmējdarbības vide reģionos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6C905D1-D9F7-4704-9EC2-2E8DC10CD2DE}" type="parTrans" cxnId="{B76003D8-CA57-40DD-8309-94D8EBBEE8D0}">
      <dgm:prSet/>
      <dgm:spPr/>
      <dgm:t>
        <a:bodyPr/>
        <a:lstStyle/>
        <a:p>
          <a:endParaRPr lang="en-GB" sz="2000"/>
        </a:p>
      </dgm:t>
    </dgm:pt>
    <dgm:pt modelId="{5A0F6A86-1894-4AA1-B058-E6EE9409F847}" type="sibTrans" cxnId="{B76003D8-CA57-40DD-8309-94D8EBBEE8D0}">
      <dgm:prSet custT="1"/>
      <dgm:spPr/>
      <dgm:t>
        <a:bodyPr/>
        <a:lstStyle/>
        <a:p>
          <a:endParaRPr lang="en-GB" sz="4400" dirty="0"/>
        </a:p>
      </dgm:t>
    </dgm:pt>
    <dgm:pt modelId="{5ECDDB68-5840-4EC4-8236-582975C88902}" type="pres">
      <dgm:prSet presAssocID="{806DA794-5D51-4A21-962A-95806DB37230}" presName="Name0" presStyleCnt="0">
        <dgm:presLayoutVars>
          <dgm:dir/>
          <dgm:resizeHandles val="exact"/>
        </dgm:presLayoutVars>
      </dgm:prSet>
      <dgm:spPr/>
    </dgm:pt>
    <dgm:pt modelId="{BA9FD485-8A5D-4AAF-A388-4C683E5EC93A}" type="pres">
      <dgm:prSet presAssocID="{E376BD61-CBA7-4B4A-B6BF-41654637D5D9}" presName="node" presStyleLbl="node1" presStyleIdx="0" presStyleCnt="3" custScaleX="142737" custScaleY="130886" custRadScaleRad="81185" custRadScaleInc="-1317">
        <dgm:presLayoutVars>
          <dgm:bulletEnabled val="1"/>
        </dgm:presLayoutVars>
      </dgm:prSet>
      <dgm:spPr/>
    </dgm:pt>
    <dgm:pt modelId="{16CB5888-C6B2-4B56-8E2D-F16B4321EBF7}" type="pres">
      <dgm:prSet presAssocID="{D4F8A826-4B21-41C2-8470-C34EB957D5C4}" presName="sibTrans" presStyleLbl="sibTrans2D1" presStyleIdx="0" presStyleCnt="3" custAng="16520318" custScaleX="205742" custScaleY="301464" custLinFactNeighborX="-19680" custLinFactNeighborY="10854"/>
      <dgm:spPr>
        <a:prstGeom prst="downArrow">
          <a:avLst/>
        </a:prstGeom>
      </dgm:spPr>
    </dgm:pt>
    <dgm:pt modelId="{378305E4-FB96-4463-AEAD-5F4C885394B9}" type="pres">
      <dgm:prSet presAssocID="{D4F8A826-4B21-41C2-8470-C34EB957D5C4}" presName="connectorText" presStyleLbl="sibTrans2D1" presStyleIdx="0" presStyleCnt="3"/>
      <dgm:spPr/>
    </dgm:pt>
    <dgm:pt modelId="{5AA9DB4C-20D7-418F-866D-ED6DA0A28DBE}" type="pres">
      <dgm:prSet presAssocID="{8735A93C-FE19-4526-A967-4F13B5E55C88}" presName="node" presStyleLbl="node1" presStyleIdx="1" presStyleCnt="3" custScaleX="198145" custRadScaleRad="118655" custRadScaleInc="-23446">
        <dgm:presLayoutVars>
          <dgm:bulletEnabled val="1"/>
        </dgm:presLayoutVars>
      </dgm:prSet>
      <dgm:spPr/>
    </dgm:pt>
    <dgm:pt modelId="{1D0B977E-773A-431C-A6E7-2457FFBDD939}" type="pres">
      <dgm:prSet presAssocID="{8E5D300B-06A6-4681-B6BE-2A81742E8B52}" presName="sibTrans" presStyleLbl="sibTrans2D1" presStyleIdx="1" presStyleCnt="3"/>
      <dgm:spPr/>
    </dgm:pt>
    <dgm:pt modelId="{0074A18D-1A44-4BA3-A148-06154C205544}" type="pres">
      <dgm:prSet presAssocID="{8E5D300B-06A6-4681-B6BE-2A81742E8B52}" presName="connectorText" presStyleLbl="sibTrans2D1" presStyleIdx="1" presStyleCnt="3"/>
      <dgm:spPr/>
    </dgm:pt>
    <dgm:pt modelId="{EAB0A3BE-D23F-433E-AD48-A2CA8815B6AC}" type="pres">
      <dgm:prSet presAssocID="{59B05F2F-B1E7-4350-A934-D48B450332B5}" presName="node" presStyleLbl="node1" presStyleIdx="2" presStyleCnt="3" custScaleX="159493" custRadScaleRad="98178" custRadScaleInc="17583">
        <dgm:presLayoutVars>
          <dgm:bulletEnabled val="1"/>
        </dgm:presLayoutVars>
      </dgm:prSet>
      <dgm:spPr/>
    </dgm:pt>
    <dgm:pt modelId="{7079C9D4-2EC5-4E82-BB76-60BA9641056D}" type="pres">
      <dgm:prSet presAssocID="{5A0F6A86-1894-4AA1-B058-E6EE9409F847}" presName="sibTrans" presStyleLbl="sibTrans2D1" presStyleIdx="2" presStyleCnt="3" custAng="5143296" custScaleX="229149" custScaleY="293267" custLinFactNeighborX="3932" custLinFactNeighborY="16261"/>
      <dgm:spPr>
        <a:prstGeom prst="downArrow">
          <a:avLst/>
        </a:prstGeom>
      </dgm:spPr>
    </dgm:pt>
    <dgm:pt modelId="{646D9B33-03BA-4284-8305-2BB16D3270AD}" type="pres">
      <dgm:prSet presAssocID="{5A0F6A86-1894-4AA1-B058-E6EE9409F847}" presName="connectorText" presStyleLbl="sibTrans2D1" presStyleIdx="2" presStyleCnt="3"/>
      <dgm:spPr/>
    </dgm:pt>
  </dgm:ptLst>
  <dgm:cxnLst>
    <dgm:cxn modelId="{8375240B-3E15-475F-9986-39F5CCF85F42}" type="presOf" srcId="{D4F8A826-4B21-41C2-8470-C34EB957D5C4}" destId="{378305E4-FB96-4463-AEAD-5F4C885394B9}" srcOrd="1" destOrd="0" presId="urn:microsoft.com/office/officeart/2005/8/layout/cycle7"/>
    <dgm:cxn modelId="{A691041C-2C93-4559-866D-F283B96D8CB3}" srcId="{806DA794-5D51-4A21-962A-95806DB37230}" destId="{E376BD61-CBA7-4B4A-B6BF-41654637D5D9}" srcOrd="0" destOrd="0" parTransId="{ECB9B05F-60D8-4204-A588-194DD7179FA4}" sibTransId="{D4F8A826-4B21-41C2-8470-C34EB957D5C4}"/>
    <dgm:cxn modelId="{CA86A42E-6972-4C1F-9292-FB4C1434C947}" type="presOf" srcId="{5A0F6A86-1894-4AA1-B058-E6EE9409F847}" destId="{7079C9D4-2EC5-4E82-BB76-60BA9641056D}" srcOrd="0" destOrd="0" presId="urn:microsoft.com/office/officeart/2005/8/layout/cycle7"/>
    <dgm:cxn modelId="{2CD8055C-7007-405C-AE33-7658FBB284C8}" srcId="{806DA794-5D51-4A21-962A-95806DB37230}" destId="{8735A93C-FE19-4526-A967-4F13B5E55C88}" srcOrd="1" destOrd="0" parTransId="{3FF30DA7-26D2-43C2-B9E3-9F9A8C47A962}" sibTransId="{8E5D300B-06A6-4681-B6BE-2A81742E8B52}"/>
    <dgm:cxn modelId="{E8450F64-A8E8-4CF3-B41C-D3AE8B90D9F1}" type="presOf" srcId="{D4F8A826-4B21-41C2-8470-C34EB957D5C4}" destId="{16CB5888-C6B2-4B56-8E2D-F16B4321EBF7}" srcOrd="0" destOrd="0" presId="urn:microsoft.com/office/officeart/2005/8/layout/cycle7"/>
    <dgm:cxn modelId="{A8006047-81A4-41F2-B1CD-0E8F164349D2}" type="presOf" srcId="{806DA794-5D51-4A21-962A-95806DB37230}" destId="{5ECDDB68-5840-4EC4-8236-582975C88902}" srcOrd="0" destOrd="0" presId="urn:microsoft.com/office/officeart/2005/8/layout/cycle7"/>
    <dgm:cxn modelId="{9C43C9A0-8C8B-4A5C-A60C-514FC190F706}" type="presOf" srcId="{59B05F2F-B1E7-4350-A934-D48B450332B5}" destId="{EAB0A3BE-D23F-433E-AD48-A2CA8815B6AC}" srcOrd="0" destOrd="0" presId="urn:microsoft.com/office/officeart/2005/8/layout/cycle7"/>
    <dgm:cxn modelId="{82D9BED2-BF52-430B-B43E-6C283F1B77D2}" type="presOf" srcId="{8E5D300B-06A6-4681-B6BE-2A81742E8B52}" destId="{0074A18D-1A44-4BA3-A148-06154C205544}" srcOrd="1" destOrd="0" presId="urn:microsoft.com/office/officeart/2005/8/layout/cycle7"/>
    <dgm:cxn modelId="{F63F54D7-26CB-4719-89F1-9A5CBCB6B05F}" type="presOf" srcId="{8735A93C-FE19-4526-A967-4F13B5E55C88}" destId="{5AA9DB4C-20D7-418F-866D-ED6DA0A28DBE}" srcOrd="0" destOrd="0" presId="urn:microsoft.com/office/officeart/2005/8/layout/cycle7"/>
    <dgm:cxn modelId="{B76003D8-CA57-40DD-8309-94D8EBBEE8D0}" srcId="{806DA794-5D51-4A21-962A-95806DB37230}" destId="{59B05F2F-B1E7-4350-A934-D48B450332B5}" srcOrd="2" destOrd="0" parTransId="{26C905D1-D9F7-4704-9EC2-2E8DC10CD2DE}" sibTransId="{5A0F6A86-1894-4AA1-B058-E6EE9409F847}"/>
    <dgm:cxn modelId="{11653BE1-50A2-40F0-B9AB-8D0B6ADE6744}" type="presOf" srcId="{5A0F6A86-1894-4AA1-B058-E6EE9409F847}" destId="{646D9B33-03BA-4284-8305-2BB16D3270AD}" srcOrd="1" destOrd="0" presId="urn:microsoft.com/office/officeart/2005/8/layout/cycle7"/>
    <dgm:cxn modelId="{E0FDD2F5-50A2-421B-8093-56F318670797}" type="presOf" srcId="{8E5D300B-06A6-4681-B6BE-2A81742E8B52}" destId="{1D0B977E-773A-431C-A6E7-2457FFBDD939}" srcOrd="0" destOrd="0" presId="urn:microsoft.com/office/officeart/2005/8/layout/cycle7"/>
    <dgm:cxn modelId="{7A5BEDF5-4713-45C6-8408-543C72753FDC}" type="presOf" srcId="{E376BD61-CBA7-4B4A-B6BF-41654637D5D9}" destId="{BA9FD485-8A5D-4AAF-A388-4C683E5EC93A}" srcOrd="0" destOrd="0" presId="urn:microsoft.com/office/officeart/2005/8/layout/cycle7"/>
    <dgm:cxn modelId="{7C14595F-89C9-43A2-B14F-CD64C7C1EBDB}" type="presParOf" srcId="{5ECDDB68-5840-4EC4-8236-582975C88902}" destId="{BA9FD485-8A5D-4AAF-A388-4C683E5EC93A}" srcOrd="0" destOrd="0" presId="urn:microsoft.com/office/officeart/2005/8/layout/cycle7"/>
    <dgm:cxn modelId="{BC89D88A-0867-414C-A3A9-B7BF41A72681}" type="presParOf" srcId="{5ECDDB68-5840-4EC4-8236-582975C88902}" destId="{16CB5888-C6B2-4B56-8E2D-F16B4321EBF7}" srcOrd="1" destOrd="0" presId="urn:microsoft.com/office/officeart/2005/8/layout/cycle7"/>
    <dgm:cxn modelId="{2B37EA8F-5CEF-40CF-8FA7-C8E337EA9B9F}" type="presParOf" srcId="{16CB5888-C6B2-4B56-8E2D-F16B4321EBF7}" destId="{378305E4-FB96-4463-AEAD-5F4C885394B9}" srcOrd="0" destOrd="0" presId="urn:microsoft.com/office/officeart/2005/8/layout/cycle7"/>
    <dgm:cxn modelId="{81F87439-D823-48D5-BCC0-3257E23B2496}" type="presParOf" srcId="{5ECDDB68-5840-4EC4-8236-582975C88902}" destId="{5AA9DB4C-20D7-418F-866D-ED6DA0A28DBE}" srcOrd="2" destOrd="0" presId="urn:microsoft.com/office/officeart/2005/8/layout/cycle7"/>
    <dgm:cxn modelId="{7F955B04-D25A-4923-BA26-8E815CAF853E}" type="presParOf" srcId="{5ECDDB68-5840-4EC4-8236-582975C88902}" destId="{1D0B977E-773A-431C-A6E7-2457FFBDD939}" srcOrd="3" destOrd="0" presId="urn:microsoft.com/office/officeart/2005/8/layout/cycle7"/>
    <dgm:cxn modelId="{7C82CE9E-EA8A-4001-B581-37022893CEC2}" type="presParOf" srcId="{1D0B977E-773A-431C-A6E7-2457FFBDD939}" destId="{0074A18D-1A44-4BA3-A148-06154C205544}" srcOrd="0" destOrd="0" presId="urn:microsoft.com/office/officeart/2005/8/layout/cycle7"/>
    <dgm:cxn modelId="{FED33BDF-26FC-4B6E-A85B-F82FD99F4306}" type="presParOf" srcId="{5ECDDB68-5840-4EC4-8236-582975C88902}" destId="{EAB0A3BE-D23F-433E-AD48-A2CA8815B6AC}" srcOrd="4" destOrd="0" presId="urn:microsoft.com/office/officeart/2005/8/layout/cycle7"/>
    <dgm:cxn modelId="{24B96E4B-A86C-4757-A758-51CF72691101}" type="presParOf" srcId="{5ECDDB68-5840-4EC4-8236-582975C88902}" destId="{7079C9D4-2EC5-4E82-BB76-60BA9641056D}" srcOrd="5" destOrd="0" presId="urn:microsoft.com/office/officeart/2005/8/layout/cycle7"/>
    <dgm:cxn modelId="{0EA084C8-BFCA-4A94-88D1-4E7F94C5E4F6}" type="presParOf" srcId="{7079C9D4-2EC5-4E82-BB76-60BA9641056D}" destId="{646D9B33-03BA-4284-8305-2BB16D3270A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6B7823-08FD-42B2-AE47-D46876548D20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6115A034-4F52-4306-99DA-06A7DD312550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Saziņa notikusi</a:t>
          </a:r>
        </a:p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9 913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8A138F0-3C37-4E5A-8171-EB59C698D61B}" type="parTrans" cxnId="{16CABE9D-7F82-4E66-968D-F9926EE8CAE3}">
      <dgm:prSet/>
      <dgm:spPr/>
      <dgm:t>
        <a:bodyPr/>
        <a:lstStyle/>
        <a:p>
          <a:endParaRPr lang="en-US"/>
        </a:p>
      </dgm:t>
    </dgm:pt>
    <dgm:pt modelId="{542C9C5F-554C-44E9-BE0B-1D23A3F4EA61}" type="sibTrans" cxnId="{16CABE9D-7F82-4E66-968D-F9926EE8CAE3}">
      <dgm:prSet/>
      <dgm:spPr/>
      <dgm:t>
        <a:bodyPr/>
        <a:lstStyle/>
        <a:p>
          <a:endParaRPr lang="en-US"/>
        </a:p>
      </dgm:t>
    </dgm:pt>
    <dgm:pt modelId="{C05DD2C5-62EB-4732-BA22-4B42DE5C7723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Individuālie piedāvājumi</a:t>
          </a:r>
        </a:p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5 495</a:t>
          </a:r>
        </a:p>
      </dgm:t>
    </dgm:pt>
    <dgm:pt modelId="{26A36A06-7BE2-455D-9C54-36D29CA1CD09}" type="parTrans" cxnId="{4D6992F3-CC2F-476F-855C-5624E3CB0FC5}">
      <dgm:prSet/>
      <dgm:spPr/>
      <dgm:t>
        <a:bodyPr/>
        <a:lstStyle/>
        <a:p>
          <a:endParaRPr lang="en-US"/>
        </a:p>
      </dgm:t>
    </dgm:pt>
    <dgm:pt modelId="{CE9DBDCF-3C3A-40BA-B03A-F099A669A8C4}" type="sibTrans" cxnId="{4D6992F3-CC2F-476F-855C-5624E3CB0FC5}">
      <dgm:prSet/>
      <dgm:spPr/>
      <dgm:t>
        <a:bodyPr/>
        <a:lstStyle/>
        <a:p>
          <a:endParaRPr lang="en-US"/>
        </a:p>
      </dgm:t>
    </dgm:pt>
    <dgm:pt modelId="{7BAB3F38-967C-46A5-A5C9-37588A73014F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Atgriezušies</a:t>
          </a:r>
        </a:p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1 543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</a:p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jeb 577 ģimenes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EA55DA3-DB01-4081-B503-D1FA116C6213}" type="parTrans" cxnId="{8945496D-1A3D-467D-B56F-6232EF532D13}">
      <dgm:prSet/>
      <dgm:spPr/>
      <dgm:t>
        <a:bodyPr/>
        <a:lstStyle/>
        <a:p>
          <a:endParaRPr lang="en-US"/>
        </a:p>
      </dgm:t>
    </dgm:pt>
    <dgm:pt modelId="{433A7905-6B27-493D-8F77-70E60788FE65}" type="sibTrans" cxnId="{8945496D-1A3D-467D-B56F-6232EF532D13}">
      <dgm:prSet/>
      <dgm:spPr/>
      <dgm:t>
        <a:bodyPr/>
        <a:lstStyle/>
        <a:p>
          <a:endParaRPr lang="en-US"/>
        </a:p>
      </dgm:t>
    </dgm:pt>
    <dgm:pt modelId="{B66BB64A-9D33-40D8-BEEF-0DB09BA0DA19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Plāno atgriezties 1 141</a:t>
          </a:r>
          <a:endParaRPr lang="lv-LV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lv-LV" b="0" dirty="0">
              <a:latin typeface="Verdana" panose="020B0604030504040204" pitchFamily="34" charset="0"/>
              <a:ea typeface="Verdana" panose="020B0604030504040204" pitchFamily="34" charset="0"/>
            </a:rPr>
            <a:t>jeb 419 ģimenes</a:t>
          </a:r>
          <a:endParaRPr lang="en-US" b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45057-1773-4E67-A6E5-9229F680DD34}" type="parTrans" cxnId="{57179E30-F340-437A-8D2F-E0DD0C155D6B}">
      <dgm:prSet/>
      <dgm:spPr/>
      <dgm:t>
        <a:bodyPr/>
        <a:lstStyle/>
        <a:p>
          <a:endParaRPr lang="en-US"/>
        </a:p>
      </dgm:t>
    </dgm:pt>
    <dgm:pt modelId="{22BDD0DE-76F5-49FD-B701-BEF9638E9883}" type="sibTrans" cxnId="{57179E30-F340-437A-8D2F-E0DD0C155D6B}">
      <dgm:prSet/>
      <dgm:spPr/>
      <dgm:t>
        <a:bodyPr/>
        <a:lstStyle/>
        <a:p>
          <a:endParaRPr lang="en-US"/>
        </a:p>
      </dgm:t>
    </dgm:pt>
    <dgm:pt modelId="{CF84A937-4416-41D3-897A-A246FD778176}" type="pres">
      <dgm:prSet presAssocID="{FA6B7823-08FD-42B2-AE47-D46876548D20}" presName="CompostProcess" presStyleCnt="0">
        <dgm:presLayoutVars>
          <dgm:dir/>
          <dgm:resizeHandles val="exact"/>
        </dgm:presLayoutVars>
      </dgm:prSet>
      <dgm:spPr/>
    </dgm:pt>
    <dgm:pt modelId="{35C4A4CA-A545-4C4F-B404-4C9D884521C0}" type="pres">
      <dgm:prSet presAssocID="{FA6B7823-08FD-42B2-AE47-D46876548D20}" presName="arrow" presStyleLbl="bgShp" presStyleIdx="0" presStyleCnt="1" custLinFactNeighborX="-6384" custLinFactNeighborY="-11410"/>
      <dgm:spPr/>
    </dgm:pt>
    <dgm:pt modelId="{B1F35FCF-49C5-47B0-941B-E801559237F2}" type="pres">
      <dgm:prSet presAssocID="{FA6B7823-08FD-42B2-AE47-D46876548D20}" presName="linearProcess" presStyleCnt="0"/>
      <dgm:spPr/>
    </dgm:pt>
    <dgm:pt modelId="{BD182B5B-318A-4CA5-B2EB-740DD54873DD}" type="pres">
      <dgm:prSet presAssocID="{6115A034-4F52-4306-99DA-06A7DD312550}" presName="textNode" presStyleLbl="node1" presStyleIdx="0" presStyleCnt="4">
        <dgm:presLayoutVars>
          <dgm:bulletEnabled val="1"/>
        </dgm:presLayoutVars>
      </dgm:prSet>
      <dgm:spPr/>
    </dgm:pt>
    <dgm:pt modelId="{E9C887B8-468F-42EE-BFFC-288BC307C595}" type="pres">
      <dgm:prSet presAssocID="{542C9C5F-554C-44E9-BE0B-1D23A3F4EA61}" presName="sibTrans" presStyleCnt="0"/>
      <dgm:spPr/>
    </dgm:pt>
    <dgm:pt modelId="{9140C29C-082D-40F3-B8E9-18E00A1D6B08}" type="pres">
      <dgm:prSet presAssocID="{C05DD2C5-62EB-4732-BA22-4B42DE5C7723}" presName="textNode" presStyleLbl="node1" presStyleIdx="1" presStyleCnt="4">
        <dgm:presLayoutVars>
          <dgm:bulletEnabled val="1"/>
        </dgm:presLayoutVars>
      </dgm:prSet>
      <dgm:spPr/>
    </dgm:pt>
    <dgm:pt modelId="{47F1E3FD-BC5C-4717-A35A-C43AE0490184}" type="pres">
      <dgm:prSet presAssocID="{CE9DBDCF-3C3A-40BA-B03A-F099A669A8C4}" presName="sibTrans" presStyleCnt="0"/>
      <dgm:spPr/>
    </dgm:pt>
    <dgm:pt modelId="{41592F82-8BE5-4979-839C-045FDB1DBE74}" type="pres">
      <dgm:prSet presAssocID="{7BAB3F38-967C-46A5-A5C9-37588A73014F}" presName="textNode" presStyleLbl="node1" presStyleIdx="2" presStyleCnt="4">
        <dgm:presLayoutVars>
          <dgm:bulletEnabled val="1"/>
        </dgm:presLayoutVars>
      </dgm:prSet>
      <dgm:spPr/>
    </dgm:pt>
    <dgm:pt modelId="{670F4C44-69F3-44D1-AAD0-9C51EF1ABE3E}" type="pres">
      <dgm:prSet presAssocID="{433A7905-6B27-493D-8F77-70E60788FE65}" presName="sibTrans" presStyleCnt="0"/>
      <dgm:spPr/>
    </dgm:pt>
    <dgm:pt modelId="{5B9B94BC-73E6-426F-85F7-94F65684CF45}" type="pres">
      <dgm:prSet presAssocID="{B66BB64A-9D33-40D8-BEEF-0DB09BA0DA19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4D6A810-8F37-4859-872E-0FEB9E4C528B}" type="presOf" srcId="{B66BB64A-9D33-40D8-BEEF-0DB09BA0DA19}" destId="{5B9B94BC-73E6-426F-85F7-94F65684CF45}" srcOrd="0" destOrd="0" presId="urn:microsoft.com/office/officeart/2005/8/layout/hProcess9"/>
    <dgm:cxn modelId="{57179E30-F340-437A-8D2F-E0DD0C155D6B}" srcId="{FA6B7823-08FD-42B2-AE47-D46876548D20}" destId="{B66BB64A-9D33-40D8-BEEF-0DB09BA0DA19}" srcOrd="3" destOrd="0" parTransId="{71545057-1773-4E67-A6E5-9229F680DD34}" sibTransId="{22BDD0DE-76F5-49FD-B701-BEF9638E9883}"/>
    <dgm:cxn modelId="{EEB7E831-8E3E-4086-87DA-BB31AAD49626}" type="presOf" srcId="{6115A034-4F52-4306-99DA-06A7DD312550}" destId="{BD182B5B-318A-4CA5-B2EB-740DD54873DD}" srcOrd="0" destOrd="0" presId="urn:microsoft.com/office/officeart/2005/8/layout/hProcess9"/>
    <dgm:cxn modelId="{8945496D-1A3D-467D-B56F-6232EF532D13}" srcId="{FA6B7823-08FD-42B2-AE47-D46876548D20}" destId="{7BAB3F38-967C-46A5-A5C9-37588A73014F}" srcOrd="2" destOrd="0" parTransId="{5EA55DA3-DB01-4081-B503-D1FA116C6213}" sibTransId="{433A7905-6B27-493D-8F77-70E60788FE65}"/>
    <dgm:cxn modelId="{16CABE9D-7F82-4E66-968D-F9926EE8CAE3}" srcId="{FA6B7823-08FD-42B2-AE47-D46876548D20}" destId="{6115A034-4F52-4306-99DA-06A7DD312550}" srcOrd="0" destOrd="0" parTransId="{88A138F0-3C37-4E5A-8171-EB59C698D61B}" sibTransId="{542C9C5F-554C-44E9-BE0B-1D23A3F4EA61}"/>
    <dgm:cxn modelId="{2FA2ABBC-C9E1-438E-A04D-A408F2E1AC6A}" type="presOf" srcId="{7BAB3F38-967C-46A5-A5C9-37588A73014F}" destId="{41592F82-8BE5-4979-839C-045FDB1DBE74}" srcOrd="0" destOrd="0" presId="urn:microsoft.com/office/officeart/2005/8/layout/hProcess9"/>
    <dgm:cxn modelId="{9555CBCF-AC22-4CE3-91C7-95471DFE7591}" type="presOf" srcId="{FA6B7823-08FD-42B2-AE47-D46876548D20}" destId="{CF84A937-4416-41D3-897A-A246FD778176}" srcOrd="0" destOrd="0" presId="urn:microsoft.com/office/officeart/2005/8/layout/hProcess9"/>
    <dgm:cxn modelId="{BBEB91EA-E9CA-441D-BC06-FE33F2276E0C}" type="presOf" srcId="{C05DD2C5-62EB-4732-BA22-4B42DE5C7723}" destId="{9140C29C-082D-40F3-B8E9-18E00A1D6B08}" srcOrd="0" destOrd="0" presId="urn:microsoft.com/office/officeart/2005/8/layout/hProcess9"/>
    <dgm:cxn modelId="{4D6992F3-CC2F-476F-855C-5624E3CB0FC5}" srcId="{FA6B7823-08FD-42B2-AE47-D46876548D20}" destId="{C05DD2C5-62EB-4732-BA22-4B42DE5C7723}" srcOrd="1" destOrd="0" parTransId="{26A36A06-7BE2-455D-9C54-36D29CA1CD09}" sibTransId="{CE9DBDCF-3C3A-40BA-B03A-F099A669A8C4}"/>
    <dgm:cxn modelId="{966E6082-E537-4090-A804-E8D18DC50F52}" type="presParOf" srcId="{CF84A937-4416-41D3-897A-A246FD778176}" destId="{35C4A4CA-A545-4C4F-B404-4C9D884521C0}" srcOrd="0" destOrd="0" presId="urn:microsoft.com/office/officeart/2005/8/layout/hProcess9"/>
    <dgm:cxn modelId="{9AE0B99D-8182-4571-89D5-C18B4A484478}" type="presParOf" srcId="{CF84A937-4416-41D3-897A-A246FD778176}" destId="{B1F35FCF-49C5-47B0-941B-E801559237F2}" srcOrd="1" destOrd="0" presId="urn:microsoft.com/office/officeart/2005/8/layout/hProcess9"/>
    <dgm:cxn modelId="{55BAB42C-5A1A-431E-B375-38F93B7FC49C}" type="presParOf" srcId="{B1F35FCF-49C5-47B0-941B-E801559237F2}" destId="{BD182B5B-318A-4CA5-B2EB-740DD54873DD}" srcOrd="0" destOrd="0" presId="urn:microsoft.com/office/officeart/2005/8/layout/hProcess9"/>
    <dgm:cxn modelId="{7F567D6B-4ABA-4BF6-8774-4769653FBBE4}" type="presParOf" srcId="{B1F35FCF-49C5-47B0-941B-E801559237F2}" destId="{E9C887B8-468F-42EE-BFFC-288BC307C595}" srcOrd="1" destOrd="0" presId="urn:microsoft.com/office/officeart/2005/8/layout/hProcess9"/>
    <dgm:cxn modelId="{71694F02-3FC6-46C3-AB19-1A9336906279}" type="presParOf" srcId="{B1F35FCF-49C5-47B0-941B-E801559237F2}" destId="{9140C29C-082D-40F3-B8E9-18E00A1D6B08}" srcOrd="2" destOrd="0" presId="urn:microsoft.com/office/officeart/2005/8/layout/hProcess9"/>
    <dgm:cxn modelId="{1EB83E0E-9671-4D8D-A97C-5D202FB5A11D}" type="presParOf" srcId="{B1F35FCF-49C5-47B0-941B-E801559237F2}" destId="{47F1E3FD-BC5C-4717-A35A-C43AE0490184}" srcOrd="3" destOrd="0" presId="urn:microsoft.com/office/officeart/2005/8/layout/hProcess9"/>
    <dgm:cxn modelId="{3C9A52AF-457A-45F2-895B-1827FA4E7495}" type="presParOf" srcId="{B1F35FCF-49C5-47B0-941B-E801559237F2}" destId="{41592F82-8BE5-4979-839C-045FDB1DBE74}" srcOrd="4" destOrd="0" presId="urn:microsoft.com/office/officeart/2005/8/layout/hProcess9"/>
    <dgm:cxn modelId="{C31F8938-D63A-453B-8500-33CE08FCF213}" type="presParOf" srcId="{B1F35FCF-49C5-47B0-941B-E801559237F2}" destId="{670F4C44-69F3-44D1-AAD0-9C51EF1ABE3E}" srcOrd="5" destOrd="0" presId="urn:microsoft.com/office/officeart/2005/8/layout/hProcess9"/>
    <dgm:cxn modelId="{A7830DC5-C12D-4E12-BB3C-FE24634F621D}" type="presParOf" srcId="{B1F35FCF-49C5-47B0-941B-E801559237F2}" destId="{5B9B94BC-73E6-426F-85F7-94F65684CF4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6B7823-08FD-42B2-AE47-D46876548D20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C05DD2C5-62EB-4732-BA22-4B42DE5C7723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Individuālie piedāvājumi 2020.g.</a:t>
          </a:r>
        </a:p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300 reģionā/1500 kopā</a:t>
          </a:r>
        </a:p>
      </dgm:t>
    </dgm:pt>
    <dgm:pt modelId="{26A36A06-7BE2-455D-9C54-36D29CA1CD09}" type="parTrans" cxnId="{4D6992F3-CC2F-476F-855C-5624E3CB0FC5}">
      <dgm:prSet/>
      <dgm:spPr/>
      <dgm:t>
        <a:bodyPr/>
        <a:lstStyle/>
        <a:p>
          <a:endParaRPr lang="en-US"/>
        </a:p>
      </dgm:t>
    </dgm:pt>
    <dgm:pt modelId="{CE9DBDCF-3C3A-40BA-B03A-F099A669A8C4}" type="sibTrans" cxnId="{4D6992F3-CC2F-476F-855C-5624E3CB0FC5}">
      <dgm:prSet/>
      <dgm:spPr/>
      <dgm:t>
        <a:bodyPr/>
        <a:lstStyle/>
        <a:p>
          <a:endParaRPr lang="en-US"/>
        </a:p>
      </dgm:t>
    </dgm:pt>
    <dgm:pt modelId="{7BAB3F38-967C-46A5-A5C9-37588A73014F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Atgriezušies 2020.g.</a:t>
          </a:r>
        </a:p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Rīga - 120</a:t>
          </a:r>
        </a:p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Kurzeme, Latgale, Vidzeme, Zemgale - 95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EA55DA3-DB01-4081-B503-D1FA116C6213}" type="parTrans" cxnId="{8945496D-1A3D-467D-B56F-6232EF532D13}">
      <dgm:prSet/>
      <dgm:spPr/>
      <dgm:t>
        <a:bodyPr/>
        <a:lstStyle/>
        <a:p>
          <a:endParaRPr lang="en-US"/>
        </a:p>
      </dgm:t>
    </dgm:pt>
    <dgm:pt modelId="{433A7905-6B27-493D-8F77-70E60788FE65}" type="sibTrans" cxnId="{8945496D-1A3D-467D-B56F-6232EF532D13}">
      <dgm:prSet/>
      <dgm:spPr/>
      <dgm:t>
        <a:bodyPr/>
        <a:lstStyle/>
        <a:p>
          <a:endParaRPr lang="en-US"/>
        </a:p>
      </dgm:t>
    </dgm:pt>
    <dgm:pt modelId="{CF84A937-4416-41D3-897A-A246FD778176}" type="pres">
      <dgm:prSet presAssocID="{FA6B7823-08FD-42B2-AE47-D46876548D20}" presName="CompostProcess" presStyleCnt="0">
        <dgm:presLayoutVars>
          <dgm:dir/>
          <dgm:resizeHandles val="exact"/>
        </dgm:presLayoutVars>
      </dgm:prSet>
      <dgm:spPr/>
    </dgm:pt>
    <dgm:pt modelId="{35C4A4CA-A545-4C4F-B404-4C9D884521C0}" type="pres">
      <dgm:prSet presAssocID="{FA6B7823-08FD-42B2-AE47-D46876548D20}" presName="arrow" presStyleLbl="bgShp" presStyleIdx="0" presStyleCnt="1" custLinFactNeighborX="-8956"/>
      <dgm:spPr/>
    </dgm:pt>
    <dgm:pt modelId="{B1F35FCF-49C5-47B0-941B-E801559237F2}" type="pres">
      <dgm:prSet presAssocID="{FA6B7823-08FD-42B2-AE47-D46876548D20}" presName="linearProcess" presStyleCnt="0"/>
      <dgm:spPr/>
    </dgm:pt>
    <dgm:pt modelId="{9140C29C-082D-40F3-B8E9-18E00A1D6B08}" type="pres">
      <dgm:prSet presAssocID="{C05DD2C5-62EB-4732-BA22-4B42DE5C7723}" presName="textNode" presStyleLbl="node1" presStyleIdx="0" presStyleCnt="2">
        <dgm:presLayoutVars>
          <dgm:bulletEnabled val="1"/>
        </dgm:presLayoutVars>
      </dgm:prSet>
      <dgm:spPr/>
    </dgm:pt>
    <dgm:pt modelId="{47F1E3FD-BC5C-4717-A35A-C43AE0490184}" type="pres">
      <dgm:prSet presAssocID="{CE9DBDCF-3C3A-40BA-B03A-F099A669A8C4}" presName="sibTrans" presStyleCnt="0"/>
      <dgm:spPr/>
    </dgm:pt>
    <dgm:pt modelId="{41592F82-8BE5-4979-839C-045FDB1DBE74}" type="pres">
      <dgm:prSet presAssocID="{7BAB3F38-967C-46A5-A5C9-37588A73014F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FEB4E502-053F-4AC9-A1D8-F87010A4E208}" type="presOf" srcId="{FA6B7823-08FD-42B2-AE47-D46876548D20}" destId="{CF84A937-4416-41D3-897A-A246FD778176}" srcOrd="0" destOrd="0" presId="urn:microsoft.com/office/officeart/2005/8/layout/hProcess9"/>
    <dgm:cxn modelId="{B0A3CB65-986E-410D-8F35-B7ED39DDDA58}" type="presOf" srcId="{C05DD2C5-62EB-4732-BA22-4B42DE5C7723}" destId="{9140C29C-082D-40F3-B8E9-18E00A1D6B08}" srcOrd="0" destOrd="0" presId="urn:microsoft.com/office/officeart/2005/8/layout/hProcess9"/>
    <dgm:cxn modelId="{8945496D-1A3D-467D-B56F-6232EF532D13}" srcId="{FA6B7823-08FD-42B2-AE47-D46876548D20}" destId="{7BAB3F38-967C-46A5-A5C9-37588A73014F}" srcOrd="1" destOrd="0" parTransId="{5EA55DA3-DB01-4081-B503-D1FA116C6213}" sibTransId="{433A7905-6B27-493D-8F77-70E60788FE65}"/>
    <dgm:cxn modelId="{C5E1149F-E832-4C15-B625-8224D65F92C8}" type="presOf" srcId="{7BAB3F38-967C-46A5-A5C9-37588A73014F}" destId="{41592F82-8BE5-4979-839C-045FDB1DBE74}" srcOrd="0" destOrd="0" presId="urn:microsoft.com/office/officeart/2005/8/layout/hProcess9"/>
    <dgm:cxn modelId="{4D6992F3-CC2F-476F-855C-5624E3CB0FC5}" srcId="{FA6B7823-08FD-42B2-AE47-D46876548D20}" destId="{C05DD2C5-62EB-4732-BA22-4B42DE5C7723}" srcOrd="0" destOrd="0" parTransId="{26A36A06-7BE2-455D-9C54-36D29CA1CD09}" sibTransId="{CE9DBDCF-3C3A-40BA-B03A-F099A669A8C4}"/>
    <dgm:cxn modelId="{81828235-8A5A-4DF9-848D-6CC45E4072CA}" type="presParOf" srcId="{CF84A937-4416-41D3-897A-A246FD778176}" destId="{35C4A4CA-A545-4C4F-B404-4C9D884521C0}" srcOrd="0" destOrd="0" presId="urn:microsoft.com/office/officeart/2005/8/layout/hProcess9"/>
    <dgm:cxn modelId="{63BE51EE-15EB-4E7E-8218-33942083413C}" type="presParOf" srcId="{CF84A937-4416-41D3-897A-A246FD778176}" destId="{B1F35FCF-49C5-47B0-941B-E801559237F2}" srcOrd="1" destOrd="0" presId="urn:microsoft.com/office/officeart/2005/8/layout/hProcess9"/>
    <dgm:cxn modelId="{5F9027B7-B6F3-416B-88F8-596B5073332E}" type="presParOf" srcId="{B1F35FCF-49C5-47B0-941B-E801559237F2}" destId="{9140C29C-082D-40F3-B8E9-18E00A1D6B08}" srcOrd="0" destOrd="0" presId="urn:microsoft.com/office/officeart/2005/8/layout/hProcess9"/>
    <dgm:cxn modelId="{565495C3-7EC9-469F-8958-F8A341ADAEBE}" type="presParOf" srcId="{B1F35FCF-49C5-47B0-941B-E801559237F2}" destId="{47F1E3FD-BC5C-4717-A35A-C43AE0490184}" srcOrd="1" destOrd="0" presId="urn:microsoft.com/office/officeart/2005/8/layout/hProcess9"/>
    <dgm:cxn modelId="{D8B0C472-E7C3-491D-9B68-658C850165D8}" type="presParOf" srcId="{B1F35FCF-49C5-47B0-941B-E801559237F2}" destId="{41592F82-8BE5-4979-839C-045FDB1DBE7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FD485-8A5D-4AAF-A388-4C683E5EC93A}">
      <dsp:nvSpPr>
        <dsp:cNvPr id="0" name=""/>
        <dsp:cNvSpPr/>
      </dsp:nvSpPr>
      <dsp:spPr>
        <a:xfrm>
          <a:off x="2422298" y="288026"/>
          <a:ext cx="2913161" cy="1335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strike="noStrike" kern="1200" cap="none" spc="0" baseline="0" dirty="0">
              <a:solidFill>
                <a:srgbClr val="FFFFFF"/>
              </a:solidFill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Reģioni un pašvaldība kā attīstības virzītājs</a:t>
          </a:r>
          <a:endParaRPr lang="en-GB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461418" y="327146"/>
        <a:ext cx="2834921" cy="1257405"/>
      </dsp:txXfrm>
    </dsp:sp>
    <dsp:sp modelId="{16CB5888-C6B2-4B56-8E2D-F16B4321EBF7}">
      <dsp:nvSpPr>
        <dsp:cNvPr id="0" name=""/>
        <dsp:cNvSpPr/>
      </dsp:nvSpPr>
      <dsp:spPr>
        <a:xfrm rot="19198274">
          <a:off x="4716793" y="1641032"/>
          <a:ext cx="607993" cy="107671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400" kern="1200"/>
        </a:p>
      </dsp:txBody>
      <dsp:txXfrm>
        <a:off x="4899191" y="1856375"/>
        <a:ext cx="243197" cy="646030"/>
      </dsp:txXfrm>
    </dsp:sp>
    <dsp:sp modelId="{5AA9DB4C-20D7-418F-866D-ED6DA0A28DBE}">
      <dsp:nvSpPr>
        <dsp:cNvPr id="0" name=""/>
        <dsp:cNvSpPr/>
      </dsp:nvSpPr>
      <dsp:spPr>
        <a:xfrm>
          <a:off x="4097390" y="2657576"/>
          <a:ext cx="4043999" cy="102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Pakalpojumu efektivitāte</a:t>
          </a:r>
          <a:endParaRPr lang="en-GB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127278" y="2687464"/>
        <a:ext cx="3984223" cy="960688"/>
      </dsp:txXfrm>
    </dsp:sp>
    <dsp:sp modelId="{1D0B977E-773A-431C-A6E7-2457FFBDD939}">
      <dsp:nvSpPr>
        <dsp:cNvPr id="0" name=""/>
        <dsp:cNvSpPr/>
      </dsp:nvSpPr>
      <dsp:spPr>
        <a:xfrm rot="10797989">
          <a:off x="3764938" y="2990518"/>
          <a:ext cx="295512" cy="357162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10800000">
        <a:off x="3853592" y="3061950"/>
        <a:ext cx="118204" cy="214298"/>
      </dsp:txXfrm>
    </dsp:sp>
    <dsp:sp modelId="{EAB0A3BE-D23F-433E-AD48-A2CA8815B6AC}">
      <dsp:nvSpPr>
        <dsp:cNvPr id="0" name=""/>
        <dsp:cNvSpPr/>
      </dsp:nvSpPr>
      <dsp:spPr>
        <a:xfrm>
          <a:off x="472859" y="2659927"/>
          <a:ext cx="3255139" cy="102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Uzņēmējdarbības vide reģionos</a:t>
          </a: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02747" y="2689815"/>
        <a:ext cx="3195363" cy="960688"/>
      </dsp:txXfrm>
    </dsp:sp>
    <dsp:sp modelId="{7079C9D4-2EC5-4E82-BB76-60BA9641056D}">
      <dsp:nvSpPr>
        <dsp:cNvPr id="0" name=""/>
        <dsp:cNvSpPr/>
      </dsp:nvSpPr>
      <dsp:spPr>
        <a:xfrm rot="2069502">
          <a:off x="2599406" y="1676157"/>
          <a:ext cx="677164" cy="104744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400" kern="1200" dirty="0"/>
        </a:p>
      </dsp:txBody>
      <dsp:txXfrm>
        <a:off x="2802555" y="1885645"/>
        <a:ext cx="270866" cy="628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A4CA-A545-4C4F-B404-4C9D884521C0}">
      <dsp:nvSpPr>
        <dsp:cNvPr id="0" name=""/>
        <dsp:cNvSpPr/>
      </dsp:nvSpPr>
      <dsp:spPr>
        <a:xfrm>
          <a:off x="166626" y="0"/>
          <a:ext cx="6830290" cy="2619503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2B5B-318A-4CA5-B2EB-740DD54873DD}">
      <dsp:nvSpPr>
        <dsp:cNvPr id="0" name=""/>
        <dsp:cNvSpPr/>
      </dsp:nvSpPr>
      <dsp:spPr>
        <a:xfrm>
          <a:off x="6866" y="785850"/>
          <a:ext cx="1922490" cy="10478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>
              <a:latin typeface="Verdana" panose="020B0604030504040204" pitchFamily="34" charset="0"/>
              <a:ea typeface="Verdana" panose="020B0604030504040204" pitchFamily="34" charset="0"/>
            </a:rPr>
            <a:t>Saziņa notikusi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latin typeface="Verdana" panose="020B0604030504040204" pitchFamily="34" charset="0"/>
              <a:ea typeface="Verdana" panose="020B0604030504040204" pitchFamily="34" charset="0"/>
            </a:rPr>
            <a:t>9 913</a:t>
          </a:r>
          <a:endParaRPr lang="en-US" sz="15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8015" y="836999"/>
        <a:ext cx="1820192" cy="945503"/>
      </dsp:txXfrm>
    </dsp:sp>
    <dsp:sp modelId="{9140C29C-082D-40F3-B8E9-18E00A1D6B08}">
      <dsp:nvSpPr>
        <dsp:cNvPr id="0" name=""/>
        <dsp:cNvSpPr/>
      </dsp:nvSpPr>
      <dsp:spPr>
        <a:xfrm>
          <a:off x="2040003" y="785850"/>
          <a:ext cx="1922490" cy="1047801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>
              <a:latin typeface="Verdana" panose="020B0604030504040204" pitchFamily="34" charset="0"/>
              <a:ea typeface="Verdana" panose="020B0604030504040204" pitchFamily="34" charset="0"/>
            </a:rPr>
            <a:t>Individuālie piedāvājumi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latin typeface="Verdana" panose="020B0604030504040204" pitchFamily="34" charset="0"/>
              <a:ea typeface="Verdana" panose="020B0604030504040204" pitchFamily="34" charset="0"/>
            </a:rPr>
            <a:t>5 495</a:t>
          </a:r>
        </a:p>
      </dsp:txBody>
      <dsp:txXfrm>
        <a:off x="2091152" y="836999"/>
        <a:ext cx="1820192" cy="945503"/>
      </dsp:txXfrm>
    </dsp:sp>
    <dsp:sp modelId="{41592F82-8BE5-4979-839C-045FDB1DBE74}">
      <dsp:nvSpPr>
        <dsp:cNvPr id="0" name=""/>
        <dsp:cNvSpPr/>
      </dsp:nvSpPr>
      <dsp:spPr>
        <a:xfrm>
          <a:off x="4073141" y="785850"/>
          <a:ext cx="1922490" cy="1047801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>
              <a:latin typeface="Verdana" panose="020B0604030504040204" pitchFamily="34" charset="0"/>
              <a:ea typeface="Verdana" panose="020B0604030504040204" pitchFamily="34" charset="0"/>
            </a:rPr>
            <a:t>Atgriezušies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latin typeface="Verdana" panose="020B0604030504040204" pitchFamily="34" charset="0"/>
              <a:ea typeface="Verdana" panose="020B0604030504040204" pitchFamily="34" charset="0"/>
            </a:rPr>
            <a:t>1 543</a:t>
          </a:r>
          <a:r>
            <a:rPr lang="lv-LV" sz="15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>
              <a:latin typeface="Verdana" panose="020B0604030504040204" pitchFamily="34" charset="0"/>
              <a:ea typeface="Verdana" panose="020B0604030504040204" pitchFamily="34" charset="0"/>
            </a:rPr>
            <a:t>jeb 577 ģimenes</a:t>
          </a:r>
          <a:endParaRPr lang="en-US" sz="15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124290" y="836999"/>
        <a:ext cx="1820192" cy="945503"/>
      </dsp:txXfrm>
    </dsp:sp>
    <dsp:sp modelId="{5B9B94BC-73E6-426F-85F7-94F65684CF45}">
      <dsp:nvSpPr>
        <dsp:cNvPr id="0" name=""/>
        <dsp:cNvSpPr/>
      </dsp:nvSpPr>
      <dsp:spPr>
        <a:xfrm>
          <a:off x="6106279" y="785850"/>
          <a:ext cx="1922490" cy="1047801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>
              <a:latin typeface="Verdana" panose="020B0604030504040204" pitchFamily="34" charset="0"/>
              <a:ea typeface="Verdana" panose="020B0604030504040204" pitchFamily="34" charset="0"/>
            </a:rPr>
            <a:t>Plāno atgriezties 1 141</a:t>
          </a:r>
          <a:endParaRPr lang="lv-LV" sz="15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0" kern="1200" dirty="0">
              <a:latin typeface="Verdana" panose="020B0604030504040204" pitchFamily="34" charset="0"/>
              <a:ea typeface="Verdana" panose="020B0604030504040204" pitchFamily="34" charset="0"/>
            </a:rPr>
            <a:t>jeb 419 ģimenes</a:t>
          </a:r>
          <a:endParaRPr lang="en-US" sz="1500" b="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157428" y="836999"/>
        <a:ext cx="1820192" cy="945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A4CA-A545-4C4F-B404-4C9D884521C0}">
      <dsp:nvSpPr>
        <dsp:cNvPr id="0" name=""/>
        <dsp:cNvSpPr/>
      </dsp:nvSpPr>
      <dsp:spPr>
        <a:xfrm>
          <a:off x="0" y="0"/>
          <a:ext cx="6848113" cy="2675238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0C29C-082D-40F3-B8E9-18E00A1D6B08}">
      <dsp:nvSpPr>
        <dsp:cNvPr id="0" name=""/>
        <dsp:cNvSpPr/>
      </dsp:nvSpPr>
      <dsp:spPr>
        <a:xfrm>
          <a:off x="1513071" y="802571"/>
          <a:ext cx="2416981" cy="10700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Individuālie piedāvājumi 2020.g.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latin typeface="Verdana" panose="020B0604030504040204" pitchFamily="34" charset="0"/>
              <a:ea typeface="Verdana" panose="020B0604030504040204" pitchFamily="34" charset="0"/>
            </a:rPr>
            <a:t>300 reģionā/1500 kopā</a:t>
          </a:r>
        </a:p>
      </dsp:txBody>
      <dsp:txXfrm>
        <a:off x="1565309" y="854809"/>
        <a:ext cx="2312505" cy="965619"/>
      </dsp:txXfrm>
    </dsp:sp>
    <dsp:sp modelId="{41592F82-8BE5-4979-839C-045FDB1DBE74}">
      <dsp:nvSpPr>
        <dsp:cNvPr id="0" name=""/>
        <dsp:cNvSpPr/>
      </dsp:nvSpPr>
      <dsp:spPr>
        <a:xfrm>
          <a:off x="4126550" y="802571"/>
          <a:ext cx="2416981" cy="1070095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Atgriezušies 2020.g.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latin typeface="Verdana" panose="020B0604030504040204" pitchFamily="34" charset="0"/>
              <a:ea typeface="Verdana" panose="020B0604030504040204" pitchFamily="34" charset="0"/>
            </a:rPr>
            <a:t>Rīga - 120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latin typeface="Verdana" panose="020B0604030504040204" pitchFamily="34" charset="0"/>
              <a:ea typeface="Verdana" panose="020B0604030504040204" pitchFamily="34" charset="0"/>
            </a:rPr>
            <a:t>Kurzeme, Latgale, Vidzeme, Zemgale - 95</a:t>
          </a:r>
          <a:endParaRPr lang="en-US" sz="13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178788" y="854809"/>
        <a:ext cx="2312505" cy="965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73659-621C-4C6B-A01B-B3C6177FB8EF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E59FB-E231-47FC-BFA6-B05ACDCCBD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0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162DFB-2DF2-49DF-AB30-1B82DA14A74A}" type="datetimeFigureOut">
              <a:rPr lang="lv-LV"/>
              <a:pPr>
                <a:defRPr/>
              </a:pPr>
              <a:t>03.09.2020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41611AF-D64A-4226-A96F-FB0A1712ABB7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47846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1611AF-D64A-4226-A96F-FB0A1712ABB7}" type="slidenum">
              <a:rPr lang="lv-LV" altLang="en-US" smtClean="0"/>
              <a:pPr>
                <a:defRPr/>
              </a:pPr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70745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006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338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229E9C5-8B39-4643-9AC7-3CB70B82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235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F229E9C5-8B39-4643-9AC7-3CB70B82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758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3"/>
            <a:ext cx="6096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2"/>
            <a:ext cx="2895600" cy="373922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2"/>
            <a:ext cx="2971800" cy="373923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5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5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fld id="{E2D3B418-CA9D-4298-8E24-49B986B7902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7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229E9C5-8B39-4643-9AC7-3CB70B82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832BB7B4-0127-4F07-8920-17DA66B1A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39644DB-4AE3-4034-BE69-BA19EB7DC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24072BC-730E-45B0-B387-330E0239F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4B583E1-95CE-4FF7-8D07-865BB81BB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87DEC8F-7A0D-4E94-8E3F-1D8DA75B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2773F73F-A0AB-4429-B726-ADE44EA0B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D39964-6886-4898-9E58-C4F2E37ADBEB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7477E8E-EDE6-4057-A4A8-E60245172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37" r:id="rId11"/>
    <p:sldLayoutId id="2147484041" r:id="rId12"/>
    <p:sldLayoutId id="2147484043" r:id="rId13"/>
    <p:sldLayoutId id="2147484044" r:id="rId14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6602" y="3429000"/>
            <a:ext cx="8690795" cy="2057400"/>
          </a:xfrm>
        </p:spPr>
        <p:txBody>
          <a:bodyPr anchor="ctr">
            <a:noAutofit/>
          </a:bodyPr>
          <a:lstStyle/>
          <a:p>
            <a:r>
              <a:rPr lang="lv-LV" dirty="0">
                <a:solidFill>
                  <a:srgbClr val="336600"/>
                </a:solidFill>
              </a:rPr>
              <a:t>Reģionālie remigrācijas atbalsta pasākumi reģionālās politikas ietvaros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213945" y="5965901"/>
            <a:ext cx="7772400" cy="598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sz="1400" dirty="0"/>
              <a:t>VARAM Valsts ilgtspējīgas attīstības plānošanas departamenta</a:t>
            </a:r>
          </a:p>
          <a:p>
            <a:pPr algn="r"/>
            <a:r>
              <a:rPr lang="lv-LV" altLang="en-US" sz="1400" dirty="0"/>
              <a:t>vecākais eksperts Varis Putniņš</a:t>
            </a:r>
          </a:p>
        </p:txBody>
      </p:sp>
    </p:spTree>
    <p:extLst>
      <p:ext uri="{BB962C8B-B14F-4D97-AF65-F5344CB8AC3E}">
        <p14:creationId xmlns:p14="http://schemas.microsoft.com/office/powerpoint/2010/main" val="182666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31" y="419372"/>
            <a:ext cx="6625244" cy="1036642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</a:rPr>
              <a:t>Koordinatora loma un atbalsts (klientu aptauja 2020)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333458"/>
              </p:ext>
            </p:extLst>
          </p:nvPr>
        </p:nvGraphicFramePr>
        <p:xfrm>
          <a:off x="1255222" y="1752600"/>
          <a:ext cx="6841373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A5D11C-66E2-4C25-8960-AD1E755715E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133806" y="6324600"/>
            <a:ext cx="705394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10</a:t>
            </a:fld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1539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31" y="419372"/>
            <a:ext cx="6625244" cy="1036642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</a:rPr>
              <a:t>Diasporas pārstāvju informētība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A5D11C-66E2-4C25-8960-AD1E755715E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133806" y="6324600"/>
            <a:ext cx="705394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11</a:t>
            </a:fld>
            <a:endParaRPr lang="en-US" altLang="en-US" sz="1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811857"/>
              </p:ext>
            </p:extLst>
          </p:nvPr>
        </p:nvGraphicFramePr>
        <p:xfrm>
          <a:off x="778598" y="1638473"/>
          <a:ext cx="7201622" cy="310416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22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Respondents ir dzirdējis: 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Atbildes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569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lv-LV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 Latvijā ir pieņemts diasporas likums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Jā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26.3%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569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lv-LV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 izveidota diasporas konsultatīvā padome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Jā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11.8%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512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lv-LV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 Latvijas uzņēmēju iniciatīvu darbinieku piesaistei no ārvalstīm «Latvija strādā»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Jā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21.5%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512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lv-LV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 mājaslapu «Your Move», kur iespējams atrast darba piedāvājumus Latvijā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Jā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11.4%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90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 </a:t>
                      </a:r>
                      <a:r>
                        <a:rPr lang="lv-LV" sz="1000" b="1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remigrācijas</a:t>
                      </a: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koordinatoriem, kas sniedz ar atgriešanos Latvijā saistītu informāciju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Jā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29.3%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512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lv-LV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 iespējām pieteikties finansējumam diasporas projektu īstenošanai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Jā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12.8%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668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lv-LV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 diasporas organizācijām (Eiropas Latviešu apvienību, Pasaules Brīvo Latviešu apvienību, citām)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Jā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21.0%</a:t>
                      </a:r>
                      <a:endParaRPr lang="lv-LV" sz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569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lv-LV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 </a:t>
                      </a:r>
                      <a:r>
                        <a:rPr lang="lv-LV" sz="10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remigrantu</a:t>
                      </a:r>
                      <a:r>
                        <a:rPr lang="lv-LV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organizāciju «Ar pasaules pieredzi Latvijā»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Jā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13.8%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569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lv-LV" sz="1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nav dzirdējis neko no minētā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Jā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45.6%</a:t>
                      </a:r>
                      <a:endParaRPr lang="lv-LV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67B667A-414A-469E-A86E-FCB1D5A551E5}"/>
              </a:ext>
            </a:extLst>
          </p:cNvPr>
          <p:cNvSpPr/>
          <p:nvPr/>
        </p:nvSpPr>
        <p:spPr>
          <a:xfrm>
            <a:off x="304800" y="6520105"/>
            <a:ext cx="84408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200" i="1" dirty="0">
                <a:latin typeface="Verdana" panose="020B0604030504040204" pitchFamily="34" charset="0"/>
                <a:ea typeface="Verdana" panose="020B0604030504040204" pitchFamily="34" charset="0"/>
              </a:rPr>
              <a:t>* Aptaujā piedalījās 7 702 respondenti, t.sk. 6 242 emigranti un 1 460 </a:t>
            </a:r>
            <a:r>
              <a:rPr lang="lv-LV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remigranti</a:t>
            </a:r>
            <a:r>
              <a:rPr lang="lv-LV" sz="1200" i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643BD47-7F62-4AA0-9414-395F4EAAC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92805"/>
              </p:ext>
            </p:extLst>
          </p:nvPr>
        </p:nvGraphicFramePr>
        <p:xfrm>
          <a:off x="5083129" y="5032533"/>
          <a:ext cx="2973884" cy="12015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84330">
                  <a:extLst>
                    <a:ext uri="{9D8B030D-6E8A-4147-A177-3AD203B41FA5}">
                      <a16:colId xmlns:a16="http://schemas.microsoft.com/office/drawing/2014/main" val="25898181"/>
                    </a:ext>
                  </a:extLst>
                </a:gridCol>
                <a:gridCol w="1189554">
                  <a:extLst>
                    <a:ext uri="{9D8B030D-6E8A-4147-A177-3AD203B41FA5}">
                      <a16:colId xmlns:a16="http://schemas.microsoft.com/office/drawing/2014/main" val="38443300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1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1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214871"/>
                  </a:ext>
                </a:extLst>
              </a:tr>
              <a:tr h="280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ir ļoti būtiska nozīme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20.1%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1749506"/>
                  </a:ext>
                </a:extLst>
              </a:tr>
              <a:tr h="221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ir zināma nozīme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32.9%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2613833"/>
                  </a:ext>
                </a:extLst>
              </a:tr>
              <a:tr h="221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nav lielas nozīmes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20.3%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5805856"/>
                  </a:ext>
                </a:extLst>
              </a:tr>
              <a:tr h="221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nav nekādas nozīmes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10.7%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08721"/>
                  </a:ext>
                </a:extLst>
              </a:tr>
              <a:tr h="221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grūti pateikt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16.0%</a:t>
                      </a:r>
                      <a:endParaRPr lang="lv-LV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760282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D0CC70-ECC4-4C3B-8AFF-E7ECB08AE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316593"/>
              </p:ext>
            </p:extLst>
          </p:nvPr>
        </p:nvGraphicFramePr>
        <p:xfrm>
          <a:off x="778598" y="5039865"/>
          <a:ext cx="4227738" cy="121168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227738">
                  <a:extLst>
                    <a:ext uri="{9D8B030D-6E8A-4147-A177-3AD203B41FA5}">
                      <a16:colId xmlns:a16="http://schemas.microsoft.com/office/drawing/2014/main" val="947365407"/>
                    </a:ext>
                  </a:extLst>
                </a:gridCol>
              </a:tblGrid>
              <a:tr h="1211684">
                <a:tc>
                  <a:txBody>
                    <a:bodyPr/>
                    <a:lstStyle/>
                    <a:p>
                      <a:pPr marL="90488" indent="0" algn="ctr">
                        <a:spcAft>
                          <a:spcPts val="0"/>
                        </a:spcAft>
                      </a:pPr>
                      <a:r>
                        <a:rPr lang="lv-LV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Vai reģionālo </a:t>
                      </a:r>
                      <a:r>
                        <a:rPr lang="lv-LV" sz="1100" b="1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remigrācijas</a:t>
                      </a:r>
                      <a:r>
                        <a:rPr lang="lv-LV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koordinatoru sniegtajiem pakalpojumiem (konsultācijām par neskaidrajiem jautājumiem) ir kāda nozīme, lai veicinātu atgriešanos Latvijā:</a:t>
                      </a:r>
                      <a:endParaRPr lang="lv-LV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452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078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594538"/>
            <a:ext cx="7772400" cy="1444187"/>
          </a:xfrm>
        </p:spPr>
        <p:txBody>
          <a:bodyPr>
            <a:normAutofit/>
          </a:bodyPr>
          <a:lstStyle/>
          <a:p>
            <a:r>
              <a:rPr lang="lv-LV" altLang="en-US" sz="4000" b="1" dirty="0">
                <a:solidFill>
                  <a:srgbClr val="336600"/>
                </a:solidFill>
              </a:rPr>
              <a:t>Paldies par uzmanību!</a:t>
            </a:r>
          </a:p>
          <a:p>
            <a:endParaRPr lang="lv-LV" altLang="en-US" sz="2000" dirty="0"/>
          </a:p>
        </p:txBody>
      </p:sp>
      <p:sp>
        <p:nvSpPr>
          <p:cNvPr id="3072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5038725"/>
            <a:ext cx="7772400" cy="1362075"/>
          </a:xfrm>
        </p:spPr>
        <p:txBody>
          <a:bodyPr>
            <a:normAutofit/>
          </a:bodyPr>
          <a:lstStyle/>
          <a:p>
            <a:r>
              <a:rPr lang="lv-LV" altLang="en-US" sz="2400" dirty="0"/>
              <a:t>www.varam.gov.lv</a:t>
            </a:r>
          </a:p>
        </p:txBody>
      </p:sp>
    </p:spTree>
    <p:extLst>
      <p:ext uri="{BB962C8B-B14F-4D97-AF65-F5344CB8AC3E}">
        <p14:creationId xmlns:p14="http://schemas.microsoft.com/office/powerpoint/2010/main" val="261557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91067" y="1212357"/>
            <a:ext cx="8195733" cy="4716489"/>
            <a:chOff x="-323890" y="1466896"/>
            <a:chExt cx="8778747" cy="5188859"/>
          </a:xfrm>
        </p:grpSpPr>
        <p:graphicFrame>
          <p:nvGraphicFramePr>
            <p:cNvPr id="28" name="Diagram 27"/>
            <p:cNvGraphicFramePr/>
            <p:nvPr>
              <p:extLst>
                <p:ext uri="{D42A27DB-BD31-4B8C-83A1-F6EECF244321}">
                  <p14:modId xmlns:p14="http://schemas.microsoft.com/office/powerpoint/2010/main" val="1623819845"/>
                </p:ext>
              </p:extLst>
            </p:nvPr>
          </p:nvGraphicFramePr>
          <p:xfrm>
            <a:off x="-323890" y="1466896"/>
            <a:ext cx="8778747" cy="43334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2" name="Rounded Rectangle 4"/>
            <p:cNvSpPr/>
            <p:nvPr/>
          </p:nvSpPr>
          <p:spPr>
            <a:xfrm>
              <a:off x="3523743" y="5599559"/>
              <a:ext cx="2684120" cy="1056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lv-LV" sz="1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Demogrāfija</a:t>
              </a:r>
              <a:endParaRPr lang="en-GB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Down Arrow 4"/>
            <p:cNvSpPr/>
            <p:nvPr/>
          </p:nvSpPr>
          <p:spPr>
            <a:xfrm rot="1701113">
              <a:off x="4640975" y="2982294"/>
              <a:ext cx="129736" cy="690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Aft>
                  <a:spcPct val="35000"/>
                </a:spcAft>
              </a:pPr>
              <a:endParaRPr lang="en-GB" sz="33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786170" y="4915927"/>
            <a:ext cx="1555310" cy="99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>
                <a:latin typeface="Verdana" panose="020B0604030504040204" pitchFamily="34" charset="0"/>
                <a:ea typeface="Verdana" panose="020B0604030504040204" pitchFamily="34" charset="0"/>
              </a:rPr>
              <a:t>Vietas sagatavošana un produktivitāte</a:t>
            </a:r>
          </a:p>
        </p:txBody>
      </p:sp>
      <p:sp>
        <p:nvSpPr>
          <p:cNvPr id="14" name="Oval 13"/>
          <p:cNvSpPr/>
          <p:nvPr/>
        </p:nvSpPr>
        <p:spPr>
          <a:xfrm>
            <a:off x="2241462" y="4915927"/>
            <a:ext cx="1408751" cy="996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>
                <a:latin typeface="Verdana" panose="020B0604030504040204" pitchFamily="34" charset="0"/>
                <a:ea typeface="Verdana" panose="020B0604030504040204" pitchFamily="34" charset="0"/>
              </a:rPr>
              <a:t>Cilvēkkapitāls</a:t>
            </a:r>
          </a:p>
        </p:txBody>
      </p:sp>
      <p:sp>
        <p:nvSpPr>
          <p:cNvPr id="18" name="Oval 17"/>
          <p:cNvSpPr/>
          <p:nvPr/>
        </p:nvSpPr>
        <p:spPr>
          <a:xfrm>
            <a:off x="3609784" y="4914007"/>
            <a:ext cx="1495721" cy="99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>
                <a:latin typeface="Verdana" panose="020B0604030504040204" pitchFamily="34" charset="0"/>
                <a:ea typeface="Verdana" panose="020B0604030504040204" pitchFamily="34" charset="0"/>
              </a:rPr>
              <a:t>Pakalpojumu efektivitāte atbilstoši demogrāfijai</a:t>
            </a:r>
          </a:p>
        </p:txBody>
      </p:sp>
      <p:sp>
        <p:nvSpPr>
          <p:cNvPr id="20" name="Oval 19"/>
          <p:cNvSpPr/>
          <p:nvPr/>
        </p:nvSpPr>
        <p:spPr>
          <a:xfrm>
            <a:off x="5053063" y="4912972"/>
            <a:ext cx="1596713" cy="99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>
                <a:latin typeface="Verdana" panose="020B0604030504040204" pitchFamily="34" charset="0"/>
                <a:ea typeface="Verdana" panose="020B0604030504040204" pitchFamily="34" charset="0"/>
              </a:rPr>
              <a:t>Sasniedzamība un dzīves vide</a:t>
            </a:r>
          </a:p>
        </p:txBody>
      </p:sp>
      <p:sp>
        <p:nvSpPr>
          <p:cNvPr id="21" name="Oval 20"/>
          <p:cNvSpPr/>
          <p:nvPr/>
        </p:nvSpPr>
        <p:spPr>
          <a:xfrm>
            <a:off x="6686285" y="4911937"/>
            <a:ext cx="1644439" cy="996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>
                <a:latin typeface="Verdana" panose="020B0604030504040204" pitchFamily="34" charset="0"/>
                <a:ea typeface="Verdana" panose="020B0604030504040204" pitchFamily="34" charset="0"/>
              </a:rPr>
              <a:t>Pašvaldību administrācijas efektivitāte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06EFB375-D3F1-403C-8FA9-AEB7CF8F037B}"/>
              </a:ext>
            </a:extLst>
          </p:cNvPr>
          <p:cNvSpPr txBox="1">
            <a:spLocks/>
          </p:cNvSpPr>
          <p:nvPr/>
        </p:nvSpPr>
        <p:spPr bwMode="auto">
          <a:xfrm>
            <a:off x="1565107" y="248676"/>
            <a:ext cx="6881507" cy="11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3200" dirty="0">
                <a:solidFill>
                  <a:srgbClr val="336600"/>
                </a:solidFill>
              </a:rPr>
              <a:t>Reģionālā politika 2021.-2027. gadam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09AF6C-721D-492E-A2DC-DD07459DE62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2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423433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640" y="202882"/>
            <a:ext cx="6551759" cy="1204604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rgbClr val="336600"/>
                </a:solidFill>
              </a:rPr>
              <a:t>Uzņēmējdarbība - cilvēkresursu faktors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F28AFEA0-FF3E-4C6B-A2CD-06F49947AFBC}"/>
              </a:ext>
            </a:extLst>
          </p:cNvPr>
          <p:cNvSpPr txBox="1">
            <a:spLocks/>
          </p:cNvSpPr>
          <p:nvPr/>
        </p:nvSpPr>
        <p:spPr>
          <a:xfrm>
            <a:off x="8133806" y="6324600"/>
            <a:ext cx="705394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r" eaLnBrk="1" hangingPunct="1">
              <a:defRPr/>
            </a:pPr>
            <a:fld id="{F229E9C5-8B39-4643-9AC7-3CB70B82D6D0}" type="slidenum">
              <a:rPr lang="en-US" altLang="en-US" sz="1000" smtClean="0">
                <a:solidFill>
                  <a:srgbClr val="898989"/>
                </a:solidFill>
                <a:latin typeface="Verdana" pitchFamily="34" charset="0"/>
              </a:rPr>
              <a:pPr algn="r" eaLnBrk="1" hangingPunct="1">
                <a:defRPr/>
              </a:pPr>
              <a:t>3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7B59738-CCD6-43C7-9F39-FD78F7E8AB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0" t="5617" r="4394" b="19138"/>
          <a:stretch/>
        </p:blipFill>
        <p:spPr>
          <a:xfrm>
            <a:off x="519331" y="1759854"/>
            <a:ext cx="8105338" cy="4869546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D4E33A2-0912-4679-B019-F2121EE89089}"/>
              </a:ext>
            </a:extLst>
          </p:cNvPr>
          <p:cNvSpPr/>
          <p:nvPr/>
        </p:nvSpPr>
        <p:spPr>
          <a:xfrm>
            <a:off x="5073040" y="4985359"/>
            <a:ext cx="1352811" cy="901874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FBF9629-5252-47CF-B862-3ABA64784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582" y="5102052"/>
            <a:ext cx="326643" cy="2571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B2CEDDA-2337-4939-8146-440ECA0B0C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590"/>
          <a:stretch/>
        </p:blipFill>
        <p:spPr>
          <a:xfrm>
            <a:off x="5294888" y="5083000"/>
            <a:ext cx="213189" cy="2905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113384-E847-4548-9530-A69AB1E67BA6}"/>
              </a:ext>
            </a:extLst>
          </p:cNvPr>
          <p:cNvSpPr txBox="1"/>
          <p:nvPr/>
        </p:nvSpPr>
        <p:spPr>
          <a:xfrm>
            <a:off x="415668" y="6321165"/>
            <a:ext cx="84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</a:rPr>
              <a:t>Remigrācijas politika = VARAM + citu institūciju aktivitātes</a:t>
            </a:r>
          </a:p>
        </p:txBody>
      </p:sp>
    </p:spTree>
    <p:extLst>
      <p:ext uri="{BB962C8B-B14F-4D97-AF65-F5344CB8AC3E}">
        <p14:creationId xmlns:p14="http://schemas.microsoft.com/office/powerpoint/2010/main" val="86019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3" y="379086"/>
            <a:ext cx="5795468" cy="1036642"/>
          </a:xfrm>
        </p:spPr>
        <p:txBody>
          <a:bodyPr anchor="ctr">
            <a:noAutofit/>
          </a:bodyPr>
          <a:lstStyle/>
          <a:p>
            <a:pPr algn="ctr"/>
            <a:r>
              <a:rPr lang="lv-LV" sz="3200" dirty="0">
                <a:solidFill>
                  <a:srgbClr val="336600"/>
                </a:solidFill>
              </a:rPr>
              <a:t>Migrācija Latvijā 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DC3545-7491-466D-83D3-E73CE2F2BB44}"/>
              </a:ext>
            </a:extLst>
          </p:cNvPr>
          <p:cNvSpPr/>
          <p:nvPr/>
        </p:nvSpPr>
        <p:spPr>
          <a:xfrm>
            <a:off x="855962" y="1867029"/>
            <a:ext cx="44759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Migrācijas saldo un tā ietekmējošie faktori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48905" y="2798828"/>
            <a:ext cx="28910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</a:rPr>
              <a:t>Migrācijas saldo uzlabojumu 2019. gadā veido: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80%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emigrācijas samazinājums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20%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imigrācijas pieaugums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E671CFD-F46F-49C5-B35D-1878DA49F2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07490"/>
              </p:ext>
            </p:extLst>
          </p:nvPr>
        </p:nvGraphicFramePr>
        <p:xfrm>
          <a:off x="204022" y="2174806"/>
          <a:ext cx="6026657" cy="4454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94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3" y="379086"/>
            <a:ext cx="5795468" cy="1036642"/>
          </a:xfrm>
        </p:spPr>
        <p:txBody>
          <a:bodyPr anchor="ctr">
            <a:noAutofit/>
          </a:bodyPr>
          <a:lstStyle/>
          <a:p>
            <a:pPr algn="ctr"/>
            <a:r>
              <a:rPr lang="lv-LV" sz="3200" dirty="0">
                <a:solidFill>
                  <a:srgbClr val="336600"/>
                </a:solidFill>
              </a:rPr>
              <a:t>Migrācija Latvijā (2)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6F093C-24CC-4906-A028-DE7C07CE44ED}"/>
              </a:ext>
            </a:extLst>
          </p:cNvPr>
          <p:cNvSpPr/>
          <p:nvPr/>
        </p:nvSpPr>
        <p:spPr>
          <a:xfrm>
            <a:off x="1145231" y="1915431"/>
            <a:ext cx="35108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Imigrācijas struktūra Latvijā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884A95-212F-4881-83F9-89836560944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133806" y="6324600"/>
            <a:ext cx="705394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5</a:t>
            </a:fld>
            <a:endParaRPr lang="en-US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5805483" y="2611120"/>
            <a:ext cx="3123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Remigrantu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 skaits 2018. gadā </a:t>
            </a: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mazākais pēdējo 5 gadu laikā 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- par 14% mazāk kā 2015. gadā.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E4B94FA-C277-49BC-967F-BDC616B1D6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941618"/>
              </p:ext>
            </p:extLst>
          </p:nvPr>
        </p:nvGraphicFramePr>
        <p:xfrm>
          <a:off x="72430" y="2415135"/>
          <a:ext cx="5893143" cy="375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17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346" y="355338"/>
            <a:ext cx="7072184" cy="1462311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rgbClr val="336600"/>
                </a:solidFill>
              </a:rPr>
              <a:t>Mērķis un rezultāti reģionālajiem </a:t>
            </a:r>
            <a:r>
              <a:rPr lang="lv-LV" sz="3200" dirty="0" err="1">
                <a:solidFill>
                  <a:srgbClr val="336600"/>
                </a:solidFill>
              </a:rPr>
              <a:t>remigrācijas</a:t>
            </a:r>
            <a:r>
              <a:rPr lang="lv-LV" sz="3200" dirty="0">
                <a:solidFill>
                  <a:srgbClr val="336600"/>
                </a:solidFill>
              </a:rPr>
              <a:t> atbalsta pasākumiem</a:t>
            </a:r>
            <a:endParaRPr lang="en-GB" sz="3200" dirty="0">
              <a:solidFill>
                <a:srgbClr val="3366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62412" y="2409825"/>
            <a:ext cx="7819176" cy="230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800" dirty="0"/>
              <a:t>Mērķis un rezultāti 2027. gadā:</a:t>
            </a:r>
          </a:p>
          <a:p>
            <a:endParaRPr lang="lv-LV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800" dirty="0"/>
              <a:t>atgriezušies 8000 </a:t>
            </a:r>
            <a:r>
              <a:rPr lang="lv-LV" sz="2800" dirty="0" err="1"/>
              <a:t>remigranti</a:t>
            </a:r>
            <a:r>
              <a:rPr lang="lv-LV" sz="2800" dirty="0"/>
              <a:t>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E974A-7085-4D1F-BFE4-E47BBE7793E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133806" y="6324600"/>
            <a:ext cx="705394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6</a:t>
            </a:fld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86986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848" y="245391"/>
            <a:ext cx="6862119" cy="103664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lv-LV" sz="3200" dirty="0">
                <a:solidFill>
                  <a:srgbClr val="336600"/>
                </a:solidFill>
              </a:rPr>
              <a:t>Reģionālās remigrācijas programmas rezultāti uz 30.06.2020.</a:t>
            </a:r>
            <a:endParaRPr lang="en-GB" sz="3200" dirty="0">
              <a:solidFill>
                <a:srgbClr val="33660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15623256"/>
              </p:ext>
            </p:extLst>
          </p:nvPr>
        </p:nvGraphicFramePr>
        <p:xfrm>
          <a:off x="502033" y="1396231"/>
          <a:ext cx="8035636" cy="2619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8730037"/>
              </p:ext>
            </p:extLst>
          </p:nvPr>
        </p:nvGraphicFramePr>
        <p:xfrm>
          <a:off x="708455" y="4171434"/>
          <a:ext cx="8056604" cy="2675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708456" y="3905694"/>
            <a:ext cx="5492048" cy="85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dirty="0"/>
              <a:t>Plānotie rezultāti – 8000 </a:t>
            </a:r>
            <a:r>
              <a:rPr lang="lv-LV" dirty="0" err="1"/>
              <a:t>remigranti</a:t>
            </a:r>
            <a:r>
              <a:rPr lang="lv-LV" dirty="0"/>
              <a:t> (2027. gads)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98E9A4-2B8F-415E-86D9-250839FFF3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133806" y="6324600"/>
            <a:ext cx="705394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7</a:t>
            </a:fld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6846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299" y="381000"/>
            <a:ext cx="7257010" cy="1036642"/>
          </a:xfrm>
        </p:spPr>
        <p:txBody>
          <a:bodyPr anchor="ctr">
            <a:noAutofit/>
          </a:bodyPr>
          <a:lstStyle/>
          <a:p>
            <a:pPr algn="ctr"/>
            <a:r>
              <a:rPr lang="lv-LV" sz="2800" dirty="0">
                <a:solidFill>
                  <a:srgbClr val="336600"/>
                </a:solidFill>
              </a:rPr>
              <a:t>Reģionālās remigrācijas programmas ietekme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88C697-FD0E-4D73-8334-5FE0E9DD5A9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133806" y="6324600"/>
            <a:ext cx="705394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8</a:t>
            </a:fld>
            <a:endParaRPr lang="en-US" alt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AEA27E-12DA-4590-9E0B-986CC773EFB3}"/>
              </a:ext>
            </a:extLst>
          </p:cNvPr>
          <p:cNvSpPr/>
          <p:nvPr/>
        </p:nvSpPr>
        <p:spPr>
          <a:xfrm>
            <a:off x="199176" y="1836984"/>
            <a:ext cx="5815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lv-LV" sz="14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Remigrantu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skaits Latvijā un reģionālās remigrācijas programmas īpatsvars 2019. gadā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80448" y="2859638"/>
            <a:ext cx="28388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Augstākie rezultāti </a:t>
            </a:r>
            <a:r>
              <a:rPr lang="lv-LV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remigrācijai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 «sarežģītākajos» reģionos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E610AC0-391A-4BCD-93E0-788658098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088715"/>
              </p:ext>
            </p:extLst>
          </p:nvPr>
        </p:nvGraphicFramePr>
        <p:xfrm>
          <a:off x="124692" y="2360204"/>
          <a:ext cx="6257636" cy="4269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15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189" y="1900629"/>
            <a:ext cx="6741622" cy="1036642"/>
          </a:xfrm>
        </p:spPr>
        <p:txBody>
          <a:bodyPr>
            <a:noAutofit/>
          </a:bodyPr>
          <a:lstStyle/>
          <a:p>
            <a:pPr algn="ctr"/>
            <a:r>
              <a:rPr lang="en-US" sz="2000" i="1" dirty="0"/>
              <a:t>“</a:t>
            </a:r>
            <a:r>
              <a:rPr lang="lv-LV" sz="2000" i="1" dirty="0"/>
              <a:t>Vai Jūs ieteiktu sazināties ar koordinatoru cilvēkiem, kuri apsver iespēju atgriezties Latvijā?</a:t>
            </a:r>
            <a:r>
              <a:rPr lang="en-US" sz="2000" i="1" dirty="0"/>
              <a:t>”</a:t>
            </a:r>
            <a:endParaRPr lang="lv-LV" sz="2000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575021"/>
              </p:ext>
            </p:extLst>
          </p:nvPr>
        </p:nvGraphicFramePr>
        <p:xfrm>
          <a:off x="146447" y="2955131"/>
          <a:ext cx="8540353" cy="365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629819" y="357580"/>
            <a:ext cx="7372865" cy="103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3200" dirty="0">
                <a:solidFill>
                  <a:srgbClr val="336600"/>
                </a:solidFill>
              </a:rPr>
              <a:t>Uzraudzība – kvalitatīvais vērtējums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A99A172-9093-4F83-8B34-32FF337DA7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133806" y="6324600"/>
            <a:ext cx="705394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z="1000" smtClean="0"/>
              <a:pPr>
                <a:defRPr/>
              </a:pPr>
              <a:t>9</a:t>
            </a:fld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63477419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62256131EA082498DC868E3AF956C40" ma:contentTypeVersion="13" ma:contentTypeDescription="Izveidot jaunu dokumentu." ma:contentTypeScope="" ma:versionID="6fb6ae5623c40a997589f2a172340d32">
  <xsd:schema xmlns:xsd="http://www.w3.org/2001/XMLSchema" xmlns:xs="http://www.w3.org/2001/XMLSchema" xmlns:p="http://schemas.microsoft.com/office/2006/metadata/properties" xmlns:ns3="122e0e09-afb4-4bf9-abab-ecc4519bc6eb" xmlns:ns4="ace8e44c-fa88-44c0-8590-dfda63664a63" targetNamespace="http://schemas.microsoft.com/office/2006/metadata/properties" ma:root="true" ma:fieldsID="b47f65b7aae4a72851e7ec8daf4836de" ns3:_="" ns4:_="">
    <xsd:import namespace="122e0e09-afb4-4bf9-abab-ecc4519bc6eb"/>
    <xsd:import namespace="ace8e44c-fa88-44c0-8590-dfda63664a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e0e09-afb4-4bf9-abab-ecc4519bc6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8e44c-fa88-44c0-8590-dfda63664a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90D2D8-B3F4-4812-8BB7-13A5F759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2e0e09-afb4-4bf9-abab-ecc4519bc6eb"/>
    <ds:schemaRef ds:uri="ace8e44c-fa88-44c0-8590-dfda63664a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586263-C736-4CAF-83FC-C87C58F438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16A5A7-1C4B-4234-A668-C1ED5E76DFD2}">
  <ds:schemaRefs>
    <ds:schemaRef ds:uri="ace8e44c-fa88-44c0-8590-dfda63664a6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122e0e09-afb4-4bf9-abab-ecc4519bc6eb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2404</TotalTime>
  <Words>508</Words>
  <Application>Microsoft Office PowerPoint</Application>
  <PresentationFormat>Slaidrāde ekrānā (4:3)</PresentationFormat>
  <Paragraphs>119</Paragraphs>
  <Slides>12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89_Prezentacija_templateLV</vt:lpstr>
      <vt:lpstr>Reģionālie remigrācijas atbalsta pasākumi reģionālās politikas ietvaros</vt:lpstr>
      <vt:lpstr>PowerPoint prezentācija</vt:lpstr>
      <vt:lpstr>Uzņēmējdarbība - cilvēkresursu faktors</vt:lpstr>
      <vt:lpstr>Migrācija Latvijā (1)</vt:lpstr>
      <vt:lpstr>Migrācija Latvijā (2)</vt:lpstr>
      <vt:lpstr>Mērķis un rezultāti reģionālajiem remigrācijas atbalsta pasākumiem</vt:lpstr>
      <vt:lpstr>Reģionālās remigrācijas programmas rezultāti uz 30.06.2020.</vt:lpstr>
      <vt:lpstr>Reģionālās remigrācijas programmas ietekme</vt:lpstr>
      <vt:lpstr>“Vai Jūs ieteiktu sazināties ar koordinatoru cilvēkiem, kuri apsver iespēju atgriezties Latvijā?”</vt:lpstr>
      <vt:lpstr>Koordinatora loma un atbalsts (klientu aptauja 2020)</vt:lpstr>
      <vt:lpstr>Diasporas pārstāvju informētība 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Raivis Bremšmits</dc:creator>
  <cp:lastModifiedBy>Astrida</cp:lastModifiedBy>
  <cp:revision>378</cp:revision>
  <cp:lastPrinted>2020-07-21T07:53:56Z</cp:lastPrinted>
  <dcterms:created xsi:type="dcterms:W3CDTF">2014-11-20T14:46:47Z</dcterms:created>
  <dcterms:modified xsi:type="dcterms:W3CDTF">2020-09-03T13:00:28Z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0x010100F62256131EA082498DC868E3AF956C40</vt:lpwstr>
  </property>
</Properties>
</file>