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58" r:id="rId4"/>
    <p:sldId id="263" r:id="rId5"/>
    <p:sldId id="264" r:id="rId6"/>
    <p:sldId id="265" r:id="rId7"/>
    <p:sldId id="266" r:id="rId8"/>
    <p:sldId id="268" r:id="rId9"/>
    <p:sldId id="257" r:id="rId10"/>
  </p:sldIdLst>
  <p:sldSz cx="18288000" cy="10287000"/>
  <p:notesSz cx="6858000" cy="9144000"/>
  <p:embeddedFontLst>
    <p:embeddedFont>
      <p:font typeface="Open Sans" panose="020B0604020202020204" charset="0"/>
      <p:regular r:id="rId11"/>
      <p:bold r:id="rId12"/>
      <p:italic r:id="rId13"/>
      <p:boldItalic r:id="rId14"/>
    </p:embeddedFont>
    <p:embeddedFont>
      <p:font typeface="Arial Unicode MS" panose="020B0604020202020204" pitchFamily="34" charset="-128"/>
      <p:regular r:id="rId15"/>
    </p:embeddedFont>
    <p:embeddedFont>
      <p:font typeface="Advent Pro Light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7" d="100"/>
          <a:sy n="77" d="100"/>
        </p:scale>
        <p:origin x="-35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11" name="Platshållare för innehåll 2"/>
          <p:cNvSpPr>
            <a:spLocks noGrp="1"/>
          </p:cNvSpPr>
          <p:nvPr>
            <p:ph idx="1"/>
          </p:nvPr>
        </p:nvSpPr>
        <p:spPr>
          <a:xfrm>
            <a:off x="961822" y="2324099"/>
            <a:ext cx="16290908" cy="7079400"/>
          </a:xfrm>
        </p:spPr>
        <p:txBody>
          <a:bodyPr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52528" y="9673135"/>
            <a:ext cx="16028313" cy="376883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err="1" smtClean="0"/>
              <a:t>Grantu</a:t>
            </a:r>
            <a:r>
              <a:rPr lang="en-US" dirty="0" smtClean="0"/>
              <a:t> </a:t>
            </a:r>
            <a:r>
              <a:rPr lang="en-US" dirty="0" err="1" smtClean="0"/>
              <a:t>programma</a:t>
            </a:r>
            <a:r>
              <a:rPr lang="en-US" b="1" dirty="0" smtClean="0">
                <a:latin typeface="Arial"/>
                <a:cs typeface="Arial"/>
              </a:rPr>
              <a:t> </a:t>
            </a:r>
            <a:r>
              <a:rPr lang="lv-LV" b="1" dirty="0" smtClean="0">
                <a:latin typeface="Arial"/>
                <a:cs typeface="Arial"/>
              </a:rPr>
              <a:t>«Impulss»</a:t>
            </a:r>
            <a:r>
              <a:rPr lang="en-US" b="1" dirty="0" smtClean="0"/>
              <a:t>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7279335" y="9688016"/>
            <a:ext cx="719310" cy="370400"/>
          </a:xfrm>
        </p:spPr>
        <p:txBody>
          <a:bodyPr/>
          <a:lstStyle>
            <a:lvl1pPr>
              <a:defRPr sz="1800"/>
            </a:lvl1pPr>
          </a:lstStyle>
          <a:p>
            <a:fld id="{79D02C03-2829-4BD1-9034-FE05069BC8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91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ivonna.orlova@daugavpils.lv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230224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r="11333"/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2065972" y="4468611"/>
            <a:ext cx="3884891" cy="617739"/>
            <a:chOff x="0" y="0"/>
            <a:chExt cx="3594100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37943" y="1932819"/>
            <a:ext cx="3884891" cy="617739"/>
            <a:chOff x="0" y="0"/>
            <a:chExt cx="3594100" cy="571500"/>
          </a:xfrm>
        </p:grpSpPr>
        <p:sp>
          <p:nvSpPr>
            <p:cNvPr id="7" name="Freeform 7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28600" y="3314700"/>
            <a:ext cx="5477758" cy="1241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8"/>
              </a:lnSpc>
              <a:spcBef>
                <a:spcPct val="0"/>
              </a:spcBef>
            </a:pPr>
            <a:r>
              <a:rPr lang="en-US" sz="3606" b="1" dirty="0">
                <a:solidFill>
                  <a:srgbClr val="12C7E0"/>
                </a:solidFill>
                <a:latin typeface="Open Sans"/>
              </a:rPr>
              <a:t>ES ATGRIEŽOS LATGALĒ </a:t>
            </a:r>
          </a:p>
          <a:p>
            <a:pPr algn="ctr">
              <a:lnSpc>
                <a:spcPts val="5048"/>
              </a:lnSpc>
              <a:spcBef>
                <a:spcPct val="0"/>
              </a:spcBef>
            </a:pPr>
            <a:r>
              <a:rPr lang="en-US" sz="3606" b="1" dirty="0">
                <a:solidFill>
                  <a:srgbClr val="12C7E0"/>
                </a:solidFill>
                <a:latin typeface="Open Sans"/>
              </a:rPr>
              <a:t>2019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43358" y="2604334"/>
            <a:ext cx="4090642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58"/>
              </a:lnSpc>
              <a:spcBef>
                <a:spcPct val="0"/>
              </a:spcBef>
            </a:pPr>
            <a:r>
              <a:rPr lang="en-US" sz="3255" b="1" i="0" dirty="0" smtClean="0">
                <a:solidFill>
                  <a:srgbClr val="FFFFFF"/>
                </a:solidFill>
                <a:latin typeface="Advent Pro Light"/>
              </a:rPr>
              <a:t>ONLINE</a:t>
            </a:r>
            <a:r>
              <a:rPr lang="lv-LV" sz="3255" b="1" i="0" dirty="0" smtClean="0">
                <a:solidFill>
                  <a:srgbClr val="FFFFFF"/>
                </a:solidFill>
                <a:latin typeface="Advent Pro Light"/>
              </a:rPr>
              <a:t> </a:t>
            </a:r>
            <a:r>
              <a:rPr lang="en-US" sz="3255" b="1" i="0" dirty="0" smtClean="0">
                <a:solidFill>
                  <a:srgbClr val="FFFFFF"/>
                </a:solidFill>
                <a:latin typeface="Advent Pro Light"/>
              </a:rPr>
              <a:t>KONFERENCE</a:t>
            </a:r>
            <a:endParaRPr lang="en-US" sz="3255" b="1" i="0" dirty="0">
              <a:solidFill>
                <a:srgbClr val="FFFFFF"/>
              </a:solidFill>
              <a:latin typeface="Advent Pro Ligh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175646" y="4919079"/>
            <a:ext cx="3882130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sz="2500" b="1" i="0" dirty="0">
                <a:solidFill>
                  <a:srgbClr val="FFFFFF"/>
                </a:solidFill>
                <a:latin typeface="Advent Pro Light"/>
              </a:rPr>
              <a:t>27. </a:t>
            </a:r>
            <a:r>
              <a:rPr lang="en-US" sz="2500" b="1" i="0" dirty="0" err="1">
                <a:solidFill>
                  <a:srgbClr val="FFFFFF"/>
                </a:solidFill>
                <a:latin typeface="Advent Pro Light"/>
              </a:rPr>
              <a:t>novembris</a:t>
            </a:r>
            <a:r>
              <a:rPr lang="en-US" sz="2500" b="1" i="0" dirty="0">
                <a:solidFill>
                  <a:srgbClr val="FFFFFF"/>
                </a:solidFill>
                <a:latin typeface="Advent Pro Light"/>
              </a:rPr>
              <a:t>, Daugavpils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00800" y="5143499"/>
            <a:ext cx="103220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4800" b="1" cap="all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 Atgriežos </a:t>
            </a:r>
            <a:r>
              <a:rPr lang="en-US" sz="4800" b="1" cap="all" dirty="0" err="1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Daugavpil</a:t>
            </a:r>
            <a:r>
              <a:rPr lang="lv-LV" sz="4800" b="1" cap="all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ī 2019 </a:t>
            </a:r>
            <a:endParaRPr lang="en-US" sz="4800" b="1" cap="all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0"/>
            <a:ext cx="4208566" cy="496672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707278" y="49588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848600" y="7200900"/>
            <a:ext cx="101265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lv-LV" sz="36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Ivonna </a:t>
            </a:r>
            <a:r>
              <a:rPr lang="lv-LV" sz="3600" b="1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Orlova</a:t>
            </a:r>
            <a:r>
              <a:rPr lang="lv-LV" sz="3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lv-LV" sz="36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 algn="r"/>
            <a:r>
              <a:rPr lang="lv-LV" sz="3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Daugavpils pilsētas domes Attīstības departamenta Stratēģiskās plānošanas un starptautisko sakaru nodaļas starptautisko projektu koordinatores </a:t>
            </a:r>
            <a:r>
              <a:rPr lang="lv-LV" sz="3600" dirty="0" err="1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p.i</a:t>
            </a:r>
            <a:r>
              <a:rPr lang="lv-LV" sz="3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3390900"/>
            <a:ext cx="9144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Uzņēmējdarbības un nodarbinātības iespējām pilsētā</a:t>
            </a:r>
          </a:p>
          <a:p>
            <a:endParaRPr lang="lv-LV" sz="3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lv-LV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Pakalpojumiem ģimenēm ar bērniem un izglītības iespējām </a:t>
            </a:r>
          </a:p>
          <a:p>
            <a:endParaRPr lang="lv-LV" sz="3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lv-LV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Citiem interesējošiem jautājumiem pašvaldību pakalpojumu jomā</a:t>
            </a:r>
            <a:endParaRPr lang="lv-LV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52808"/>
            <a:ext cx="1097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cap="all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Daugavpils pilsētas dome  atbalsta cilvēkus, kas plāno atgriezties Latvijā, </a:t>
            </a:r>
          </a:p>
          <a:p>
            <a:r>
              <a:rPr lang="lv-LV" sz="3600" cap="all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 praktisku informāciju un palīdzību jautājumu risināšanā</a:t>
            </a:r>
            <a:r>
              <a:rPr lang="lv-LV" sz="360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96600" y="3162300"/>
            <a:ext cx="708660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Kontaktpersona: </a:t>
            </a:r>
          </a:p>
          <a:p>
            <a:endParaRPr lang="lv-LV" sz="36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lv-LV" sz="3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Ivonna Orlova</a:t>
            </a:r>
            <a:r>
              <a:rPr lang="lv-LV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endParaRPr lang="lv-LV" sz="3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lv-LV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Daugavpils </a:t>
            </a:r>
            <a:r>
              <a:rPr lang="lv-LV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pilsētas domes Attīstības departamenta Stratēģiskās plānošanas un starptautisko sakaru nodaļas starptautisko projektu koordinatores </a:t>
            </a:r>
            <a:r>
              <a:rPr lang="lv-LV" sz="3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p.i</a:t>
            </a:r>
            <a:r>
              <a:rPr lang="lv-LV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lv-LV" sz="3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lv-LV" sz="3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lv-LV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+</a:t>
            </a:r>
            <a:r>
              <a:rPr lang="lv-LV" sz="3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371-65476064 </a:t>
            </a:r>
          </a:p>
          <a:p>
            <a:r>
              <a:rPr lang="lv-LV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lv-LV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ivonna.orlova@daugavpils.lv</a:t>
            </a:r>
            <a:endParaRPr lang="lv-LV" sz="3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lv-LV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68587" y="8581086"/>
            <a:ext cx="628650" cy="628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419" y="9334500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" y="8986565"/>
            <a:ext cx="1123950" cy="132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0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095500"/>
            <a:ext cx="8382000" cy="48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lv-LV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Jauniem </a:t>
            </a:r>
            <a:r>
              <a:rPr lang="lv-LV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uzņēmējiem pašvaldība piedāvā piedalīties </a:t>
            </a:r>
            <a:r>
              <a:rPr lang="lv-LV" sz="3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grantu</a:t>
            </a:r>
            <a:r>
              <a:rPr lang="lv-LV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programmā «Impulss», kurā iespējams iegūt līdzfinansējumu līdz </a:t>
            </a:r>
            <a:endParaRPr lang="lv-LV" sz="3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lv-LV" sz="3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7000 </a:t>
            </a:r>
            <a:r>
              <a:rPr lang="lv-LV" sz="3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EUR komercdarbības veikšanai, pamatlīdzekļu un citu aktīvu iegādei savas biznesa idejas </a:t>
            </a:r>
            <a:r>
              <a:rPr lang="lv-LV" sz="3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realizācijai </a:t>
            </a:r>
            <a:endParaRPr lang="lv-LV" sz="3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lv-LV" sz="3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lv-LV" dirty="0" smtClean="0"/>
          </a:p>
          <a:p>
            <a:endParaRPr lang="lv-LV" dirty="0"/>
          </a:p>
        </p:txBody>
      </p:sp>
      <p:sp>
        <p:nvSpPr>
          <p:cNvPr id="4" name="Rectangle 3"/>
          <p:cNvSpPr/>
          <p:nvPr/>
        </p:nvSpPr>
        <p:spPr>
          <a:xfrm>
            <a:off x="685800" y="800100"/>
            <a:ext cx="88745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cap="all" dirty="0" err="1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Grantu</a:t>
            </a:r>
            <a:r>
              <a:rPr lang="en-US" sz="4000" cap="all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000" cap="all" dirty="0" err="1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programma</a:t>
            </a:r>
            <a:r>
              <a:rPr lang="en-US" sz="4000" cap="all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lv-LV" sz="4000" cap="all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</a:t>
            </a:r>
            <a:r>
              <a:rPr lang="en-US" sz="4000" cap="all" dirty="0" err="1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Impulss</a:t>
            </a:r>
            <a:r>
              <a:rPr lang="en-US" sz="4000" cap="all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495300"/>
            <a:ext cx="6466408" cy="91716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95" y="9002286"/>
            <a:ext cx="1088605" cy="12847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3399" y="6274767"/>
            <a:ext cx="84644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 2014.gada </a:t>
            </a:r>
            <a:r>
              <a:rPr lang="en-US" sz="3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līdz</a:t>
            </a:r>
            <a:r>
              <a:rPr 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2019.gagam </a:t>
            </a:r>
            <a:r>
              <a:rPr lang="en-US" sz="3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kopumā</a:t>
            </a:r>
            <a:endParaRPr lang="en-US" sz="3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lv-LV" sz="3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</a:t>
            </a:r>
            <a:r>
              <a:rPr lang="en-US" sz="3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esniegti</a:t>
            </a: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154 </a:t>
            </a:r>
            <a:r>
              <a:rPr lang="en-US" sz="3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pieteikumi</a:t>
            </a:r>
            <a:endParaRPr lang="en-US" sz="3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lv-LV" sz="3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</a:t>
            </a:r>
            <a:r>
              <a:rPr lang="en-US" sz="3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tbalstīti</a:t>
            </a: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57 </a:t>
            </a:r>
            <a:r>
              <a:rPr lang="en-US" sz="3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projekti</a:t>
            </a:r>
            <a:endParaRPr lang="en-US" sz="3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lv-LV" sz="3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</a:t>
            </a:r>
            <a:r>
              <a:rPr lang="en-US" sz="3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adītas</a:t>
            </a: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92 </a:t>
            </a:r>
            <a:r>
              <a:rPr lang="en-US" sz="3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jaunas</a:t>
            </a:r>
            <a:r>
              <a:rPr 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darba</a:t>
            </a:r>
            <a:r>
              <a:rPr 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vietas</a:t>
            </a:r>
            <a:endParaRPr lang="en-US" sz="3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154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9438"/>
            <a:ext cx="12725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lv-LV" cap="all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Kas ir grants ?</a:t>
            </a:r>
            <a:br>
              <a:rPr lang="lv-LV" cap="all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cap="all" dirty="0" err="1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Finansējuma</a:t>
            </a:r>
            <a:r>
              <a:rPr lang="en-US" cap="all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cap="all" dirty="0" err="1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apmērs</a:t>
            </a:r>
            <a:r>
              <a:rPr lang="en-US" cap="all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un </a:t>
            </a:r>
            <a:r>
              <a:rPr lang="en-US" cap="all" dirty="0" err="1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intensitāte</a:t>
            </a:r>
            <a:endParaRPr lang="en-US" cap="all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14792" y="4390336"/>
            <a:ext cx="10192865" cy="42687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v-LV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Grants </a:t>
            </a:r>
            <a:r>
              <a:rPr lang="en-US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3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līdz</a:t>
            </a:r>
            <a:r>
              <a:rPr lang="en-US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3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75%</a:t>
            </a:r>
            <a:r>
              <a:rPr lang="en-US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lv-LV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 atbalstāmām izmaksām.</a:t>
            </a:r>
            <a:r>
              <a:rPr lang="en-US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0" indent="0">
              <a:buNone/>
            </a:pPr>
            <a:endParaRPr lang="en-US" sz="33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33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Maksimālais</a:t>
            </a:r>
            <a:r>
              <a:rPr lang="en-US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3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pieļaujamais</a:t>
            </a:r>
            <a:r>
              <a:rPr lang="en-US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grants </a:t>
            </a:r>
            <a:r>
              <a:rPr lang="en-US" sz="33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līdz</a:t>
            </a:r>
            <a:r>
              <a:rPr lang="en-US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3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7 000 EUR </a:t>
            </a:r>
          </a:p>
          <a:p>
            <a:pPr marL="0" indent="0">
              <a:buNone/>
            </a:pPr>
            <a:endParaRPr lang="en-US" sz="33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33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Kopējais</a:t>
            </a:r>
            <a:r>
              <a:rPr lang="en-US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3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granta</a:t>
            </a:r>
            <a:r>
              <a:rPr lang="en-US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3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finansējuma</a:t>
            </a:r>
            <a:r>
              <a:rPr lang="en-US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3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apjoms</a:t>
            </a:r>
            <a:r>
              <a:rPr lang="en-US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lv-LV" sz="33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60</a:t>
            </a:r>
            <a:r>
              <a:rPr lang="en-US" sz="33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000 EUR</a:t>
            </a:r>
            <a:r>
              <a:rPr lang="lv-LV" sz="33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</a:t>
            </a:r>
          </a:p>
          <a:p>
            <a:pPr marL="0" indent="0">
              <a:buNone/>
            </a:pPr>
            <a:endParaRPr lang="lv-LV" sz="33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lv-LV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Iespējams papildus finansējums, ja būs neizlietota nauda no iepriekšējā gada .</a:t>
            </a:r>
            <a:endParaRPr lang="en-US" sz="33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73833" y="3138195"/>
            <a:ext cx="2584365" cy="28010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3833" y="2632364"/>
            <a:ext cx="12425394" cy="1523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240000"/>
            <a:r>
              <a:rPr lang="en-US" sz="33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Grants – </a:t>
            </a:r>
            <a:br>
              <a:rPr lang="en-US" sz="33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33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neatmaksājams</a:t>
            </a:r>
            <a:r>
              <a:rPr lang="en-US" sz="33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3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līdzfinansējums</a:t>
            </a:r>
            <a:r>
              <a:rPr lang="en-US" sz="33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3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komercdarbības</a:t>
            </a:r>
            <a:r>
              <a:rPr lang="en-US" sz="33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3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veikšanai</a:t>
            </a:r>
            <a:endParaRPr lang="en-US" sz="33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77300"/>
            <a:ext cx="1226795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4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all" dirty="0" err="1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Atbalstāmās</a:t>
            </a:r>
            <a:r>
              <a:rPr lang="en-US" cap="all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cap="all" dirty="0" err="1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izmaksas</a:t>
            </a:r>
            <a:endParaRPr lang="en-US" cap="all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73982" y="2324099"/>
            <a:ext cx="10558362" cy="7079400"/>
          </a:xfrm>
        </p:spPr>
        <p:txBody>
          <a:bodyPr>
            <a:normAutofit/>
          </a:bodyPr>
          <a:lstStyle/>
          <a:p>
            <a:r>
              <a:rPr lang="lv-LV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</a:t>
            </a:r>
            <a:r>
              <a:rPr lang="en-US" sz="33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ehnikas</a:t>
            </a:r>
            <a:r>
              <a:rPr lang="en-US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un/</a:t>
            </a:r>
            <a:r>
              <a:rPr lang="en-US" sz="33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vai</a:t>
            </a:r>
            <a:r>
              <a:rPr lang="en-US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3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iekārtu</a:t>
            </a:r>
            <a:r>
              <a:rPr lang="en-US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3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iegāde</a:t>
            </a:r>
            <a:endParaRPr lang="en-US" sz="33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lv-LV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</a:t>
            </a:r>
            <a:r>
              <a:rPr lang="en-US" sz="33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nterneta</a:t>
            </a:r>
            <a:r>
              <a:rPr lang="en-US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3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mājas</a:t>
            </a:r>
            <a:r>
              <a:rPr lang="en-US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3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lapas</a:t>
            </a:r>
            <a:r>
              <a:rPr lang="en-US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3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izveide</a:t>
            </a:r>
            <a:endParaRPr lang="en-US" sz="33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lv-LV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</a:t>
            </a:r>
            <a:r>
              <a:rPr lang="en-US" sz="33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icenču</a:t>
            </a:r>
            <a:r>
              <a:rPr lang="en-US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3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iegāde</a:t>
            </a:r>
            <a:endParaRPr lang="en-US" sz="33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lv-LV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</a:t>
            </a:r>
            <a:r>
              <a:rPr lang="en-US" sz="33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atorprogrammu</a:t>
            </a:r>
            <a:r>
              <a:rPr lang="en-US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3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iegāde</a:t>
            </a:r>
            <a:r>
              <a:rPr lang="en-US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3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vai</a:t>
            </a:r>
            <a:r>
              <a:rPr lang="en-US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3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izstrāde</a:t>
            </a:r>
            <a:endParaRPr lang="en-US" sz="33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lv-LV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</a:t>
            </a:r>
            <a:r>
              <a:rPr lang="en-US" sz="33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arbaspēka</a:t>
            </a:r>
            <a:r>
              <a:rPr lang="en-US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3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apmācība</a:t>
            </a:r>
            <a:endParaRPr lang="en-US" sz="33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lv-LV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</a:t>
            </a:r>
            <a:r>
              <a:rPr lang="en-US" sz="33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reču</a:t>
            </a:r>
            <a:r>
              <a:rPr lang="en-US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3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zīmes</a:t>
            </a:r>
            <a:r>
              <a:rPr lang="en-US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3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reģistrācija</a:t>
            </a:r>
            <a:endParaRPr lang="en-US" sz="33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lv-LV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</a:t>
            </a:r>
            <a:r>
              <a:rPr lang="en-US" sz="33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atentu</a:t>
            </a:r>
            <a:r>
              <a:rPr lang="en-US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3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reģistrācija</a:t>
            </a:r>
            <a:endParaRPr lang="en-US" sz="33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lv-LV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</a:t>
            </a:r>
            <a:r>
              <a:rPr lang="en-US" sz="33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rototipu</a:t>
            </a:r>
            <a:r>
              <a:rPr lang="en-US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3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izstrāde</a:t>
            </a:r>
            <a:r>
              <a:rPr lang="en-US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800"/>
            </a:lvl1pPr>
          </a:lstStyle>
          <a:p>
            <a:endParaRPr lang="lv-LV" dirty="0"/>
          </a:p>
          <a:p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4000" y="2348247"/>
            <a:ext cx="2609349" cy="20235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38092"/>
            <a:ext cx="1143000" cy="134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4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lv-LV" cap="all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Uzvarētāji 2019</a:t>
            </a:r>
            <a:endParaRPr lang="en-US" cap="all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lv-LV" sz="4400" b="1" cap="all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Igors </a:t>
            </a:r>
            <a:r>
              <a:rPr lang="lv-LV" sz="4000" b="1" cap="all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Lipskis</a:t>
            </a:r>
            <a:r>
              <a:rPr lang="lv-LV" sz="4400" b="1" cap="all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lv-LV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 </a:t>
            </a:r>
            <a:r>
              <a:rPr lang="lv-LV" sz="4000" cap="all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SIA “</a:t>
            </a:r>
            <a:r>
              <a:rPr lang="lv-LV" sz="4000" cap="all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Beauty</a:t>
            </a:r>
            <a:r>
              <a:rPr lang="lv-LV" sz="4000" cap="all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lv-LV" sz="4000" cap="all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Mafia</a:t>
            </a:r>
            <a:r>
              <a:rPr lang="lv-LV" sz="4000" cap="all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ISL” </a:t>
            </a:r>
            <a:endParaRPr lang="lv-LV" sz="4000" cap="all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lv-LV" cap="all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lv-LV" b="1" cap="all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lv-LV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675" y="3708384"/>
            <a:ext cx="10915650" cy="5457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145" y="3708384"/>
            <a:ext cx="4212741" cy="56119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94" y="9008368"/>
            <a:ext cx="1102906" cy="130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4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526199"/>
            <a:ext cx="12877800" cy="1143000"/>
          </a:xfrm>
        </p:spPr>
        <p:txBody>
          <a:bodyPr>
            <a:normAutofit fontScale="90000"/>
          </a:bodyPr>
          <a:lstStyle/>
          <a:p>
            <a:r>
              <a:rPr lang="lv-LV" b="1" cap="all" dirty="0" smtClean="0">
                <a:solidFill>
                  <a:srgbClr val="1F497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lv-LV" b="1" cap="all" dirty="0" smtClean="0">
                <a:solidFill>
                  <a:srgbClr val="1F497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b="1" cap="all" dirty="0" smtClean="0">
                <a:solidFill>
                  <a:srgbClr val="1F497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Ivars </a:t>
            </a:r>
            <a:r>
              <a:rPr lang="en-US" b="1" cap="all" dirty="0" err="1">
                <a:solidFill>
                  <a:srgbClr val="1F497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Reimanis</a:t>
            </a:r>
            <a:r>
              <a:rPr lang="lv-LV" b="1" cap="all" dirty="0">
                <a:solidFill>
                  <a:srgbClr val="1F497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lv-LV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</a:t>
            </a:r>
            <a:r>
              <a:rPr lang="lv-LV" cap="all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Exclusive Eco </a:t>
            </a:r>
            <a:r>
              <a:rPr lang="lv-LV" cap="all" dirty="0" err="1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Toys</a:t>
            </a:r>
            <a:r>
              <a:rPr lang="lv-LV" cap="all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lv-LV" cap="all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8600" y="2019300"/>
            <a:ext cx="10033939" cy="67437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56" y="2019300"/>
            <a:ext cx="6743701" cy="6743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8968525"/>
            <a:ext cx="109766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856" y="2112351"/>
            <a:ext cx="13236363" cy="827685"/>
          </a:xfrm>
        </p:spPr>
        <p:txBody>
          <a:bodyPr>
            <a:normAutofit/>
          </a:bodyPr>
          <a:lstStyle/>
          <a:p>
            <a:pPr algn="l"/>
            <a:r>
              <a:rPr lang="en-US" sz="4800" b="1" cap="all" dirty="0" err="1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Iesniegšanas</a:t>
            </a:r>
            <a:r>
              <a:rPr lang="en-US" sz="4800" b="1" cap="all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800" b="1" cap="all" dirty="0" err="1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laiks</a:t>
            </a:r>
            <a:endParaRPr lang="en-US" sz="4000" b="1" cap="all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75068" y="4750894"/>
            <a:ext cx="13236363" cy="15619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12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600" b="1" kern="1200" baseline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900" cap="all" dirty="0" err="1">
                <a:solidFill>
                  <a:srgbClr val="4F81BD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Izvērtēšana</a:t>
            </a:r>
            <a:endParaRPr lang="en-US" sz="3900" cap="all" dirty="0">
              <a:solidFill>
                <a:srgbClr val="4F81BD">
                  <a:lumMod val="50000"/>
                </a:srgb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1800"/>
              </a:spcBef>
            </a:pPr>
            <a:r>
              <a:rPr lang="lv-LV" sz="36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Rudens</a:t>
            </a:r>
            <a:endParaRPr lang="en-US" sz="36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67400" y="7154032"/>
            <a:ext cx="13236363" cy="17858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12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600" b="1" kern="1200" baseline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lv-LV" sz="3900" cap="all" dirty="0" err="1">
                <a:solidFill>
                  <a:srgbClr val="4F81BD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VairāK</a:t>
            </a:r>
            <a:r>
              <a:rPr lang="lv-LV" sz="3900" cap="all" dirty="0">
                <a:solidFill>
                  <a:srgbClr val="4F81BD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Informācijas:</a:t>
            </a:r>
            <a:endParaRPr lang="en-US" sz="3900" cap="all" dirty="0">
              <a:solidFill>
                <a:srgbClr val="4F81BD">
                  <a:lumMod val="50000"/>
                </a:srgb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1800"/>
              </a:spcBef>
            </a:pPr>
            <a:r>
              <a:rPr lang="lv-LV" sz="3600" b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attistiba@daugavpils.lv</a:t>
            </a:r>
            <a:endParaRPr lang="lv-LV" sz="36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1800"/>
              </a:spcBef>
            </a:pPr>
            <a:endParaRPr lang="en-US" sz="3600" b="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488426" y="9673129"/>
            <a:ext cx="13023005" cy="376883"/>
          </a:xfrm>
        </p:spPr>
        <p:txBody>
          <a:bodyPr/>
          <a:lstStyle>
            <a:lvl1pPr>
              <a:defRPr sz="1800"/>
            </a:lvl1pPr>
          </a:lstStyle>
          <a:p>
            <a:endParaRPr lang="en-GB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75068" y="3116989"/>
            <a:ext cx="13152477" cy="33118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12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600" b="1" kern="1200" baseline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300" b="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Konkursa</a:t>
            </a:r>
            <a:r>
              <a:rPr lang="en-US" sz="3300" b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300" b="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pieteikumu</a:t>
            </a:r>
            <a:r>
              <a:rPr lang="lv-LV" sz="3300" b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laiks – </a:t>
            </a:r>
            <a:r>
              <a:rPr lang="lv-LV" sz="33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pavasaris </a:t>
            </a:r>
            <a:r>
              <a:rPr lang="en-US" sz="330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līdz</a:t>
            </a:r>
            <a:r>
              <a:rPr lang="en-US" sz="33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lv-LV" sz="33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vasaras beigām</a:t>
            </a:r>
            <a:r>
              <a:rPr lang="en-US" sz="33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33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lv-LV" sz="33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0000"/>
              </a:lnSpc>
            </a:pPr>
            <a:endParaRPr lang="en-US" sz="3300" b="0" dirty="0">
              <a:solidFill>
                <a:srgbClr val="00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525834"/>
            <a:ext cx="13236363" cy="82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sz="4800" b="1" cap="all" dirty="0" smtClean="0">
                <a:solidFill>
                  <a:srgbClr val="4F81BD">
                    <a:lumMod val="50000"/>
                  </a:srgbClr>
                </a:solidFill>
              </a:rPr>
              <a:t>Man IR Ideja! </a:t>
            </a:r>
            <a:endParaRPr lang="en-US" sz="4000" b="1" cap="all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" y="8758237"/>
            <a:ext cx="1295400" cy="15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2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666" r="566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34865" y="4070134"/>
            <a:ext cx="13447436" cy="1519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319"/>
              </a:lnSpc>
              <a:spcBef>
                <a:spcPct val="0"/>
              </a:spcBef>
            </a:pPr>
            <a:r>
              <a:rPr lang="en-US" sz="8800" b="1" i="0" dirty="0">
                <a:solidFill>
                  <a:srgbClr val="FFFFFF"/>
                </a:solidFill>
                <a:latin typeface="Advent Pro Light"/>
              </a:rPr>
              <a:t>PALDIES PAR UZMANĪBU!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255</Words>
  <Application>Microsoft Office PowerPoint</Application>
  <PresentationFormat>Custom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Open Sans</vt:lpstr>
      <vt:lpstr>Arial Unicode MS</vt:lpstr>
      <vt:lpstr>Advent Pro Light</vt:lpstr>
      <vt:lpstr>Calibri</vt:lpstr>
      <vt:lpstr>Office Theme</vt:lpstr>
      <vt:lpstr>PowerPoint Presentation</vt:lpstr>
      <vt:lpstr>PowerPoint Presentation</vt:lpstr>
      <vt:lpstr>PowerPoint Presentation</vt:lpstr>
      <vt:lpstr>Kas ir grants ? Finansējuma apmērs un intensitāte</vt:lpstr>
      <vt:lpstr>Atbalstāmās izmaksas</vt:lpstr>
      <vt:lpstr>Uzvarētāji 2019</vt:lpstr>
      <vt:lpstr> Ivars Reimanis - Exclusive Eco Toys </vt:lpstr>
      <vt:lpstr>Iesniegšanas laiks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and White Mario's Pizzeria Menu Business Presentation</dc:title>
  <dc:creator>Ivonna Orlova</dc:creator>
  <cp:lastModifiedBy>Zaiga Lāce</cp:lastModifiedBy>
  <cp:revision>30</cp:revision>
  <dcterms:created xsi:type="dcterms:W3CDTF">2006-08-16T00:00:00Z</dcterms:created>
  <dcterms:modified xsi:type="dcterms:W3CDTF">2019-11-27T08:09:55Z</dcterms:modified>
  <dc:identifier>DADr7VQmg1Q</dc:identifier>
</cp:coreProperties>
</file>