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3" r:id="rId1"/>
    <p:sldMasterId id="2147484323" r:id="rId2"/>
  </p:sldMasterIdLst>
  <p:notesMasterIdLst>
    <p:notesMasterId r:id="rId33"/>
  </p:notesMasterIdLst>
  <p:handoutMasterIdLst>
    <p:handoutMasterId r:id="rId34"/>
  </p:handoutMasterIdLst>
  <p:sldIdLst>
    <p:sldId id="458" r:id="rId3"/>
    <p:sldId id="468" r:id="rId4"/>
    <p:sldId id="471" r:id="rId5"/>
    <p:sldId id="474" r:id="rId6"/>
    <p:sldId id="475" r:id="rId7"/>
    <p:sldId id="476" r:id="rId8"/>
    <p:sldId id="477" r:id="rId9"/>
    <p:sldId id="472" r:id="rId10"/>
    <p:sldId id="473" r:id="rId11"/>
    <p:sldId id="482" r:id="rId12"/>
    <p:sldId id="478" r:id="rId13"/>
    <p:sldId id="480" r:id="rId14"/>
    <p:sldId id="479" r:id="rId15"/>
    <p:sldId id="481" r:id="rId16"/>
    <p:sldId id="483" r:id="rId17"/>
    <p:sldId id="494" r:id="rId18"/>
    <p:sldId id="484" r:id="rId19"/>
    <p:sldId id="486" r:id="rId20"/>
    <p:sldId id="488" r:id="rId21"/>
    <p:sldId id="489" r:id="rId22"/>
    <p:sldId id="490" r:id="rId23"/>
    <p:sldId id="491" r:id="rId24"/>
    <p:sldId id="487" r:id="rId25"/>
    <p:sldId id="485" r:id="rId26"/>
    <p:sldId id="492" r:id="rId27"/>
    <p:sldId id="493" r:id="rId28"/>
    <p:sldId id="495" r:id="rId29"/>
    <p:sldId id="498" r:id="rId30"/>
    <p:sldId id="496" r:id="rId31"/>
    <p:sldId id="497" r:id="rId32"/>
  </p:sldIdLst>
  <p:sldSz cx="9144000" cy="6858000" type="screen4x3"/>
  <p:notesSz cx="6669088" cy="9872663"/>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4B9"/>
    <a:srgbClr val="385D8A"/>
    <a:srgbClr val="43699B"/>
    <a:srgbClr val="7C97C2"/>
    <a:srgbClr val="9CB0D1"/>
    <a:srgbClr val="800000"/>
    <a:srgbClr val="1B2C41"/>
    <a:srgbClr val="2A4668"/>
    <a:srgbClr val="35537B"/>
    <a:srgbClr val="2E3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1" autoAdjust="0"/>
    <p:restoredTop sz="87855" autoAdjust="0"/>
  </p:normalViewPr>
  <p:slideViewPr>
    <p:cSldViewPr snapToGrid="0" snapToObjects="1">
      <p:cViewPr varScale="1">
        <p:scale>
          <a:sx n="97" d="100"/>
          <a:sy n="97"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A4A16-ED02-493C-AECB-11C156C12AB6}" type="doc">
      <dgm:prSet loTypeId="urn:diagrams.loki3.com/VaryingWidthList" loCatId="officeonline" qsTypeId="urn:microsoft.com/office/officeart/2005/8/quickstyle/simple1" qsCatId="simple" csTypeId="urn:microsoft.com/office/officeart/2005/8/colors/colorful1" csCatId="colorful" phldr="1"/>
      <dgm:spPr/>
    </dgm:pt>
    <dgm:pt modelId="{66A7A23A-645E-4264-AE74-C74200B24737}">
      <dgm:prSet/>
      <dgm:spPr>
        <a:solidFill>
          <a:schemeClr val="accent1">
            <a:lumMod val="60000"/>
            <a:lumOff val="40000"/>
          </a:schemeClr>
        </a:solidFill>
      </dgm:spPr>
      <dgm:t>
        <a:bodyPr/>
        <a:lstStyle/>
        <a:p>
          <a:r>
            <a:rPr lang="lv-LV" dirty="0" smtClean="0">
              <a:solidFill>
                <a:schemeClr val="tx1"/>
              </a:solidFill>
            </a:rPr>
            <a:t>Jaunais uzņēmumu ienākuma nodoklis</a:t>
          </a:r>
          <a:endParaRPr lang="en-US" dirty="0">
            <a:solidFill>
              <a:schemeClr val="tx1"/>
            </a:solidFill>
          </a:endParaRPr>
        </a:p>
      </dgm:t>
    </dgm:pt>
    <dgm:pt modelId="{CABCF38A-3B25-4BC4-A103-BED36484310A}" type="parTrans" cxnId="{E1BB5E24-C96D-4E29-B5E4-B6F23AFA437F}">
      <dgm:prSet/>
      <dgm:spPr/>
      <dgm:t>
        <a:bodyPr/>
        <a:lstStyle/>
        <a:p>
          <a:endParaRPr lang="en-US"/>
        </a:p>
      </dgm:t>
    </dgm:pt>
    <dgm:pt modelId="{95828678-8E5B-4B7C-8D0C-31D8265B0C5A}" type="sibTrans" cxnId="{E1BB5E24-C96D-4E29-B5E4-B6F23AFA437F}">
      <dgm:prSet/>
      <dgm:spPr/>
      <dgm:t>
        <a:bodyPr/>
        <a:lstStyle/>
        <a:p>
          <a:endParaRPr lang="en-US"/>
        </a:p>
      </dgm:t>
    </dgm:pt>
    <dgm:pt modelId="{284B2218-1E02-422F-A05F-242D2C60591D}">
      <dgm:prSet custT="1"/>
      <dgm:spPr>
        <a:solidFill>
          <a:schemeClr val="bg1"/>
        </a:solidFill>
      </dgm:spPr>
      <dgm:t>
        <a:bodyPr/>
        <a:lstStyle/>
        <a:p>
          <a:r>
            <a:rPr lang="lv-LV" sz="3200" dirty="0" smtClean="0">
              <a:solidFill>
                <a:schemeClr val="tx1"/>
              </a:solidFill>
              <a:latin typeface="Times New Roman" panose="02020603050405020304" pitchFamily="18" charset="0"/>
              <a:cs typeface="Times New Roman" panose="02020603050405020304" pitchFamily="18" charset="0"/>
            </a:rPr>
            <a:t>Uzņēmumu ienākuma nodokļa likums spēkā ar 01.01.2018.</a:t>
          </a:r>
          <a:endParaRPr lang="en-US" sz="3200" dirty="0">
            <a:solidFill>
              <a:schemeClr val="tx1"/>
            </a:solidFill>
            <a:latin typeface="Times New Roman" panose="02020603050405020304" pitchFamily="18" charset="0"/>
            <a:cs typeface="Times New Roman" panose="02020603050405020304" pitchFamily="18" charset="0"/>
          </a:endParaRPr>
        </a:p>
      </dgm:t>
    </dgm:pt>
    <dgm:pt modelId="{6A8D76C5-E3FD-41F9-911D-2C4B676F38FD}" type="parTrans" cxnId="{A123F37F-2CFD-4BB7-9D97-7982668B0955}">
      <dgm:prSet/>
      <dgm:spPr/>
      <dgm:t>
        <a:bodyPr/>
        <a:lstStyle/>
        <a:p>
          <a:endParaRPr lang="en-US"/>
        </a:p>
      </dgm:t>
    </dgm:pt>
    <dgm:pt modelId="{42047531-2861-4AFD-98A8-5A78F75F218F}" type="sibTrans" cxnId="{A123F37F-2CFD-4BB7-9D97-7982668B0955}">
      <dgm:prSet/>
      <dgm:spPr/>
      <dgm:t>
        <a:bodyPr/>
        <a:lstStyle/>
        <a:p>
          <a:endParaRPr lang="en-US"/>
        </a:p>
      </dgm:t>
    </dgm:pt>
    <dgm:pt modelId="{280E4613-3A8C-43CE-B2E3-922E5C9B3645}" type="pres">
      <dgm:prSet presAssocID="{805A4A16-ED02-493C-AECB-11C156C12AB6}" presName="Name0" presStyleCnt="0">
        <dgm:presLayoutVars>
          <dgm:resizeHandles/>
        </dgm:presLayoutVars>
      </dgm:prSet>
      <dgm:spPr/>
    </dgm:pt>
    <dgm:pt modelId="{5FB21B81-F80A-41A1-8F1E-8BB1C66E4BFC}" type="pres">
      <dgm:prSet presAssocID="{66A7A23A-645E-4264-AE74-C74200B24737}" presName="text" presStyleLbl="node1" presStyleIdx="0" presStyleCnt="2" custLinFactNeighborX="-555" custLinFactNeighborY="-50">
        <dgm:presLayoutVars>
          <dgm:bulletEnabled val="1"/>
        </dgm:presLayoutVars>
      </dgm:prSet>
      <dgm:spPr/>
      <dgm:t>
        <a:bodyPr/>
        <a:lstStyle/>
        <a:p>
          <a:endParaRPr lang="en-US"/>
        </a:p>
      </dgm:t>
    </dgm:pt>
    <dgm:pt modelId="{895373C9-E476-4D3B-AE0A-796CEE9D56DF}" type="pres">
      <dgm:prSet presAssocID="{95828678-8E5B-4B7C-8D0C-31D8265B0C5A}" presName="space" presStyleCnt="0"/>
      <dgm:spPr/>
    </dgm:pt>
    <dgm:pt modelId="{609ED9B2-555B-4EDC-B3A3-E0B5A4700EDF}" type="pres">
      <dgm:prSet presAssocID="{284B2218-1E02-422F-A05F-242D2C60591D}" presName="text" presStyleLbl="node1" presStyleIdx="1" presStyleCnt="2" custScaleX="208414" custLinFactNeighborX="799" custLinFactNeighborY="51">
        <dgm:presLayoutVars>
          <dgm:bulletEnabled val="1"/>
        </dgm:presLayoutVars>
      </dgm:prSet>
      <dgm:spPr/>
      <dgm:t>
        <a:bodyPr/>
        <a:lstStyle/>
        <a:p>
          <a:endParaRPr lang="en-US"/>
        </a:p>
      </dgm:t>
    </dgm:pt>
  </dgm:ptLst>
  <dgm:cxnLst>
    <dgm:cxn modelId="{0DCF6FBA-78B9-4279-8C4E-CF75949C83DB}" type="presOf" srcId="{805A4A16-ED02-493C-AECB-11C156C12AB6}" destId="{280E4613-3A8C-43CE-B2E3-922E5C9B3645}" srcOrd="0" destOrd="0" presId="urn:diagrams.loki3.com/VaryingWidthList"/>
    <dgm:cxn modelId="{A123F37F-2CFD-4BB7-9D97-7982668B0955}" srcId="{805A4A16-ED02-493C-AECB-11C156C12AB6}" destId="{284B2218-1E02-422F-A05F-242D2C60591D}" srcOrd="1" destOrd="0" parTransId="{6A8D76C5-E3FD-41F9-911D-2C4B676F38FD}" sibTransId="{42047531-2861-4AFD-98A8-5A78F75F218F}"/>
    <dgm:cxn modelId="{E1BB5E24-C96D-4E29-B5E4-B6F23AFA437F}" srcId="{805A4A16-ED02-493C-AECB-11C156C12AB6}" destId="{66A7A23A-645E-4264-AE74-C74200B24737}" srcOrd="0" destOrd="0" parTransId="{CABCF38A-3B25-4BC4-A103-BED36484310A}" sibTransId="{95828678-8E5B-4B7C-8D0C-31D8265B0C5A}"/>
    <dgm:cxn modelId="{AD30BDE8-25B7-44BA-8A66-C8DE022F57A3}" type="presOf" srcId="{66A7A23A-645E-4264-AE74-C74200B24737}" destId="{5FB21B81-F80A-41A1-8F1E-8BB1C66E4BFC}" srcOrd="0" destOrd="0" presId="urn:diagrams.loki3.com/VaryingWidthList"/>
    <dgm:cxn modelId="{668507F5-F370-4FD2-93F2-1C951CE5ED46}" type="presOf" srcId="{284B2218-1E02-422F-A05F-242D2C60591D}" destId="{609ED9B2-555B-4EDC-B3A3-E0B5A4700EDF}" srcOrd="0" destOrd="0" presId="urn:diagrams.loki3.com/VaryingWidthList"/>
    <dgm:cxn modelId="{57FEA0DD-F243-4B4E-8B97-53EA5394AE4C}" type="presParOf" srcId="{280E4613-3A8C-43CE-B2E3-922E5C9B3645}" destId="{5FB21B81-F80A-41A1-8F1E-8BB1C66E4BFC}" srcOrd="0" destOrd="0" presId="urn:diagrams.loki3.com/VaryingWidthList"/>
    <dgm:cxn modelId="{5DA0F85F-9BEF-46BF-A321-E31488A5D767}" type="presParOf" srcId="{280E4613-3A8C-43CE-B2E3-922E5C9B3645}" destId="{895373C9-E476-4D3B-AE0A-796CEE9D56DF}" srcOrd="1" destOrd="0" presId="urn:diagrams.loki3.com/VaryingWidthList"/>
    <dgm:cxn modelId="{0EC966F1-5848-4D9E-AA9F-24C4199D7862}" type="presParOf" srcId="{280E4613-3A8C-43CE-B2E3-922E5C9B3645}" destId="{609ED9B2-555B-4EDC-B3A3-E0B5A4700EDF}"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21B81-F80A-41A1-8F1E-8BB1C66E4BFC}">
      <dsp:nvSpPr>
        <dsp:cNvPr id="0" name=""/>
        <dsp:cNvSpPr/>
      </dsp:nvSpPr>
      <dsp:spPr>
        <a:xfrm>
          <a:off x="332346" y="0"/>
          <a:ext cx="6660000" cy="210876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2800350">
            <a:lnSpc>
              <a:spcPct val="90000"/>
            </a:lnSpc>
            <a:spcBef>
              <a:spcPct val="0"/>
            </a:spcBef>
            <a:spcAft>
              <a:spcPct val="35000"/>
            </a:spcAft>
          </a:pPr>
          <a:r>
            <a:rPr lang="lv-LV" sz="6300" kern="1200" dirty="0" smtClean="0">
              <a:solidFill>
                <a:schemeClr val="tx1"/>
              </a:solidFill>
            </a:rPr>
            <a:t>Jaunais uzņēmumu ienākuma nodoklis</a:t>
          </a:r>
          <a:endParaRPr lang="en-US" sz="6300" kern="1200" dirty="0">
            <a:solidFill>
              <a:schemeClr val="tx1"/>
            </a:solidFill>
          </a:endParaRPr>
        </a:p>
      </dsp:txBody>
      <dsp:txXfrm>
        <a:off x="332346" y="0"/>
        <a:ext cx="6660000" cy="2108767"/>
      </dsp:txXfrm>
    </dsp:sp>
    <dsp:sp modelId="{609ED9B2-555B-4EDC-B3A3-E0B5A4700EDF}">
      <dsp:nvSpPr>
        <dsp:cNvPr id="0" name=""/>
        <dsp:cNvSpPr/>
      </dsp:nvSpPr>
      <dsp:spPr>
        <a:xfrm>
          <a:off x="348890" y="2214311"/>
          <a:ext cx="6752613" cy="2108767"/>
        </a:xfrm>
        <a:prstGeom prst="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lv-LV" sz="3200" kern="1200" dirty="0" smtClean="0">
              <a:solidFill>
                <a:schemeClr val="tx1"/>
              </a:solidFill>
              <a:latin typeface="Times New Roman" panose="02020603050405020304" pitchFamily="18" charset="0"/>
              <a:cs typeface="Times New Roman" panose="02020603050405020304" pitchFamily="18" charset="0"/>
            </a:rPr>
            <a:t>Uzņēmumu ienākuma nodokļa likums spēkā ar 01.01.2018.</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348890" y="2214311"/>
        <a:ext cx="6752613" cy="210876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777607" y="1"/>
            <a:ext cx="2889938" cy="493633"/>
          </a:xfrm>
          <a:prstGeom prst="rect">
            <a:avLst/>
          </a:prstGeom>
        </p:spPr>
        <p:txBody>
          <a:bodyPr vert="horz" lIns="91440" tIns="45720" rIns="91440" bIns="45720" rtlCol="0"/>
          <a:lstStyle>
            <a:lvl1pPr algn="r">
              <a:defRPr sz="1200"/>
            </a:lvl1pPr>
          </a:lstStyle>
          <a:p>
            <a:fld id="{C9EF7E0A-5F59-42A0-A8B3-B735653FDF02}" type="datetimeFigureOut">
              <a:rPr lang="lv-LV" smtClean="0"/>
              <a:t>02.10.2017</a:t>
            </a:fld>
            <a:endParaRPr lang="lv-LV"/>
          </a:p>
        </p:txBody>
      </p:sp>
      <p:sp>
        <p:nvSpPr>
          <p:cNvPr id="4" name="Footer Placeholder 3"/>
          <p:cNvSpPr>
            <a:spLocks noGrp="1"/>
          </p:cNvSpPr>
          <p:nvPr>
            <p:ph type="ftr" sz="quarter" idx="2"/>
          </p:nvPr>
        </p:nvSpPr>
        <p:spPr>
          <a:xfrm>
            <a:off x="0" y="9377317"/>
            <a:ext cx="2889938" cy="493633"/>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lIns="91440" tIns="45720" rIns="91440" bIns="45720" rtlCol="0" anchor="b"/>
          <a:lstStyle>
            <a:lvl1pPr algn="r">
              <a:defRPr sz="1200"/>
            </a:lvl1pPr>
          </a:lstStyle>
          <a:p>
            <a:fld id="{2AE22ADB-3124-47F2-A83E-EFDB3514EA3C}" type="slidenum">
              <a:rPr lang="lv-LV" smtClean="0"/>
              <a:t>‹#›</a:t>
            </a:fld>
            <a:endParaRPr lang="lv-LV"/>
          </a:p>
        </p:txBody>
      </p:sp>
    </p:spTree>
    <p:extLst>
      <p:ext uri="{BB962C8B-B14F-4D97-AF65-F5344CB8AC3E}">
        <p14:creationId xmlns:p14="http://schemas.microsoft.com/office/powerpoint/2010/main" val="340475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5D899ABD-E134-43CE-BBBC-4509A6E5911E}" type="datetimeFigureOut">
              <a:rPr lang="lv-LV"/>
              <a:pPr>
                <a:defRPr/>
              </a:pPr>
              <a:t>02.10.2017</a:t>
            </a:fld>
            <a:endParaRPr lang="lv-LV"/>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7CF073-C724-4113-B216-05E2412E4F38}" type="slidenum">
              <a:rPr lang="lv-LV" altLang="lv-LV"/>
              <a:pPr/>
              <a:t>‹#›</a:t>
            </a:fld>
            <a:endParaRPr lang="lv-LV" altLang="lv-LV"/>
          </a:p>
        </p:txBody>
      </p:sp>
    </p:spTree>
    <p:extLst>
      <p:ext uri="{BB962C8B-B14F-4D97-AF65-F5344CB8AC3E}">
        <p14:creationId xmlns:p14="http://schemas.microsoft.com/office/powerpoint/2010/main" val="2152267947"/>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3274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425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4266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198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88153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603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15</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487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3033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17</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9353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18</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05575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19</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6344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67898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4205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21</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94963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48670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17657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24</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69791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6264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2773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27</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68968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28</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12179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29</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754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70999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30</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0898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4</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0912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355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6</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599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489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8</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4364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17FD04CA-A125-46D3-A051-A4711D5FD93B}"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93620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60" y="5013178"/>
            <a:ext cx="5760641" cy="360363"/>
          </a:xfrm>
        </p:spPr>
        <p:txBody>
          <a:bodyPr>
            <a:noAutofit/>
          </a:bodyPr>
          <a:lstStyle>
            <a:lvl1pPr marL="0" indent="0" algn="ctr">
              <a:buNone/>
              <a:defRPr sz="12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1026" name="Picture 2" descr="C:\Users\Nauris\Finanšu ministrija\FM (L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5"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7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82786BA-E38E-4A55-810F-7B1610F943C5}" type="slidenum">
              <a:rPr lang="en-US" altLang="lv-LV"/>
              <a:pPr/>
              <a:t>‹#›</a:t>
            </a:fld>
            <a:endParaRPr lang="en-US" altLang="lv-LV"/>
          </a:p>
        </p:txBody>
      </p:sp>
    </p:spTree>
    <p:extLst>
      <p:ext uri="{BB962C8B-B14F-4D97-AF65-F5344CB8AC3E}">
        <p14:creationId xmlns:p14="http://schemas.microsoft.com/office/powerpoint/2010/main" val="187391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634ED-B0F8-41AE-8E71-1B3DDD61CC03}" type="slidenum">
              <a:rPr lang="en-US" altLang="lv-LV"/>
              <a:pPr/>
              <a:t>‹#›</a:t>
            </a:fld>
            <a:endParaRPr lang="en-US" altLang="lv-LV"/>
          </a:p>
        </p:txBody>
      </p:sp>
    </p:spTree>
    <p:extLst>
      <p:ext uri="{BB962C8B-B14F-4D97-AF65-F5344CB8AC3E}">
        <p14:creationId xmlns:p14="http://schemas.microsoft.com/office/powerpoint/2010/main" val="1743471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7E15F86B-5B72-4741-BE7A-111DB2F71CE0}" type="slidenum">
              <a:rPr lang="en-US" altLang="lv-LV"/>
              <a:pPr/>
              <a:t>‹#›</a:t>
            </a:fld>
            <a:endParaRPr lang="en-US" altLang="lv-LV"/>
          </a:p>
        </p:txBody>
      </p:sp>
    </p:spTree>
    <p:extLst>
      <p:ext uri="{BB962C8B-B14F-4D97-AF65-F5344CB8AC3E}">
        <p14:creationId xmlns:p14="http://schemas.microsoft.com/office/powerpoint/2010/main" val="364669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8165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lv-LV" smtClean="0"/>
              <a:t>22.03.2017</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3E32820-5F1E-4A4E-8815-8430F857CF7D}" type="slidenum">
              <a:rPr lang="lv-LV" smtClean="0"/>
              <a:t>‹#›</a:t>
            </a:fld>
            <a:endParaRPr lang="lv-LV"/>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4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lv-LV" smtClean="0"/>
              <a:t>22.03.2017</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2884441124"/>
      </p:ext>
    </p:extLst>
  </p:cSld>
  <p:clrMapOvr>
    <a:masterClrMapping/>
  </p:clrMapOvr>
  <p:timing>
    <p:tnLst>
      <p:par>
        <p:cTn id="1" dur="indefinite" restart="never" nodeType="tmRoot"/>
      </p:par>
    </p:tnLst>
  </p:timing>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lv-LV" smtClean="0"/>
              <a:t>22.03.2017</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3E32820-5F1E-4A4E-8815-8430F857CF7D}" type="slidenum">
              <a:rPr lang="lv-LV" smtClean="0"/>
              <a:t>‹#›</a:t>
            </a:fld>
            <a:endParaRPr lang="lv-LV"/>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401620"/>
      </p:ext>
    </p:extLst>
  </p:cSld>
  <p:clrMapOvr>
    <a:masterClrMapping/>
  </p:clrMapOvr>
  <p:timing>
    <p:tnLst>
      <p:par>
        <p:cTn id="1" dur="indefinite" restart="never" nodeType="tmRoot"/>
      </p:par>
    </p:tnLst>
  </p:timing>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lv-LV" smtClean="0"/>
              <a:t>22.03.2017</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2300068912"/>
      </p:ext>
    </p:extLst>
  </p:cSld>
  <p:clrMapOvr>
    <a:masterClrMapping/>
  </p:clrMapOvr>
  <p:timing>
    <p:tnLst>
      <p:par>
        <p:cTn id="1" dur="indefinite" restart="never" nodeType="tmRoot"/>
      </p:par>
    </p:tnLst>
  </p:timing>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lv-LV" smtClean="0"/>
              <a:t>22.03.2017</a:t>
            </a:r>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531973755"/>
      </p:ext>
    </p:extLst>
  </p:cSld>
  <p:clrMapOvr>
    <a:masterClrMapping/>
  </p:clrMapOvr>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lv-LV" smtClean="0"/>
              <a:t>22.03.2017</a:t>
            </a:r>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1463739149"/>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lv-LV" smtClean="0"/>
              <a:t>22.03.2017</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3E32820-5F1E-4A4E-8815-8430F857CF7D}" type="slidenum">
              <a:rPr lang="lv-LV" smtClean="0"/>
              <a:t>‹#›</a:t>
            </a:fld>
            <a:endParaRPr lang="lv-LV"/>
          </a:p>
        </p:txBody>
      </p:sp>
      <p:sp>
        <p:nvSpPr>
          <p:cNvPr id="9" name="Content Placeholder 2"/>
          <p:cNvSpPr>
            <a:spLocks noGrp="1"/>
          </p:cNvSpPr>
          <p:nvPr>
            <p:ph idx="1"/>
          </p:nvPr>
        </p:nvSpPr>
        <p:spPr>
          <a:xfrm>
            <a:off x="457200" y="1268760"/>
            <a:ext cx="8229600" cy="4857403"/>
          </a:xfrm>
        </p:spPr>
        <p:txBody>
          <a:bodyPr/>
          <a:lstStyle>
            <a:lvl1pPr>
              <a:defRPr sz="1350"/>
            </a:lvl1pPr>
            <a:lvl2pPr>
              <a:defRPr sz="135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10" name="Title 9"/>
          <p:cNvSpPr>
            <a:spLocks noGrp="1"/>
          </p:cNvSpPr>
          <p:nvPr>
            <p:ph type="title"/>
          </p:nvPr>
        </p:nvSpPr>
        <p:spPr>
          <a:xfrm>
            <a:off x="467545" y="620736"/>
            <a:ext cx="5688632" cy="432000"/>
          </a:xfrm>
        </p:spPr>
        <p:txBody>
          <a:bodyPr>
            <a:normAutofit/>
          </a:bodyPr>
          <a:lstStyle>
            <a:lvl1pPr algn="l">
              <a:defRPr sz="1650" b="1">
                <a:effectLst>
                  <a:innerShdw blurRad="63500" dist="50800" dir="13500000">
                    <a:prstClr val="black">
                      <a:alpha val="50000"/>
                    </a:prstClr>
                  </a:innerShdw>
                </a:effectLst>
              </a:defRPr>
            </a:lvl1pPr>
          </a:lstStyle>
          <a:p>
            <a:r>
              <a:rPr lang="en-US" smtClean="0"/>
              <a:t>Click to edit Master title style</a:t>
            </a:r>
            <a:endParaRPr lang="lv-LV" dirty="0"/>
          </a:p>
        </p:txBody>
      </p:sp>
      <p:pic>
        <p:nvPicPr>
          <p:cNvPr id="11" name="Picture 2" descr="C:\Users\Nauris\Finanšu ministrija\FM (L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170" y="72482"/>
            <a:ext cx="2424467" cy="86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75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lv-LV" smtClean="0"/>
              <a:t>22.03.2017</a:t>
            </a: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90058B5-1314-4606-BB1A-99196FE12E7D}" type="slidenum">
              <a:rPr lang="en-GB" smtClean="0"/>
              <a:t>‹#›</a:t>
            </a:fld>
            <a:endParaRPr lang="en-GB"/>
          </a:p>
        </p:txBody>
      </p:sp>
    </p:spTree>
    <p:extLst>
      <p:ext uri="{BB962C8B-B14F-4D97-AF65-F5344CB8AC3E}">
        <p14:creationId xmlns:p14="http://schemas.microsoft.com/office/powerpoint/2010/main" val="410157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lv-LV" smtClean="0"/>
              <a:t>22.03.2017</a:t>
            </a:r>
            <a:endParaRPr lang="lv-LV"/>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E32820-5F1E-4A4E-8815-8430F857CF7D}" type="slidenum">
              <a:rPr lang="lv-LV" smtClean="0"/>
              <a:t>‹#›</a:t>
            </a:fld>
            <a:endParaRPr lang="lv-LV"/>
          </a:p>
        </p:txBody>
      </p:sp>
    </p:spTree>
    <p:extLst>
      <p:ext uri="{BB962C8B-B14F-4D97-AF65-F5344CB8AC3E}">
        <p14:creationId xmlns:p14="http://schemas.microsoft.com/office/powerpoint/2010/main" val="598906321"/>
      </p:ext>
    </p:extLst>
  </p:cSld>
  <p:clrMapOvr>
    <a:masterClrMapping/>
  </p:clrMapOvr>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lv-LV" smtClean="0"/>
              <a:t>22.03.2017</a:t>
            </a:r>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1924062661"/>
      </p:ext>
    </p:extLst>
  </p:cSld>
  <p:clrMapOvr>
    <a:masterClrMapping/>
  </p:clrMapOvr>
  <p:timing>
    <p:tnLst>
      <p:par>
        <p:cTn id="1" dur="indefinite" restart="never" nodeType="tmRoot"/>
      </p:par>
    </p:tnLst>
  </p:timing>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lv-LV" smtClean="0"/>
              <a:t>22.03.2017</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776915817"/>
      </p:ext>
    </p:extLst>
  </p:cSld>
  <p:clrMapOvr>
    <a:masterClrMapping/>
  </p:clrMapOvr>
  <p:timing>
    <p:tnLst>
      <p:par>
        <p:cTn id="1" dur="indefinite" restart="never" nodeType="tmRoot"/>
      </p:par>
    </p:tnLst>
  </p:timing>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lv-LV" smtClean="0"/>
              <a:t>22.03.2017</a:t>
            </a:r>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3E32820-5F1E-4A4E-8815-8430F857CF7D}" type="slidenum">
              <a:rPr lang="lv-LV" smtClean="0"/>
              <a:t>‹#›</a:t>
            </a:fld>
            <a:endParaRPr lang="lv-LV"/>
          </a:p>
        </p:txBody>
      </p:sp>
    </p:spTree>
    <p:extLst>
      <p:ext uri="{BB962C8B-B14F-4D97-AF65-F5344CB8AC3E}">
        <p14:creationId xmlns:p14="http://schemas.microsoft.com/office/powerpoint/2010/main" val="1955185387"/>
      </p:ext>
    </p:extLst>
  </p:cSld>
  <p:clrMapOvr>
    <a:masterClrMapping/>
  </p:clrMapOvr>
  <p:timing>
    <p:tnLst>
      <p:par>
        <p:cTn id="1" dur="indefinite" restart="never" nodeType="tmRoot"/>
      </p:par>
    </p:tnLst>
  </p:timing>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7437EF1F-6A52-431E-9F7D-C5EE7C66B197}" type="slidenum">
              <a:rPr lang="en-US" altLang="lv-LV"/>
              <a:pPr/>
              <a:t>‹#›</a:t>
            </a:fld>
            <a:endParaRPr lang="en-US" altLang="lv-LV"/>
          </a:p>
        </p:txBody>
      </p:sp>
    </p:spTree>
    <p:extLst>
      <p:ext uri="{BB962C8B-B14F-4D97-AF65-F5344CB8AC3E}">
        <p14:creationId xmlns:p14="http://schemas.microsoft.com/office/powerpoint/2010/main" val="228144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2603004" y="1600646"/>
            <a:ext cx="4138912" cy="929246"/>
          </a:xfrm>
          <a:prstGeom prst="rect">
            <a:avLst/>
          </a:prstGeom>
          <a:effectLst>
            <a:outerShdw dir="5400000" rotWithShape="0">
              <a:srgbClr val="FFFFFF"/>
            </a:outerShdw>
          </a:effectLst>
        </p:spPr>
        <p:txBody>
          <a:bodyPr lIns="28575" tIns="28575" rIns="28575" bIns="28575"/>
          <a:lstStyle>
            <a:lvl1pPr>
              <a:defRPr sz="3902">
                <a:solidFill>
                  <a:srgbClr val="6E603B"/>
                </a:solidFill>
                <a:latin typeface="American Typewriter"/>
                <a:ea typeface="American Typewriter"/>
                <a:cs typeface="American Typewriter"/>
                <a:sym typeface="American Typewriter"/>
              </a:defRPr>
            </a:lvl1pPr>
          </a:lstStyle>
          <a:p>
            <a:r>
              <a:t>Title Text</a:t>
            </a:r>
          </a:p>
        </p:txBody>
      </p:sp>
      <p:sp>
        <p:nvSpPr>
          <p:cNvPr id="118" name="Shape 118"/>
          <p:cNvSpPr>
            <a:spLocks noGrp="1"/>
          </p:cNvSpPr>
          <p:nvPr>
            <p:ph type="body" sz="quarter" idx="1"/>
          </p:nvPr>
        </p:nvSpPr>
        <p:spPr>
          <a:xfrm>
            <a:off x="2603004" y="2580123"/>
            <a:ext cx="4138912" cy="2385901"/>
          </a:xfrm>
          <a:prstGeom prst="rect">
            <a:avLst/>
          </a:prstGeom>
        </p:spPr>
        <p:txBody>
          <a:bodyPr lIns="28575" tIns="28575" rIns="28575" bIns="28575"/>
          <a:lstStyle>
            <a:lvl1pPr marL="382974" indent="-215549">
              <a:spcBef>
                <a:spcPts val="1793"/>
              </a:spcBef>
              <a:buSzPct val="45000"/>
              <a:buFont typeface="American Typewriter"/>
              <a:buBlip>
                <a:blip r:embed="rId3"/>
              </a:buBlip>
              <a:defRPr sz="1688">
                <a:solidFill>
                  <a:srgbClr val="93741C"/>
                </a:solidFill>
                <a:latin typeface="Palatino"/>
                <a:ea typeface="Palatino"/>
                <a:cs typeface="Palatino"/>
                <a:sym typeface="Palatino"/>
              </a:defRPr>
            </a:lvl1pPr>
            <a:lvl2pPr marL="617370" indent="-215549">
              <a:spcBef>
                <a:spcPts val="1793"/>
              </a:spcBef>
              <a:buSzPct val="45000"/>
              <a:buFont typeface="American Typewriter"/>
              <a:buBlip>
                <a:blip r:embed="rId3"/>
              </a:buBlip>
              <a:defRPr sz="1688">
                <a:solidFill>
                  <a:srgbClr val="93741C"/>
                </a:solidFill>
                <a:latin typeface="Palatino"/>
                <a:ea typeface="Palatino"/>
                <a:cs typeface="Palatino"/>
                <a:sym typeface="Palatino"/>
              </a:defRPr>
            </a:lvl2pPr>
            <a:lvl3pPr marL="851766" indent="-215549">
              <a:spcBef>
                <a:spcPts val="1793"/>
              </a:spcBef>
              <a:buSzPct val="45000"/>
              <a:buFont typeface="American Typewriter"/>
              <a:buBlip>
                <a:blip r:embed="rId3"/>
              </a:buBlip>
              <a:defRPr sz="1688">
                <a:solidFill>
                  <a:srgbClr val="93741C"/>
                </a:solidFill>
                <a:latin typeface="Palatino"/>
                <a:ea typeface="Palatino"/>
                <a:cs typeface="Palatino"/>
                <a:sym typeface="Palatino"/>
              </a:defRPr>
            </a:lvl3pPr>
            <a:lvl4pPr marL="1086162" indent="-215549">
              <a:spcBef>
                <a:spcPts val="1793"/>
              </a:spcBef>
              <a:buSzPct val="45000"/>
              <a:buFont typeface="American Typewriter"/>
              <a:buBlip>
                <a:blip r:embed="rId3"/>
              </a:buBlip>
              <a:defRPr sz="1688">
                <a:solidFill>
                  <a:srgbClr val="93741C"/>
                </a:solidFill>
                <a:latin typeface="Palatino"/>
                <a:ea typeface="Palatino"/>
                <a:cs typeface="Palatino"/>
                <a:sym typeface="Palatino"/>
              </a:defRPr>
            </a:lvl4pPr>
            <a:lvl5pPr marL="1320558" indent="-215549">
              <a:spcBef>
                <a:spcPts val="1793"/>
              </a:spcBef>
              <a:buSzPct val="45000"/>
              <a:buFont typeface="American Typewriter"/>
              <a:buBlip>
                <a:blip r:embed="rId3"/>
              </a:buBlip>
              <a:defRPr sz="1688">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4482425" y="5066482"/>
            <a:ext cx="174130" cy="209848"/>
          </a:xfrm>
          <a:prstGeom prst="rect">
            <a:avLst/>
          </a:prstGeom>
        </p:spPr>
        <p:txBody>
          <a:bodyPr lIns="28575" tIns="28575" rIns="28575" bIns="28575">
            <a:normAutofit/>
          </a:bodyPr>
          <a:lstStyle>
            <a:lvl1pPr marR="361640">
              <a:defRPr sz="738">
                <a:solidFill>
                  <a:srgbClr val="93741C"/>
                </a:solidFill>
                <a:latin typeface="Palatino"/>
                <a:ea typeface="Palatino"/>
                <a:cs typeface="Palatino"/>
                <a:sym typeface="Palatino"/>
              </a:defRPr>
            </a:lvl1pPr>
          </a:lstStyle>
          <a:p>
            <a:fld id="{86CB4B4D-7CA3-9044-876B-883B54F8677D}" type="slidenum">
              <a:t>‹#›</a:t>
            </a:fld>
            <a:endParaRPr/>
          </a:p>
        </p:txBody>
      </p:sp>
    </p:spTree>
    <p:extLst>
      <p:ext uri="{BB962C8B-B14F-4D97-AF65-F5344CB8AC3E}">
        <p14:creationId xmlns:p14="http://schemas.microsoft.com/office/powerpoint/2010/main" val="229333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v-LV" smtClean="0"/>
              <a:t>22.03.2017</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0058B5-1314-4606-BB1A-99196FE12E7D}" type="slidenum">
              <a:rPr lang="en-GB" smtClean="0"/>
              <a:t>‹#›</a:t>
            </a:fld>
            <a:endParaRPr lang="en-GB"/>
          </a:p>
        </p:txBody>
      </p:sp>
    </p:spTree>
    <p:extLst>
      <p:ext uri="{BB962C8B-B14F-4D97-AF65-F5344CB8AC3E}">
        <p14:creationId xmlns:p14="http://schemas.microsoft.com/office/powerpoint/2010/main" val="396009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7437EF1F-6A52-431E-9F7D-C5EE7C66B197}" type="slidenum">
              <a:rPr lang="en-US" altLang="lv-LV"/>
              <a:pPr/>
              <a:t>‹#›</a:t>
            </a:fld>
            <a:endParaRPr lang="en-US" altLang="lv-LV"/>
          </a:p>
        </p:txBody>
      </p:sp>
    </p:spTree>
    <p:extLst>
      <p:ext uri="{BB962C8B-B14F-4D97-AF65-F5344CB8AC3E}">
        <p14:creationId xmlns:p14="http://schemas.microsoft.com/office/powerpoint/2010/main" val="172560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47399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E12821E9-A47E-4AC0-96C1-1F4BEB37006D}" type="slidenum">
              <a:rPr lang="en-US" altLang="lv-LV"/>
              <a:pPr/>
              <a:t>‹#›</a:t>
            </a:fld>
            <a:endParaRPr lang="en-US" altLang="lv-LV"/>
          </a:p>
        </p:txBody>
      </p:sp>
    </p:spTree>
    <p:extLst>
      <p:ext uri="{BB962C8B-B14F-4D97-AF65-F5344CB8AC3E}">
        <p14:creationId xmlns:p14="http://schemas.microsoft.com/office/powerpoint/2010/main" val="66300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02D96F07-89BA-400D-8E97-A2085634935C}" type="slidenum">
              <a:rPr lang="en-US" altLang="lv-LV"/>
              <a:pPr/>
              <a:t>‹#›</a:t>
            </a:fld>
            <a:endParaRPr lang="en-US" altLang="lv-LV"/>
          </a:p>
        </p:txBody>
      </p:sp>
    </p:spTree>
    <p:extLst>
      <p:ext uri="{BB962C8B-B14F-4D97-AF65-F5344CB8AC3E}">
        <p14:creationId xmlns:p14="http://schemas.microsoft.com/office/powerpoint/2010/main" val="202696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FA670DC5-D898-475E-9AB7-C76941A981BA}" type="slidenum">
              <a:rPr lang="en-US" altLang="lv-LV"/>
              <a:pPr/>
              <a:t>‹#›</a:t>
            </a:fld>
            <a:endParaRPr lang="en-US" altLang="lv-LV"/>
          </a:p>
        </p:txBody>
      </p:sp>
    </p:spTree>
    <p:extLst>
      <p:ext uri="{BB962C8B-B14F-4D97-AF65-F5344CB8AC3E}">
        <p14:creationId xmlns:p14="http://schemas.microsoft.com/office/powerpoint/2010/main" val="332174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lv-LV" smtClean="0"/>
              <a:t>22.03.2017</a:t>
            </a:r>
            <a:endParaRPr lang="lv-LV"/>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E32820-5F1E-4A4E-8815-8430F857CF7D}" type="slidenum">
              <a:rPr lang="lv-LV" smtClean="0"/>
              <a:t>‹#›</a:t>
            </a:fld>
            <a:endParaRPr lang="lv-LV"/>
          </a:p>
        </p:txBody>
      </p:sp>
    </p:spTree>
    <p:extLst>
      <p:ext uri="{BB962C8B-B14F-4D97-AF65-F5344CB8AC3E}">
        <p14:creationId xmlns:p14="http://schemas.microsoft.com/office/powerpoint/2010/main" val="1376172617"/>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4220" r:id="rId5"/>
    <p:sldLayoutId id="2147484154" r:id="rId6"/>
    <p:sldLayoutId id="2147484156" r:id="rId7"/>
    <p:sldLayoutId id="2147484157" r:id="rId8"/>
    <p:sldLayoutId id="2147484158" r:id="rId9"/>
    <p:sldLayoutId id="2147484159" r:id="rId10"/>
    <p:sldLayoutId id="2147484160" r:id="rId11"/>
    <p:sldLayoutId id="2147484161" r:id="rId12"/>
    <p:sldLayoutId id="2147484162"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p:txStyles>
    <p:titleStyle>
      <a:lvl1pPr algn="ctr" defTabSz="685800" rtl="0" eaLnBrk="1" latinLnBrk="0" hangingPunct="1">
        <a:spcBef>
          <a:spcPct val="0"/>
        </a:spcBef>
        <a:buNone/>
        <a:defRPr sz="1950" kern="1200">
          <a:solidFill>
            <a:srgbClr val="D39001"/>
          </a:solidFill>
          <a:latin typeface="+mn-lt"/>
          <a:ea typeface="+mj-ea"/>
          <a:cs typeface="+mj-cs"/>
        </a:defRPr>
      </a:lvl1pPr>
    </p:titleStyle>
    <p:bodyStyle>
      <a:lvl1pPr marL="257175" indent="-257175"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lv-LV" smtClean="0"/>
              <a:t>22.03.2017</a:t>
            </a:r>
            <a:endParaRPr lang="lv-LV"/>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3E32820-5F1E-4A4E-8815-8430F857CF7D}" type="slidenum">
              <a:rPr lang="lv-LV" smtClean="0"/>
              <a:t>‹#›</a:t>
            </a:fld>
            <a:endParaRPr lang="lv-LV"/>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168463"/>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fontAlgn="auto">
              <a:spcAft>
                <a:spcPts val="0"/>
              </a:spcAft>
            </a:pPr>
            <a:r>
              <a:rPr lang="lv-LV" dirty="0" smtClean="0">
                <a:solidFill>
                  <a:srgbClr val="002060"/>
                </a:solidFill>
              </a:rPr>
              <a:t> </a:t>
            </a:r>
            <a:endParaRPr lang="lv-LV"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0797938"/>
              </p:ext>
            </p:extLst>
          </p:nvPr>
        </p:nvGraphicFramePr>
        <p:xfrm>
          <a:off x="1135781" y="1709579"/>
          <a:ext cx="7398619" cy="4323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smtClean="0"/>
              <a:t> </a:t>
            </a:r>
            <a:endParaRPr lang="lv-LV" altLang="lv-LV" dirty="0" smtClean="0"/>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64363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fontAlgn="auto">
              <a:spcAft>
                <a:spcPts val="0"/>
              </a:spcAft>
            </a:pPr>
            <a:r>
              <a:rPr lang="lv-LV" sz="2800" dirty="0">
                <a:solidFill>
                  <a:schemeClr val="tx2"/>
                </a:solidFill>
                <a:latin typeface="American Typewriter"/>
              </a:rPr>
              <a:t>UIN atlaides un atvieglojumi</a:t>
            </a:r>
          </a:p>
        </p:txBody>
      </p:sp>
      <p:sp>
        <p:nvSpPr>
          <p:cNvPr id="12291" name="Content Placeholder 2"/>
          <p:cNvSpPr>
            <a:spLocks noGrp="1"/>
          </p:cNvSpPr>
          <p:nvPr>
            <p:ph idx="1"/>
          </p:nvPr>
        </p:nvSpPr>
        <p:spPr>
          <a:xfrm>
            <a:off x="357051" y="1417642"/>
            <a:ext cx="8329749" cy="5075902"/>
          </a:xfrm>
        </p:spPr>
        <p:txBody>
          <a:bodyPr>
            <a:normAutofit fontScale="92500" lnSpcReduction="10000"/>
          </a:bodyPr>
          <a:lstStyle/>
          <a:p>
            <a:endParaRPr lang="lv-LV" b="1"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Piemērojama virkne UIN atvieglojumu:</a:t>
            </a:r>
            <a:endParaRPr lang="lv-LV" dirty="0">
              <a:latin typeface="Times New Roman" panose="02020603050405020304" pitchFamily="18" charset="0"/>
              <a:cs typeface="Times New Roman" panose="02020603050405020304" pitchFamily="18" charset="0"/>
            </a:endParaRPr>
          </a:p>
          <a:p>
            <a:pPr marL="457200" indent="-457200">
              <a:buAutoNum type="arabicParenR"/>
            </a:pPr>
            <a:r>
              <a:rPr lang="lv-LV" dirty="0" smtClean="0">
                <a:latin typeface="Times New Roman" panose="02020603050405020304" pitchFamily="18" charset="0"/>
                <a:cs typeface="Times New Roman" panose="02020603050405020304" pitchFamily="18" charset="0"/>
              </a:rPr>
              <a:t>Zaudējumu pārnešana</a:t>
            </a:r>
          </a:p>
          <a:p>
            <a:pPr marL="457200" indent="-457200">
              <a:buAutoNum type="arabicParenR"/>
            </a:pPr>
            <a:r>
              <a:rPr lang="lv-LV" dirty="0" smtClean="0">
                <a:latin typeface="Times New Roman" panose="02020603050405020304" pitchFamily="18" charset="0"/>
                <a:cs typeface="Times New Roman" panose="02020603050405020304" pitchFamily="18" charset="0"/>
              </a:rPr>
              <a:t>Atvieglojums par ārvalstīs samaksāto UIN</a:t>
            </a:r>
          </a:p>
          <a:p>
            <a:pPr marL="457200" indent="-457200">
              <a:buAutoNum type="arabicParenR"/>
            </a:pPr>
            <a:r>
              <a:rPr lang="lv-LV" dirty="0" smtClean="0">
                <a:latin typeface="Times New Roman" panose="02020603050405020304" pitchFamily="18" charset="0"/>
                <a:cs typeface="Times New Roman" panose="02020603050405020304" pitchFamily="18" charset="0"/>
              </a:rPr>
              <a:t>Par ziedojumiem (3 veidi)</a:t>
            </a:r>
          </a:p>
          <a:p>
            <a:pPr marL="457200" indent="-457200">
              <a:buAutoNum type="arabicParenR"/>
            </a:pPr>
            <a:r>
              <a:rPr lang="lv-LV" dirty="0" smtClean="0">
                <a:latin typeface="Times New Roman" panose="02020603050405020304" pitchFamily="18" charset="0"/>
                <a:cs typeface="Times New Roman" panose="02020603050405020304" pitchFamily="18" charset="0"/>
              </a:rPr>
              <a:t>Par reprezentācijas un personāla ilgtspējas pasākumiem</a:t>
            </a:r>
          </a:p>
          <a:p>
            <a:pPr marL="457200" indent="-457200">
              <a:buAutoNum type="arabicParenR"/>
            </a:pPr>
            <a:r>
              <a:rPr lang="lv-LV" dirty="0" smtClean="0">
                <a:latin typeface="Times New Roman" panose="02020603050405020304" pitchFamily="18" charset="0"/>
                <a:cs typeface="Times New Roman" panose="02020603050405020304" pitchFamily="18" charset="0"/>
              </a:rPr>
              <a:t>Atvieglojums ienākumam no akciju atsavināšanas</a:t>
            </a:r>
          </a:p>
          <a:p>
            <a:pPr marL="457200" indent="-457200">
              <a:buAutoNum type="arabicParenR"/>
            </a:pPr>
            <a:r>
              <a:rPr lang="lv-LV" dirty="0" smtClean="0">
                <a:latin typeface="Times New Roman" panose="02020603050405020304" pitchFamily="18" charset="0"/>
                <a:cs typeface="Times New Roman" panose="02020603050405020304" pitchFamily="18" charset="0"/>
              </a:rPr>
              <a:t>Par uzkrājumiem un iepriekšējo periodu uzkrājumiem</a:t>
            </a:r>
          </a:p>
          <a:p>
            <a:pPr marL="457200" indent="-457200">
              <a:buAutoNum type="arabicParenR"/>
            </a:pPr>
            <a:r>
              <a:rPr lang="lv-LV" dirty="0" smtClean="0">
                <a:latin typeface="Times New Roman" panose="02020603050405020304" pitchFamily="18" charset="0"/>
                <a:cs typeface="Times New Roman" panose="02020603050405020304" pitchFamily="18" charset="0"/>
              </a:rPr>
              <a:t>Par subsīdiju kā atbalstu lauksaimniecībai vai lauku attīstībai </a:t>
            </a:r>
          </a:p>
          <a:p>
            <a:pPr marL="457200" indent="-457200">
              <a:buAutoNum type="arabicParenR"/>
            </a:pPr>
            <a:r>
              <a:rPr lang="lv-LV" dirty="0" smtClean="0">
                <a:latin typeface="Times New Roman" panose="02020603050405020304" pitchFamily="18" charset="0"/>
                <a:cs typeface="Times New Roman" panose="02020603050405020304" pitchFamily="18" charset="0"/>
              </a:rPr>
              <a:t>Valsts kapitālsabiedrībām</a:t>
            </a:r>
          </a:p>
          <a:p>
            <a:pPr marL="457200" indent="-457200">
              <a:buAutoNum type="arabicParenR"/>
            </a:pPr>
            <a:r>
              <a:rPr lang="lv-LV" dirty="0" smtClean="0">
                <a:latin typeface="Times New Roman" panose="02020603050405020304" pitchFamily="18" charset="0"/>
                <a:cs typeface="Times New Roman" panose="02020603050405020304" pitchFamily="18" charset="0"/>
              </a:rPr>
              <a:t>Atvieglojums SEZ un brīvostu uzņēmumiem</a:t>
            </a:r>
          </a:p>
          <a:p>
            <a:pPr marL="457200" indent="-457200">
              <a:buAutoNum type="arabicParenR"/>
            </a:pPr>
            <a:r>
              <a:rPr lang="lv-LV" dirty="0" smtClean="0">
                <a:latin typeface="Times New Roman" panose="02020603050405020304" pitchFamily="18" charset="0"/>
                <a:cs typeface="Times New Roman" panose="02020603050405020304" pitchFamily="18" charset="0"/>
              </a:rPr>
              <a:t>Atlaide saskaņā ar likuma «Par uzņēmumu ienākuma nodokli» 17.2pantu</a:t>
            </a: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36411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162666"/>
          </a:xfrm>
        </p:spPr>
        <p:txBody>
          <a:bodyPr>
            <a:normAutofit fontScale="90000"/>
          </a:bodyPr>
          <a:lstStyle/>
          <a:p>
            <a:pPr algn="ctr" fontAlgn="auto">
              <a:spcAft>
                <a:spcPts val="0"/>
              </a:spcAft>
            </a:pPr>
            <a:r>
              <a:rPr lang="lv-LV" sz="2800" dirty="0">
                <a:solidFill>
                  <a:schemeClr val="tx2"/>
                </a:solidFill>
                <a:latin typeface="American Typewriter"/>
              </a:rPr>
              <a:t>Kas nodokļa maksātājam jāievēro pārejas periodā no 2018.gada 1.janvāra līdz 30.jūnijam</a:t>
            </a:r>
            <a:br>
              <a:rPr lang="lv-LV" sz="2800" dirty="0">
                <a:solidFill>
                  <a:schemeClr val="tx2"/>
                </a:solidFill>
                <a:latin typeface="American Typewriter"/>
              </a:rPr>
            </a:br>
            <a:endParaRPr lang="lv-LV" sz="2800" dirty="0">
              <a:solidFill>
                <a:schemeClr val="tx2"/>
              </a:solidFill>
              <a:latin typeface="American Typewriter"/>
            </a:endParaRPr>
          </a:p>
        </p:txBody>
      </p:sp>
      <p:sp>
        <p:nvSpPr>
          <p:cNvPr id="12291" name="Content Placeholder 2"/>
          <p:cNvSpPr>
            <a:spLocks noGrp="1"/>
          </p:cNvSpPr>
          <p:nvPr>
            <p:ph idx="1"/>
          </p:nvPr>
        </p:nvSpPr>
        <p:spPr>
          <a:xfrm>
            <a:off x="643099" y="1543665"/>
            <a:ext cx="8329749" cy="5085735"/>
          </a:xfrm>
        </p:spPr>
        <p:txBody>
          <a:bodyPr>
            <a:normAutofit/>
          </a:bodyPr>
          <a:lstStyle/>
          <a:p>
            <a:endParaRPr lang="lv-LV" dirty="0" smtClean="0">
              <a:latin typeface="+mn-lt"/>
            </a:endParaRPr>
          </a:p>
          <a:p>
            <a:pPr algn="just"/>
            <a:r>
              <a:rPr lang="lv-LV" sz="2400" dirty="0" smtClean="0">
                <a:latin typeface="Times New Roman" panose="02020603050405020304" pitchFamily="18" charset="0"/>
                <a:cs typeface="Times New Roman" panose="02020603050405020304" pitchFamily="18" charset="0"/>
              </a:rPr>
              <a:t>UIN avansa </a:t>
            </a:r>
            <a:r>
              <a:rPr lang="lv-LV" sz="2400" dirty="0">
                <a:latin typeface="Times New Roman" panose="02020603050405020304" pitchFamily="18" charset="0"/>
                <a:cs typeface="Times New Roman" panose="02020603050405020304" pitchFamily="18" charset="0"/>
              </a:rPr>
              <a:t>maksājumi saskaņā ar jauno Uzņēmumu ienākuma nodokļa likumu nebūs </a:t>
            </a:r>
            <a:r>
              <a:rPr lang="lv-LV" sz="2400" dirty="0" smtClean="0">
                <a:latin typeface="Times New Roman" panose="02020603050405020304" pitchFamily="18" charset="0"/>
                <a:cs typeface="Times New Roman" panose="02020603050405020304" pitchFamily="18" charset="0"/>
              </a:rPr>
              <a:t>jāveic</a:t>
            </a:r>
          </a:p>
          <a:p>
            <a:endParaRPr lang="lv-LV" sz="2400" dirty="0">
              <a:latin typeface="Times New Roman" panose="02020603050405020304" pitchFamily="18" charset="0"/>
              <a:cs typeface="Times New Roman" panose="02020603050405020304" pitchFamily="18" charset="0"/>
            </a:endParaRPr>
          </a:p>
          <a:p>
            <a:pPr algn="just"/>
            <a:r>
              <a:rPr lang="lv-LV" sz="2400" b="1" dirty="0" smtClean="0">
                <a:latin typeface="Times New Roman" panose="02020603050405020304" pitchFamily="18" charset="0"/>
                <a:cs typeface="Times New Roman" panose="02020603050405020304" pitchFamily="18" charset="0"/>
              </a:rPr>
              <a:t>Pārejas </a:t>
            </a:r>
            <a:r>
              <a:rPr lang="lv-LV" sz="2400" b="1" dirty="0">
                <a:latin typeface="Times New Roman" panose="02020603050405020304" pitchFamily="18" charset="0"/>
                <a:cs typeface="Times New Roman" panose="02020603050405020304" pitchFamily="18" charset="0"/>
              </a:rPr>
              <a:t>periodā no 2018.gada 1.janvāra līdz 30.jūnijam</a:t>
            </a:r>
            <a:r>
              <a:rPr lang="lv-LV" sz="2400" dirty="0">
                <a:latin typeface="Times New Roman" panose="02020603050405020304" pitchFamily="18" charset="0"/>
                <a:cs typeface="Times New Roman" panose="02020603050405020304" pitchFamily="18" charset="0"/>
              </a:rPr>
              <a:t> nodokļa maksātājiem ir pienākums veikt </a:t>
            </a:r>
            <a:r>
              <a:rPr lang="lv-LV" sz="2400" dirty="0" smtClean="0">
                <a:latin typeface="Times New Roman" panose="02020603050405020304" pitchFamily="18" charset="0"/>
                <a:cs typeface="Times New Roman" panose="02020603050405020304" pitchFamily="18" charset="0"/>
              </a:rPr>
              <a:t>nodokļa </a:t>
            </a:r>
            <a:r>
              <a:rPr lang="lv-LV" sz="2400" dirty="0">
                <a:latin typeface="Times New Roman" panose="02020603050405020304" pitchFamily="18" charset="0"/>
                <a:cs typeface="Times New Roman" panose="02020603050405020304" pitchFamily="18" charset="0"/>
              </a:rPr>
              <a:t>avansa maksājumus.</a:t>
            </a:r>
          </a:p>
          <a:p>
            <a:endParaRPr lang="lv-LV" sz="2400" dirty="0">
              <a:latin typeface="Times New Roman" panose="02020603050405020304" pitchFamily="18" charset="0"/>
              <a:cs typeface="Times New Roman" panose="02020603050405020304" pitchFamily="18" charset="0"/>
            </a:endParaRPr>
          </a:p>
          <a:p>
            <a:pPr algn="just"/>
            <a:r>
              <a:rPr lang="lv-LV" sz="2400" dirty="0" smtClean="0">
                <a:latin typeface="Times New Roman" panose="02020603050405020304" pitchFamily="18" charset="0"/>
                <a:cs typeface="Times New Roman" panose="02020603050405020304" pitchFamily="18" charset="0"/>
              </a:rPr>
              <a:t>Pamatojoties </a:t>
            </a:r>
            <a:r>
              <a:rPr lang="lv-LV" sz="2400" dirty="0">
                <a:latin typeface="Times New Roman" panose="02020603050405020304" pitchFamily="18" charset="0"/>
                <a:cs typeface="Times New Roman" panose="02020603050405020304" pitchFamily="18" charset="0"/>
              </a:rPr>
              <a:t>uz </a:t>
            </a:r>
            <a:r>
              <a:rPr lang="lv-LV" sz="2400" dirty="0" smtClean="0">
                <a:latin typeface="Times New Roman" panose="02020603050405020304" pitchFamily="18" charset="0"/>
                <a:cs typeface="Times New Roman" panose="02020603050405020304" pitchFamily="18" charset="0"/>
              </a:rPr>
              <a:t>VID noteikto </a:t>
            </a:r>
            <a:r>
              <a:rPr lang="lv-LV" sz="2400" dirty="0">
                <a:latin typeface="Times New Roman" panose="02020603050405020304" pitchFamily="18" charset="0"/>
                <a:cs typeface="Times New Roman" panose="02020603050405020304" pitchFamily="18" charset="0"/>
              </a:rPr>
              <a:t>avansa maksājumu apmēru par periodu no </a:t>
            </a:r>
            <a:r>
              <a:rPr lang="lv-LV" sz="2400" dirty="0" smtClean="0">
                <a:latin typeface="Times New Roman" panose="02020603050405020304" pitchFamily="18" charset="0"/>
                <a:cs typeface="Times New Roman" panose="02020603050405020304" pitchFamily="18" charset="0"/>
              </a:rPr>
              <a:t>2018.gada </a:t>
            </a:r>
            <a:r>
              <a:rPr lang="lv-LV" sz="2400" dirty="0">
                <a:latin typeface="Times New Roman" panose="02020603050405020304" pitchFamily="18" charset="0"/>
                <a:cs typeface="Times New Roman" panose="02020603050405020304" pitchFamily="18" charset="0"/>
              </a:rPr>
              <a:t>1. janvāra līdz </a:t>
            </a:r>
            <a:r>
              <a:rPr lang="lv-LV" sz="2400" dirty="0" smtClean="0">
                <a:latin typeface="Times New Roman" panose="02020603050405020304" pitchFamily="18" charset="0"/>
                <a:cs typeface="Times New Roman" panose="02020603050405020304" pitchFamily="18" charset="0"/>
              </a:rPr>
              <a:t>30.jūnijam</a:t>
            </a:r>
            <a:r>
              <a:rPr lang="lv-LV" sz="2400" dirty="0">
                <a:latin typeface="Times New Roman" panose="02020603050405020304" pitchFamily="18" charset="0"/>
                <a:cs typeface="Times New Roman" panose="02020603050405020304" pitchFamily="18" charset="0"/>
              </a:rPr>
              <a:t>, </a:t>
            </a:r>
            <a:r>
              <a:rPr lang="lv-LV" sz="2400" b="1" dirty="0">
                <a:latin typeface="Times New Roman" panose="02020603050405020304" pitchFamily="18" charset="0"/>
                <a:cs typeface="Times New Roman" panose="02020603050405020304" pitchFamily="18" charset="0"/>
              </a:rPr>
              <a:t>katru mēnesi līdz 20.datumam</a:t>
            </a:r>
            <a:r>
              <a:rPr lang="lv-LV" sz="2400" dirty="0">
                <a:latin typeface="Times New Roman" panose="02020603050405020304" pitchFamily="18" charset="0"/>
                <a:cs typeface="Times New Roman" panose="02020603050405020304" pitchFamily="18" charset="0"/>
              </a:rPr>
              <a:t> iemaksā </a:t>
            </a:r>
            <a:r>
              <a:rPr lang="lv-LV" sz="2400" dirty="0" smtClean="0">
                <a:latin typeface="Times New Roman" panose="02020603050405020304" pitchFamily="18" charset="0"/>
                <a:cs typeface="Times New Roman" panose="02020603050405020304" pitchFamily="18" charset="0"/>
              </a:rPr>
              <a:t>budžetā nodokļa </a:t>
            </a:r>
            <a:r>
              <a:rPr lang="lv-LV" sz="2400" dirty="0">
                <a:latin typeface="Times New Roman" panose="02020603050405020304" pitchFamily="18" charset="0"/>
                <a:cs typeface="Times New Roman" panose="02020603050405020304" pitchFamily="18" charset="0"/>
              </a:rPr>
              <a:t>avansa maksājumu (Uzņēmumu ienākuma nodokļa likuma pārejas noteikumu 5.punkts</a:t>
            </a:r>
            <a:r>
              <a:rPr lang="lv-LV" sz="2400" dirty="0" smtClean="0">
                <a:latin typeface="Times New Roman" panose="02020603050405020304" pitchFamily="18" charset="0"/>
                <a:cs typeface="Times New Roman" panose="02020603050405020304" pitchFamily="18" charset="0"/>
              </a:rPr>
              <a:t>)</a:t>
            </a:r>
          </a:p>
          <a:p>
            <a:pPr algn="just"/>
            <a:endParaRPr lang="lv-LV" dirty="0">
              <a:latin typeface="Times New Roman" panose="02020603050405020304" pitchFamily="18" charset="0"/>
              <a:cs typeface="Times New Roman" panose="02020603050405020304" pitchFamily="18" charset="0"/>
            </a:endParaRPr>
          </a:p>
          <a:p>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86200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162666"/>
          </a:xfrm>
        </p:spPr>
        <p:txBody>
          <a:bodyPr>
            <a:normAutofit fontScale="90000"/>
          </a:bodyPr>
          <a:lstStyle/>
          <a:p>
            <a:pPr algn="ctr" fontAlgn="auto">
              <a:spcAft>
                <a:spcPts val="0"/>
              </a:spcAft>
            </a:pPr>
            <a:r>
              <a:rPr lang="lv-LV" sz="2800" dirty="0">
                <a:solidFill>
                  <a:schemeClr val="tx2"/>
                </a:solidFill>
                <a:latin typeface="American Typewriter"/>
              </a:rPr>
              <a:t>Kas nodokļa maksātājam jāievēro pārejas periodā no 2018.gada 1.janvāra līdz 30.jūnijam</a:t>
            </a:r>
            <a:br>
              <a:rPr lang="lv-LV" sz="2800" dirty="0">
                <a:solidFill>
                  <a:schemeClr val="tx2"/>
                </a:solidFill>
                <a:latin typeface="American Typewriter"/>
              </a:rPr>
            </a:br>
            <a:endParaRPr lang="lv-LV" sz="2800" dirty="0">
              <a:solidFill>
                <a:schemeClr val="tx2"/>
              </a:solidFill>
              <a:latin typeface="American Typewriter"/>
            </a:endParaRPr>
          </a:p>
        </p:txBody>
      </p:sp>
      <p:sp>
        <p:nvSpPr>
          <p:cNvPr id="12291" name="Content Placeholder 2"/>
          <p:cNvSpPr>
            <a:spLocks noGrp="1"/>
          </p:cNvSpPr>
          <p:nvPr>
            <p:ph idx="1"/>
          </p:nvPr>
        </p:nvSpPr>
        <p:spPr>
          <a:xfrm>
            <a:off x="643099" y="1543665"/>
            <a:ext cx="8329749" cy="5085735"/>
          </a:xfrm>
        </p:spPr>
        <p:txBody>
          <a:bodyPr>
            <a:normAutofit/>
          </a:bodyPr>
          <a:lstStyle/>
          <a:p>
            <a:pPr algn="just"/>
            <a:endParaRPr lang="lv-LV" dirty="0">
              <a:latin typeface="+mn-lt"/>
            </a:endParaRPr>
          </a:p>
          <a:p>
            <a:pPr algn="just"/>
            <a:r>
              <a:rPr lang="lv-LV" dirty="0">
                <a:latin typeface="Times New Roman" panose="02020603050405020304" pitchFamily="18" charset="0"/>
                <a:cs typeface="Times New Roman" panose="02020603050405020304" pitchFamily="18" charset="0"/>
              </a:rPr>
              <a:t>Avansa maksājums ir vienāds ar </a:t>
            </a:r>
            <a:r>
              <a:rPr lang="lv-LV" dirty="0" smtClean="0">
                <a:latin typeface="Times New Roman" panose="02020603050405020304" pitchFamily="18" charset="0"/>
                <a:cs typeface="Times New Roman" panose="02020603050405020304" pitchFamily="18" charset="0"/>
              </a:rPr>
              <a:t>1/12 </a:t>
            </a:r>
            <a:r>
              <a:rPr lang="lv-LV" dirty="0">
                <a:latin typeface="Times New Roman" panose="02020603050405020304" pitchFamily="18" charset="0"/>
                <a:cs typeface="Times New Roman" panose="02020603050405020304" pitchFamily="18" charset="0"/>
              </a:rPr>
              <a:t>no </a:t>
            </a:r>
            <a:r>
              <a:rPr lang="lv-LV" dirty="0" smtClean="0">
                <a:latin typeface="Times New Roman" panose="02020603050405020304" pitchFamily="18" charset="0"/>
                <a:cs typeface="Times New Roman" panose="02020603050405020304" pitchFamily="18" charset="0"/>
              </a:rPr>
              <a:t>2016.gada nodokļa</a:t>
            </a:r>
          </a:p>
          <a:p>
            <a:pPr algn="just"/>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Atcelta </a:t>
            </a:r>
            <a:r>
              <a:rPr lang="lv-LV" dirty="0">
                <a:latin typeface="Times New Roman" panose="02020603050405020304" pitchFamily="18" charset="0"/>
                <a:cs typeface="Times New Roman" panose="02020603050405020304" pitchFamily="18" charset="0"/>
              </a:rPr>
              <a:t>avansa maksājumu pārskatīšanas kārtība </a:t>
            </a:r>
          </a:p>
          <a:p>
            <a:pPr algn="just"/>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Nodokļa maksātājs avansa maksājumus 2018.gadā maksā sešas reizes šādos termiņos: </a:t>
            </a:r>
            <a:endParaRPr lang="lv-LV" dirty="0" smtClean="0">
              <a:latin typeface="Times New Roman" panose="02020603050405020304" pitchFamily="18" charset="0"/>
              <a:cs typeface="Times New Roman" panose="02020603050405020304" pitchFamily="18" charset="0"/>
            </a:endParaRPr>
          </a:p>
          <a:p>
            <a:pPr marL="1104900" lvl="1" indent="-342900">
              <a:buFont typeface="Wingdings" panose="05000000000000000000" pitchFamily="2" charset="2"/>
              <a:buChar char="Ø"/>
            </a:pPr>
            <a:r>
              <a:rPr lang="lv-LV" dirty="0" smtClean="0"/>
              <a:t>20.janvāris</a:t>
            </a:r>
            <a:r>
              <a:rPr lang="lv-LV" dirty="0"/>
              <a:t>, 20.februāris, 20.marts, </a:t>
            </a:r>
            <a:endParaRPr lang="lv-LV" dirty="0" smtClean="0"/>
          </a:p>
          <a:p>
            <a:pPr marL="1104900" lvl="1" indent="-342900">
              <a:buFont typeface="Wingdings" panose="05000000000000000000" pitchFamily="2" charset="2"/>
              <a:buChar char="Ø"/>
            </a:pPr>
            <a:r>
              <a:rPr lang="lv-LV" dirty="0" smtClean="0"/>
              <a:t>20.aprīlis</a:t>
            </a:r>
            <a:r>
              <a:rPr lang="lv-LV" dirty="0"/>
              <a:t>, 20.maijs un 20.jūnijs </a:t>
            </a:r>
            <a:endParaRPr lang="lv-LV" dirty="0" smtClean="0"/>
          </a:p>
          <a:p>
            <a:pPr lvl="1" indent="0">
              <a:buNone/>
            </a:pPr>
            <a:r>
              <a:rPr lang="lv-LV" dirty="0"/>
              <a:t>	</a:t>
            </a:r>
          </a:p>
          <a:p>
            <a:pPr algn="just"/>
            <a:r>
              <a:rPr lang="lv-LV" dirty="0" smtClean="0">
                <a:latin typeface="Times New Roman" panose="02020603050405020304" pitchFamily="18" charset="0"/>
                <a:cs typeface="Times New Roman" panose="02020603050405020304" pitchFamily="18" charset="0"/>
              </a:rPr>
              <a:t>2018.pārskata </a:t>
            </a:r>
            <a:r>
              <a:rPr lang="lv-LV" dirty="0">
                <a:latin typeface="Times New Roman" panose="02020603050405020304" pitchFamily="18" charset="0"/>
                <a:cs typeface="Times New Roman" panose="02020603050405020304" pitchFamily="18" charset="0"/>
              </a:rPr>
              <a:t>gada turpmākajos mēnešos avansa maksājumi nav </a:t>
            </a:r>
            <a:r>
              <a:rPr lang="lv-LV" dirty="0" smtClean="0">
                <a:latin typeface="Times New Roman" panose="02020603050405020304" pitchFamily="18" charset="0"/>
                <a:cs typeface="Times New Roman" panose="02020603050405020304" pitchFamily="18" charset="0"/>
              </a:rPr>
              <a:t>jāmaksā</a:t>
            </a:r>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322250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241324"/>
          </a:xfrm>
        </p:spPr>
        <p:txBody>
          <a:bodyPr>
            <a:normAutofit fontScale="90000"/>
          </a:bodyPr>
          <a:lstStyle/>
          <a:p>
            <a:pPr algn="ctr" fontAlgn="auto">
              <a:spcAft>
                <a:spcPts val="0"/>
              </a:spcAft>
            </a:pPr>
            <a:r>
              <a:rPr lang="lv-LV" sz="2800" dirty="0" smtClean="0">
                <a:solidFill>
                  <a:schemeClr val="tx2"/>
                </a:solidFill>
                <a:latin typeface="American Typewriter"/>
              </a:rPr>
              <a:t>Kas nodokļa maksātājam jāievēro pārejas periodā no 2018.gada 1.janvāra līdz 30.jūnijam</a:t>
            </a:r>
            <a:br>
              <a:rPr lang="lv-LV" sz="2800" dirty="0" smtClean="0">
                <a:solidFill>
                  <a:schemeClr val="tx2"/>
                </a:solidFill>
                <a:latin typeface="American Typewriter"/>
              </a:rPr>
            </a:br>
            <a:endParaRPr lang="lv-LV" sz="2800" dirty="0">
              <a:solidFill>
                <a:schemeClr val="tx2"/>
              </a:solidFill>
              <a:latin typeface="American Typewriter"/>
            </a:endParaRPr>
          </a:p>
        </p:txBody>
      </p:sp>
      <p:sp>
        <p:nvSpPr>
          <p:cNvPr id="12291" name="Content Placeholder 2"/>
          <p:cNvSpPr>
            <a:spLocks noGrp="1"/>
          </p:cNvSpPr>
          <p:nvPr>
            <p:ph idx="1"/>
          </p:nvPr>
        </p:nvSpPr>
        <p:spPr>
          <a:xfrm>
            <a:off x="407125" y="1543665"/>
            <a:ext cx="8329749" cy="5085735"/>
          </a:xfrm>
        </p:spPr>
        <p:txBody>
          <a:bodyPr>
            <a:normAutofit/>
          </a:bodyPr>
          <a:lstStyle/>
          <a:p>
            <a:endParaRPr lang="lv-LV" dirty="0" smtClean="0">
              <a:latin typeface="Times New Roman" panose="02020603050405020304" pitchFamily="18" charset="0"/>
              <a:cs typeface="Times New Roman" panose="02020603050405020304" pitchFamily="18" charset="0"/>
            </a:endParaRPr>
          </a:p>
          <a:p>
            <a:pPr algn="just"/>
            <a:r>
              <a:rPr lang="lv-LV" sz="2400" dirty="0" smtClean="0">
                <a:latin typeface="Times New Roman" panose="02020603050405020304" pitchFamily="18" charset="0"/>
                <a:cs typeface="Times New Roman" panose="02020603050405020304" pitchFamily="18" charset="0"/>
              </a:rPr>
              <a:t>No </a:t>
            </a:r>
            <a:r>
              <a:rPr lang="lv-LV" sz="2400" dirty="0">
                <a:latin typeface="Times New Roman" panose="02020603050405020304" pitchFamily="18" charset="0"/>
                <a:cs typeface="Times New Roman" panose="02020603050405020304" pitchFamily="18" charset="0"/>
              </a:rPr>
              <a:t>2018. gada 1.janvāra līdz 30.jūnijam veiktos avansa maksājumus ņem vērā, veicot nodokļa maksājumu, kas tiks aprēķināts iesniedzot pirmo nodokļa deklarāciju 2018.gada 20.jūlijā un arī turpmākajos mēnešos līdz 2018.pārskata gada </a:t>
            </a:r>
            <a:r>
              <a:rPr lang="lv-LV" sz="2400" dirty="0" smtClean="0">
                <a:latin typeface="Times New Roman" panose="02020603050405020304" pitchFamily="18" charset="0"/>
                <a:cs typeface="Times New Roman" panose="02020603050405020304" pitchFamily="18" charset="0"/>
              </a:rPr>
              <a:t>beigām</a:t>
            </a:r>
          </a:p>
          <a:p>
            <a:pPr algn="just"/>
            <a:endParaRPr lang="lv-LV" sz="2400" dirty="0">
              <a:latin typeface="Times New Roman" panose="02020603050405020304" pitchFamily="18" charset="0"/>
              <a:cs typeface="Times New Roman" panose="02020603050405020304" pitchFamily="18" charset="0"/>
            </a:endParaRPr>
          </a:p>
          <a:p>
            <a:pPr algn="just"/>
            <a:r>
              <a:rPr lang="lv-LV" sz="2400" dirty="0" smtClean="0">
                <a:latin typeface="Times New Roman" panose="02020603050405020304" pitchFamily="18" charset="0"/>
                <a:cs typeface="Times New Roman" panose="02020603050405020304" pitchFamily="18" charset="0"/>
              </a:rPr>
              <a:t>Avansa </a:t>
            </a:r>
            <a:r>
              <a:rPr lang="lv-LV" sz="2400" dirty="0">
                <a:latin typeface="Times New Roman" panose="02020603050405020304" pitchFamily="18" charset="0"/>
                <a:cs typeface="Times New Roman" panose="02020603050405020304" pitchFamily="18" charset="0"/>
              </a:rPr>
              <a:t>maksājumu rezultātā pārmaksāto summu nodokļa maksātājam būs tiesības atgūt (t.i., saņemt atpakaļ pārmaksāto summu vai novirzīt to citu nodokļu maksājumiem) tikai pēc 2018.pārskata gada pēdējā mēneša deklarācijas iesniegšanas (t.i., pēc 2018.gada decembra deklarācijas iesniegšanas 2019.gada 20.janvārī</a:t>
            </a:r>
            <a:r>
              <a:rPr lang="lv-LV" sz="2400" dirty="0" smtClean="0">
                <a:latin typeface="Times New Roman" panose="02020603050405020304" pitchFamily="18" charset="0"/>
                <a:cs typeface="Times New Roman" panose="02020603050405020304" pitchFamily="18" charset="0"/>
              </a:rPr>
              <a:t>)</a:t>
            </a:r>
            <a:endParaRPr lang="lv-LV" altLang="lv-LV" sz="2400"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063134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241324"/>
          </a:xfrm>
        </p:spPr>
        <p:txBody>
          <a:bodyPr>
            <a:normAutofit fontScale="90000"/>
          </a:bodyPr>
          <a:lstStyle/>
          <a:p>
            <a:pPr algn="ctr" fontAlgn="auto">
              <a:spcAft>
                <a:spcPts val="0"/>
              </a:spcAft>
            </a:pPr>
            <a:r>
              <a:rPr lang="lv-LV" sz="2800" dirty="0" smtClean="0">
                <a:solidFill>
                  <a:schemeClr val="tx2"/>
                </a:solidFill>
                <a:latin typeface="American Typewriter"/>
              </a:rPr>
              <a:t>Kas nodokļa maksātājam jāievēro pārejas periodā no 2018.gada 1.janvāra līdz 30.jūnijam</a:t>
            </a:r>
            <a:br>
              <a:rPr lang="lv-LV" sz="2800" dirty="0" smtClean="0">
                <a:solidFill>
                  <a:schemeClr val="tx2"/>
                </a:solidFill>
                <a:latin typeface="American Typewriter"/>
              </a:rPr>
            </a:br>
            <a:endParaRPr lang="lv-LV" sz="2800" dirty="0">
              <a:solidFill>
                <a:schemeClr val="tx2"/>
              </a:solidFill>
              <a:latin typeface="American Typewriter"/>
            </a:endParaRPr>
          </a:p>
        </p:txBody>
      </p:sp>
      <p:sp>
        <p:nvSpPr>
          <p:cNvPr id="12291" name="Content Placeholder 2"/>
          <p:cNvSpPr>
            <a:spLocks noGrp="1"/>
          </p:cNvSpPr>
          <p:nvPr>
            <p:ph idx="1"/>
          </p:nvPr>
        </p:nvSpPr>
        <p:spPr>
          <a:xfrm>
            <a:off x="407125" y="1307690"/>
            <a:ext cx="8329749" cy="5321710"/>
          </a:xfrm>
        </p:spPr>
        <p:txBody>
          <a:bodyPr>
            <a:normAutofit/>
          </a:bodyPr>
          <a:lstStyle/>
          <a:p>
            <a:endParaRPr lang="lv-LV" dirty="0" smtClean="0">
              <a:latin typeface="Times New Roman" panose="02020603050405020304" pitchFamily="18" charset="0"/>
              <a:cs typeface="Times New Roman" panose="02020603050405020304" pitchFamily="18" charset="0"/>
            </a:endParaRPr>
          </a:p>
          <a:p>
            <a:pPr algn="just"/>
            <a:endParaRPr lang="lv-LV" dirty="0" smtClean="0">
              <a:latin typeface="Times New Roman" panose="02020603050405020304" pitchFamily="18" charset="0"/>
              <a:cs typeface="Times New Roman" panose="02020603050405020304" pitchFamily="18" charset="0"/>
            </a:endParaRPr>
          </a:p>
          <a:p>
            <a:pPr algn="just"/>
            <a:endParaRPr lang="lv-LV" sz="2200" dirty="0">
              <a:latin typeface="Times New Roman" panose="02020603050405020304" pitchFamily="18" charset="0"/>
              <a:cs typeface="Times New Roman" panose="02020603050405020304" pitchFamily="18" charset="0"/>
            </a:endParaRPr>
          </a:p>
          <a:p>
            <a:pPr algn="just"/>
            <a:r>
              <a:rPr lang="lv-LV" sz="2200" dirty="0" smtClean="0">
                <a:latin typeface="Times New Roman" panose="02020603050405020304" pitchFamily="18" charset="0"/>
                <a:cs typeface="Times New Roman" panose="02020603050405020304" pitchFamily="18" charset="0"/>
              </a:rPr>
              <a:t>Uzņēmumu </a:t>
            </a:r>
            <a:r>
              <a:rPr lang="lv-LV" sz="2200" dirty="0">
                <a:latin typeface="Times New Roman" panose="02020603050405020304" pitchFamily="18" charset="0"/>
                <a:cs typeface="Times New Roman" panose="02020603050405020304" pitchFamily="18" charset="0"/>
              </a:rPr>
              <a:t>ienākuma nodokļa deklarāciju par </a:t>
            </a:r>
            <a:r>
              <a:rPr lang="lv-LV" sz="2200" dirty="0" smtClean="0">
                <a:latin typeface="Times New Roman" panose="02020603050405020304" pitchFamily="18" charset="0"/>
                <a:cs typeface="Times New Roman" panose="02020603050405020304" pitchFamily="18" charset="0"/>
              </a:rPr>
              <a:t>2017.gadu uz 2017.gada 31.decembri </a:t>
            </a:r>
            <a:r>
              <a:rPr lang="lv-LV" sz="2200" dirty="0">
                <a:latin typeface="Times New Roman" panose="02020603050405020304" pitchFamily="18" charset="0"/>
                <a:cs typeface="Times New Roman" panose="02020603050405020304" pitchFamily="18" charset="0"/>
              </a:rPr>
              <a:t>aizpilda un iesniedz saskaņā ar </a:t>
            </a:r>
            <a:r>
              <a:rPr lang="lv-LV" sz="2200" dirty="0" smtClean="0">
                <a:solidFill>
                  <a:schemeClr val="bg2">
                    <a:lumMod val="75000"/>
                  </a:schemeClr>
                </a:solidFill>
                <a:latin typeface="Times New Roman" panose="02020603050405020304" pitchFamily="18" charset="0"/>
                <a:cs typeface="Times New Roman" panose="02020603050405020304" pitchFamily="18" charset="0"/>
              </a:rPr>
              <a:t>MK 29.09.2015</a:t>
            </a:r>
            <a:r>
              <a:rPr lang="lv-LV" sz="2200" dirty="0">
                <a:solidFill>
                  <a:schemeClr val="bg2">
                    <a:lumMod val="75000"/>
                  </a:schemeClr>
                </a:solidFill>
                <a:latin typeface="Times New Roman" panose="02020603050405020304" pitchFamily="18" charset="0"/>
                <a:cs typeface="Times New Roman" panose="02020603050405020304" pitchFamily="18" charset="0"/>
              </a:rPr>
              <a:t>. </a:t>
            </a:r>
            <a:r>
              <a:rPr lang="lv-LV" sz="2200" dirty="0" smtClean="0">
                <a:solidFill>
                  <a:schemeClr val="bg2">
                    <a:lumMod val="75000"/>
                  </a:schemeClr>
                </a:solidFill>
                <a:latin typeface="Times New Roman" panose="02020603050405020304" pitchFamily="18" charset="0"/>
                <a:cs typeface="Times New Roman" panose="02020603050405020304" pitchFamily="18" charset="0"/>
              </a:rPr>
              <a:t>noteikumiem Nr</a:t>
            </a:r>
            <a:r>
              <a:rPr lang="lv-LV" sz="2200" dirty="0">
                <a:solidFill>
                  <a:schemeClr val="bg2">
                    <a:lumMod val="75000"/>
                  </a:schemeClr>
                </a:solidFill>
                <a:latin typeface="Times New Roman" panose="02020603050405020304" pitchFamily="18" charset="0"/>
                <a:cs typeface="Times New Roman" panose="02020603050405020304" pitchFamily="18" charset="0"/>
              </a:rPr>
              <a:t>. 548 </a:t>
            </a:r>
            <a:r>
              <a:rPr lang="lv-LV" sz="2200" dirty="0" smtClean="0">
                <a:latin typeface="Times New Roman" panose="02020603050405020304" pitchFamily="18" charset="0"/>
                <a:cs typeface="Times New Roman" panose="02020603050405020304" pitchFamily="18" charset="0"/>
              </a:rPr>
              <a:t>«Noteikumi </a:t>
            </a:r>
            <a:r>
              <a:rPr lang="lv-LV" sz="2200" dirty="0">
                <a:latin typeface="Times New Roman" panose="02020603050405020304" pitchFamily="18" charset="0"/>
                <a:cs typeface="Times New Roman" panose="02020603050405020304" pitchFamily="18" charset="0"/>
              </a:rPr>
              <a:t>par uzņēmumu ienākuma nodokļa taksācijas perioda deklarāciju un avansa </a:t>
            </a:r>
            <a:r>
              <a:rPr lang="lv-LV" sz="2200" dirty="0" smtClean="0">
                <a:latin typeface="Times New Roman" panose="02020603050405020304" pitchFamily="18" charset="0"/>
                <a:cs typeface="Times New Roman" panose="02020603050405020304" pitchFamily="18" charset="0"/>
              </a:rPr>
              <a:t>maksājumu aprēķinu»</a:t>
            </a:r>
            <a:endParaRPr lang="lv-LV" sz="2200" dirty="0">
              <a:latin typeface="Times New Roman" panose="02020603050405020304" pitchFamily="18" charset="0"/>
              <a:cs typeface="Times New Roman" panose="02020603050405020304" pitchFamily="18" charset="0"/>
            </a:endParaRPr>
          </a:p>
          <a:p>
            <a:pPr algn="just"/>
            <a:endParaRPr lang="lv-LV" sz="2200" b="1" dirty="0" smtClean="0">
              <a:solidFill>
                <a:schemeClr val="bg2">
                  <a:lumMod val="75000"/>
                </a:schemeClr>
              </a:solidFill>
              <a:latin typeface="Times New Roman" panose="02020603050405020304" pitchFamily="18" charset="0"/>
              <a:cs typeface="Times New Roman" panose="02020603050405020304" pitchFamily="18" charset="0"/>
            </a:endParaRPr>
          </a:p>
          <a:p>
            <a:pPr algn="just"/>
            <a:r>
              <a:rPr lang="lv-LV" sz="2200" b="1" dirty="0" smtClean="0">
                <a:solidFill>
                  <a:schemeClr val="bg2">
                    <a:lumMod val="75000"/>
                  </a:schemeClr>
                </a:solidFill>
                <a:latin typeface="Times New Roman" panose="02020603050405020304" pitchFamily="18" charset="0"/>
                <a:cs typeface="Times New Roman" panose="02020603050405020304" pitchFamily="18" charset="0"/>
              </a:rPr>
              <a:t>Ar </a:t>
            </a:r>
            <a:r>
              <a:rPr lang="lv-LV" sz="2200" b="1" dirty="0">
                <a:solidFill>
                  <a:schemeClr val="bg2">
                    <a:lumMod val="75000"/>
                  </a:schemeClr>
                </a:solidFill>
                <a:latin typeface="Times New Roman" panose="02020603050405020304" pitchFamily="18" charset="0"/>
                <a:cs typeface="Times New Roman" panose="02020603050405020304" pitchFamily="18" charset="0"/>
              </a:rPr>
              <a:t>2018.gada 1.janvāri piemēro jauno uzņēmumu ienākuma nodokli</a:t>
            </a:r>
          </a:p>
          <a:p>
            <a:pPr algn="just"/>
            <a:endParaRPr lang="fi-FI" sz="2200"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981384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241324"/>
          </a:xfrm>
        </p:spPr>
        <p:txBody>
          <a:bodyPr>
            <a:normAutofit fontScale="90000"/>
          </a:bodyPr>
          <a:lstStyle/>
          <a:p>
            <a:pPr algn="ctr" fontAlgn="auto">
              <a:spcAft>
                <a:spcPts val="0"/>
              </a:spcAft>
            </a:pPr>
            <a:r>
              <a:rPr lang="lv-LV" sz="2800" dirty="0" smtClean="0">
                <a:solidFill>
                  <a:schemeClr val="tx2"/>
                </a:solidFill>
                <a:latin typeface="American Typewriter"/>
              </a:rPr>
              <a:t>Kas nodokļa maksātājam jāievēro pārejas periodā no 2018.gada 1.janvāra līdz 30.jūnijam</a:t>
            </a:r>
            <a:br>
              <a:rPr lang="lv-LV" sz="2800" dirty="0" smtClean="0">
                <a:solidFill>
                  <a:schemeClr val="tx2"/>
                </a:solidFill>
                <a:latin typeface="American Typewriter"/>
              </a:rPr>
            </a:b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43665"/>
            <a:ext cx="8329749" cy="5085735"/>
          </a:xfrm>
        </p:spPr>
        <p:txBody>
          <a:bodyPr>
            <a:normAutofit fontScale="85000" lnSpcReduction="10000"/>
          </a:bodyPr>
          <a:lstStyle/>
          <a:p>
            <a:endParaRPr lang="lv-LV" dirty="0" smtClean="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lv-LV" sz="2400" dirty="0" smtClean="0">
                <a:latin typeface="Times New Roman" panose="02020603050405020304" pitchFamily="18" charset="0"/>
                <a:cs typeface="Times New Roman" panose="02020603050405020304" pitchFamily="18" charset="0"/>
              </a:rPr>
              <a:t>Ja </a:t>
            </a:r>
            <a:r>
              <a:rPr lang="lv-LV" sz="2400" dirty="0">
                <a:latin typeface="Times New Roman" panose="02020603050405020304" pitchFamily="18" charset="0"/>
                <a:cs typeface="Times New Roman" panose="02020603050405020304" pitchFamily="18" charset="0"/>
              </a:rPr>
              <a:t>pārskata gads nesakrīt ar kalendāra gadu, nodokļa maksātājs uzņēmumu ienākuma nodokļa aprēķināšanai sagatavo finanšu (starpperiodu) pārskatu un uzņēmumu ienākuma nodokļa deklarāciju:</a:t>
            </a:r>
          </a:p>
          <a:p>
            <a:pPr marL="909828" lvl="2" indent="-342900" algn="just">
              <a:lnSpc>
                <a:spcPct val="120000"/>
              </a:lnSpc>
              <a:spcBef>
                <a:spcPts val="0"/>
              </a:spcBef>
              <a:spcAft>
                <a:spcPts val="0"/>
              </a:spcAft>
              <a:buFont typeface="Wingdings" panose="05000000000000000000" pitchFamily="2" charset="2"/>
              <a:buChar char="ü"/>
            </a:pPr>
            <a:r>
              <a:rPr lang="lv-LV" sz="2400" dirty="0"/>
              <a:t>saskaņā ar </a:t>
            </a:r>
            <a:r>
              <a:rPr lang="lv-LV" sz="2400" dirty="0">
                <a:solidFill>
                  <a:schemeClr val="bg2">
                    <a:lumMod val="75000"/>
                  </a:schemeClr>
                </a:solidFill>
              </a:rPr>
              <a:t>MK 29.09.2015. noteikumiem Nr.548 </a:t>
            </a:r>
            <a:r>
              <a:rPr lang="lv-LV" sz="2400" dirty="0"/>
              <a:t>- par periodu no pārskata gada sākuma līdz 2017.gada 31.decembrim un līdz 2018.gada 30.aprīlim iesniedz VID;</a:t>
            </a:r>
          </a:p>
          <a:p>
            <a:pPr marL="909828" lvl="2" indent="-342900" algn="just">
              <a:lnSpc>
                <a:spcPct val="120000"/>
              </a:lnSpc>
              <a:spcBef>
                <a:spcPts val="0"/>
              </a:spcBef>
              <a:spcAft>
                <a:spcPts val="0"/>
              </a:spcAft>
              <a:buFont typeface="Wingdings" panose="05000000000000000000" pitchFamily="2" charset="2"/>
              <a:buChar char="ü"/>
            </a:pPr>
            <a:r>
              <a:rPr lang="lv-LV" sz="2400" dirty="0"/>
              <a:t>saskaņā ar jauno UIN - par periodu no 2018.gada 1.janvāra līdz pārskata gada beigām un vienlaikus ar bilanci un peļņas vai zaudējumu aprēķinu iesniedz VID, bet ne vēlāk kā 4 mēnešus pēc pārskata gada beigām.</a:t>
            </a:r>
          </a:p>
          <a:p>
            <a:pPr algn="just">
              <a:lnSpc>
                <a:spcPct val="120000"/>
              </a:lnSpc>
              <a:spcBef>
                <a:spcPts val="0"/>
              </a:spcBef>
              <a:spcAft>
                <a:spcPts val="0"/>
              </a:spcAft>
            </a:pPr>
            <a:endParaRPr lang="lv-LV"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endParaRPr lang="lv-LV"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lv-LV" dirty="0" smtClean="0">
                <a:latin typeface="Times New Roman" panose="02020603050405020304" pitchFamily="18" charset="0"/>
                <a:cs typeface="Times New Roman" panose="02020603050405020304" pitchFamily="18" charset="0"/>
              </a:rPr>
              <a:t>Informāciju</a:t>
            </a:r>
            <a:r>
              <a:rPr lang="lv-LV" dirty="0">
                <a:latin typeface="Times New Roman" panose="02020603050405020304" pitchFamily="18" charset="0"/>
                <a:cs typeface="Times New Roman" panose="02020603050405020304" pitchFamily="18" charset="0"/>
              </a:rPr>
              <a:t>, kas jāiesniedz </a:t>
            </a:r>
            <a:r>
              <a:rPr lang="lv-LV" dirty="0" smtClean="0">
                <a:latin typeface="Times New Roman" panose="02020603050405020304" pitchFamily="18" charset="0"/>
                <a:cs typeface="Times New Roman" panose="02020603050405020304" pitchFamily="18" charset="0"/>
              </a:rPr>
              <a:t>VID par izmaksām nerezidentiem 2017.gadā (saskaņā </a:t>
            </a:r>
            <a:r>
              <a:rPr lang="lv-LV" dirty="0">
                <a:latin typeface="Times New Roman" panose="02020603050405020304" pitchFamily="18" charset="0"/>
                <a:cs typeface="Times New Roman" panose="02020603050405020304" pitchFamily="18" charset="0"/>
              </a:rPr>
              <a:t>ar likuma "Par uzņēmumu </a:t>
            </a:r>
            <a:r>
              <a:rPr lang="lv-LV" dirty="0" smtClean="0">
                <a:latin typeface="Times New Roman" panose="02020603050405020304" pitchFamily="18" charset="0"/>
                <a:cs typeface="Times New Roman" panose="02020603050405020304" pitchFamily="18" charset="0"/>
              </a:rPr>
              <a:t>ienākuma nodokli</a:t>
            </a:r>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24.pantu), </a:t>
            </a:r>
            <a:r>
              <a:rPr lang="lv-LV" dirty="0">
                <a:latin typeface="Times New Roman" panose="02020603050405020304" pitchFamily="18" charset="0"/>
                <a:cs typeface="Times New Roman" panose="02020603050405020304" pitchFamily="18" charset="0"/>
              </a:rPr>
              <a:t>iesniedz saskaņā ar </a:t>
            </a:r>
            <a:r>
              <a:rPr lang="lv-LV" dirty="0" smtClean="0">
                <a:latin typeface="Times New Roman" panose="02020603050405020304" pitchFamily="18" charset="0"/>
                <a:cs typeface="Times New Roman" panose="02020603050405020304" pitchFamily="18" charset="0"/>
              </a:rPr>
              <a:t>MK 04.07.2006</a:t>
            </a:r>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noteikumiem Nr.556</a:t>
            </a:r>
          </a:p>
          <a:p>
            <a:pPr algn="just">
              <a:lnSpc>
                <a:spcPct val="100000"/>
              </a:lnSpc>
              <a:spcBef>
                <a:spcPts val="0"/>
              </a:spcBef>
              <a:spcAft>
                <a:spcPts val="0"/>
              </a:spcAft>
            </a:pPr>
            <a:endParaRPr lang="lv-LV" dirty="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lv-LV" dirty="0">
              <a:latin typeface="Times New Roman" panose="02020603050405020304" pitchFamily="18" charset="0"/>
              <a:cs typeface="Times New Roman" panose="02020603050405020304" pitchFamily="18" charset="0"/>
            </a:endParaRPr>
          </a:p>
          <a:p>
            <a:pPr algn="just"/>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15</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544838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241324"/>
          </a:xfrm>
        </p:spPr>
        <p:txBody>
          <a:bodyPr>
            <a:normAutofit/>
          </a:bodyPr>
          <a:lstStyle/>
          <a:p>
            <a:pPr algn="ctr" fontAlgn="auto">
              <a:spcAft>
                <a:spcPts val="0"/>
              </a:spcAft>
            </a:pPr>
            <a:r>
              <a:rPr lang="lv-LV" sz="2800" dirty="0">
                <a:solidFill>
                  <a:schemeClr val="tx1"/>
                </a:solidFill>
                <a:latin typeface="Times New Roman" panose="02020603050405020304" pitchFamily="18" charset="0"/>
                <a:cs typeface="Times New Roman" panose="02020603050405020304" pitchFamily="18" charset="0"/>
              </a:rPr>
              <a:t>UIN </a:t>
            </a:r>
            <a:r>
              <a:rPr lang="lv-LV" sz="2800" dirty="0" smtClean="0">
                <a:solidFill>
                  <a:schemeClr val="tx1"/>
                </a:solidFill>
                <a:latin typeface="Times New Roman" panose="02020603050405020304" pitchFamily="18" charset="0"/>
                <a:cs typeface="Times New Roman" panose="02020603050405020304" pitchFamily="18" charset="0"/>
              </a:rPr>
              <a:t>piemērošana nerezidentu ienākumiem (UIN likuma 5.pants</a:t>
            </a:r>
            <a:r>
              <a:rPr lang="lv-LV" sz="2800" dirty="0">
                <a:solidFill>
                  <a:schemeClr val="tx1"/>
                </a:solidFill>
                <a:latin typeface="Times New Roman" panose="02020603050405020304" pitchFamily="18" charset="0"/>
                <a:cs typeface="Times New Roman" panose="02020603050405020304" pitchFamily="18" charset="0"/>
              </a:rPr>
              <a:t>)</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43665"/>
            <a:ext cx="8329749" cy="5085735"/>
          </a:xfrm>
        </p:spPr>
        <p:txBody>
          <a:bodyPr>
            <a:normAutofit/>
          </a:bodyPr>
          <a:lstStyle/>
          <a:p>
            <a:endParaRPr lang="lv-LV" dirty="0" smtClean="0">
              <a:latin typeface="Times New Roman" panose="02020603050405020304" pitchFamily="18" charset="0"/>
              <a:cs typeface="Times New Roman" panose="02020603050405020304" pitchFamily="18" charset="0"/>
            </a:endParaRPr>
          </a:p>
          <a:p>
            <a:r>
              <a:rPr lang="lv-LV" dirty="0" smtClean="0">
                <a:solidFill>
                  <a:schemeClr val="tx1"/>
                </a:solidFill>
                <a:latin typeface="Times New Roman" panose="02020603050405020304" pitchFamily="18" charset="0"/>
                <a:cs typeface="Times New Roman" panose="02020603050405020304" pitchFamily="18" charset="0"/>
              </a:rPr>
              <a:t>UIN ietur </a:t>
            </a:r>
            <a:r>
              <a:rPr lang="lv-LV" dirty="0">
                <a:solidFill>
                  <a:schemeClr val="tx1"/>
                </a:solidFill>
                <a:latin typeface="Times New Roman" panose="02020603050405020304" pitchFamily="18" charset="0"/>
                <a:cs typeface="Times New Roman" panose="02020603050405020304" pitchFamily="18" charset="0"/>
              </a:rPr>
              <a:t>izmaksas </a:t>
            </a:r>
            <a:r>
              <a:rPr lang="lv-LV" dirty="0" smtClean="0">
                <a:solidFill>
                  <a:schemeClr val="tx1"/>
                </a:solidFill>
                <a:latin typeface="Times New Roman" panose="02020603050405020304" pitchFamily="18" charset="0"/>
                <a:cs typeface="Times New Roman" panose="02020603050405020304" pitchFamily="18" charset="0"/>
              </a:rPr>
              <a:t>brīdī no nerezidentam izmaksājamās atlīdzības :</a:t>
            </a:r>
            <a:endParaRPr lang="lv-LV"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par </a:t>
            </a:r>
            <a:r>
              <a:rPr lang="lv-LV" dirty="0">
                <a:solidFill>
                  <a:schemeClr val="tx1"/>
                </a:solidFill>
                <a:latin typeface="Times New Roman" panose="02020603050405020304" pitchFamily="18" charset="0"/>
                <a:cs typeface="Times New Roman" panose="02020603050405020304" pitchFamily="18" charset="0"/>
              </a:rPr>
              <a:t>vadības un konsultatīvajiem pakalpojumiem </a:t>
            </a:r>
            <a:r>
              <a:rPr lang="lv-LV" dirty="0" smtClean="0">
                <a:solidFill>
                  <a:schemeClr val="tx1"/>
                </a:solidFill>
                <a:latin typeface="Times New Roman" panose="02020603050405020304" pitchFamily="18" charset="0"/>
                <a:cs typeface="Times New Roman" panose="02020603050405020304" pitchFamily="18" charset="0"/>
              </a:rPr>
              <a:t>- </a:t>
            </a:r>
            <a:r>
              <a:rPr lang="lv-LV" dirty="0">
                <a:solidFill>
                  <a:schemeClr val="tx1"/>
                </a:solidFill>
                <a:latin typeface="Times New Roman" panose="02020603050405020304" pitchFamily="18" charset="0"/>
                <a:cs typeface="Times New Roman" panose="02020603050405020304" pitchFamily="18" charset="0"/>
              </a:rPr>
              <a:t>20 % </a:t>
            </a:r>
            <a:endParaRPr lang="lv-LV"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par </a:t>
            </a:r>
            <a:r>
              <a:rPr lang="lv-LV" dirty="0">
                <a:solidFill>
                  <a:schemeClr val="tx1"/>
                </a:solidFill>
                <a:latin typeface="Times New Roman" panose="02020603050405020304" pitchFamily="18" charset="0"/>
                <a:cs typeface="Times New Roman" panose="02020603050405020304" pitchFamily="18" charset="0"/>
              </a:rPr>
              <a:t>Latvijā esoša nekustamā īpašuma atsavināšanu </a:t>
            </a:r>
            <a:r>
              <a:rPr lang="lv-LV" dirty="0" smtClean="0">
                <a:solidFill>
                  <a:schemeClr val="tx1"/>
                </a:solidFill>
                <a:latin typeface="Times New Roman" panose="02020603050405020304" pitchFamily="18" charset="0"/>
                <a:cs typeface="Times New Roman" panose="02020603050405020304" pitchFamily="18" charset="0"/>
              </a:rPr>
              <a:t>- </a:t>
            </a:r>
            <a:r>
              <a:rPr lang="lv-LV" dirty="0">
                <a:solidFill>
                  <a:schemeClr val="tx1"/>
                </a:solidFill>
                <a:latin typeface="Times New Roman" panose="02020603050405020304" pitchFamily="18" charset="0"/>
                <a:cs typeface="Times New Roman" panose="02020603050405020304" pitchFamily="18" charset="0"/>
              </a:rPr>
              <a:t>3 % no atlīdzības summas</a:t>
            </a:r>
          </a:p>
          <a:p>
            <a:pPr marL="342900" indent="-342900">
              <a:lnSpc>
                <a:spcPct val="100000"/>
              </a:lnSpc>
              <a:spcBef>
                <a:spcPts val="0"/>
              </a:spcBef>
              <a:spcAft>
                <a:spcPts val="0"/>
              </a:spcAft>
              <a:buFont typeface="Wingdings" panose="05000000000000000000" pitchFamily="2" charset="2"/>
              <a:buChar char="ü"/>
            </a:pPr>
            <a:endParaRPr lang="lv-LV" dirty="0" smtClean="0">
              <a:solidFill>
                <a:schemeClr val="tx1"/>
              </a:solidFill>
              <a:latin typeface="Times New Roman" panose="02020603050405020304" pitchFamily="18" charset="0"/>
              <a:cs typeface="Times New Roman" panose="02020603050405020304" pitchFamily="18" charset="0"/>
            </a:endParaRPr>
          </a:p>
          <a:p>
            <a:pPr marL="342900" indent="-342900">
              <a:lnSpc>
                <a:spcPct val="100000"/>
              </a:lnSpc>
              <a:spcBef>
                <a:spcPts val="0"/>
              </a:spcBef>
              <a:spcAft>
                <a:spcPts val="0"/>
              </a:spcAft>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Izmaksājot </a:t>
            </a:r>
            <a:r>
              <a:rPr lang="lv-LV" dirty="0">
                <a:solidFill>
                  <a:schemeClr val="tx1"/>
                </a:solidFill>
                <a:latin typeface="Times New Roman" panose="02020603050405020304" pitchFamily="18" charset="0"/>
                <a:cs typeface="Times New Roman" panose="02020603050405020304" pitchFamily="18" charset="0"/>
              </a:rPr>
              <a:t>nerezidentam zemu nodokļu vai beznodokļu zonā - 20 % </a:t>
            </a:r>
            <a:r>
              <a:rPr lang="lv-LV" dirty="0" smtClean="0">
                <a:solidFill>
                  <a:schemeClr val="tx1"/>
                </a:solidFill>
                <a:latin typeface="Times New Roman" panose="02020603050405020304" pitchFamily="18" charset="0"/>
                <a:cs typeface="Times New Roman" panose="02020603050405020304" pitchFamily="18" charset="0"/>
              </a:rPr>
              <a:t>, t.sk.:</a:t>
            </a:r>
            <a:endParaRPr lang="lv-LV"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lv-LV" dirty="0" smtClean="0">
                <a:solidFill>
                  <a:schemeClr val="tx1"/>
                </a:solidFill>
                <a:latin typeface="Times New Roman" panose="02020603050405020304" pitchFamily="18" charset="0"/>
                <a:cs typeface="Times New Roman" panose="02020603050405020304" pitchFamily="18" charset="0"/>
              </a:rPr>
              <a:t>	</a:t>
            </a:r>
            <a:r>
              <a:rPr lang="lv-LV" dirty="0">
                <a:solidFill>
                  <a:schemeClr val="tx1"/>
                </a:solidFill>
                <a:latin typeface="Times New Roman" panose="02020603050405020304" pitchFamily="18" charset="0"/>
                <a:cs typeface="Times New Roman" panose="02020603050405020304" pitchFamily="18" charset="0"/>
              </a:rPr>
              <a:t>- no dividendēm - 20 </a:t>
            </a:r>
            <a:r>
              <a:rPr lang="lv-LV" dirty="0" smtClean="0">
                <a:solidFill>
                  <a:schemeClr val="tx1"/>
                </a:solidFill>
                <a:latin typeface="Times New Roman" panose="02020603050405020304" pitchFamily="18" charset="0"/>
                <a:cs typeface="Times New Roman" panose="02020603050405020304" pitchFamily="18" charset="0"/>
              </a:rPr>
              <a:t>%</a:t>
            </a:r>
            <a:endParaRPr lang="lv-LV"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lv-LV" dirty="0" smtClean="0">
                <a:solidFill>
                  <a:schemeClr val="tx1"/>
                </a:solidFill>
                <a:latin typeface="Times New Roman" panose="02020603050405020304" pitchFamily="18" charset="0"/>
                <a:cs typeface="Times New Roman" panose="02020603050405020304" pitchFamily="18" charset="0"/>
              </a:rPr>
              <a:t>	- no </a:t>
            </a:r>
            <a:r>
              <a:rPr lang="lv-LV" dirty="0">
                <a:solidFill>
                  <a:schemeClr val="tx1"/>
                </a:solidFill>
                <a:latin typeface="Times New Roman" panose="02020603050405020304" pitchFamily="18" charset="0"/>
                <a:cs typeface="Times New Roman" panose="02020603050405020304" pitchFamily="18" charset="0"/>
              </a:rPr>
              <a:t>procentu maksājumiem </a:t>
            </a:r>
            <a:r>
              <a:rPr lang="lv-LV" dirty="0" smtClean="0">
                <a:solidFill>
                  <a:schemeClr val="tx1"/>
                </a:solidFill>
                <a:latin typeface="Times New Roman" panose="02020603050405020304" pitchFamily="18" charset="0"/>
                <a:cs typeface="Times New Roman" panose="02020603050405020304" pitchFamily="18" charset="0"/>
              </a:rPr>
              <a:t>- </a:t>
            </a:r>
            <a:r>
              <a:rPr lang="lv-LV" dirty="0">
                <a:solidFill>
                  <a:schemeClr val="tx1"/>
                </a:solidFill>
                <a:latin typeface="Times New Roman" panose="02020603050405020304" pitchFamily="18" charset="0"/>
                <a:cs typeface="Times New Roman" panose="02020603050405020304" pitchFamily="18" charset="0"/>
              </a:rPr>
              <a:t>20 </a:t>
            </a:r>
            <a:r>
              <a:rPr lang="lv-LV" dirty="0" smtClean="0">
                <a:solidFill>
                  <a:schemeClr val="tx1"/>
                </a:solidFill>
                <a:latin typeface="Times New Roman" panose="02020603050405020304" pitchFamily="18" charset="0"/>
                <a:cs typeface="Times New Roman" panose="02020603050405020304" pitchFamily="18" charset="0"/>
              </a:rPr>
              <a:t>%</a:t>
            </a:r>
            <a:endParaRPr lang="lv-LV" dirty="0">
              <a:solidFill>
                <a:schemeClr val="tx1"/>
              </a:solidFill>
              <a:latin typeface="Times New Roman" panose="02020603050405020304" pitchFamily="18" charset="0"/>
              <a:cs typeface="Times New Roman" panose="02020603050405020304" pitchFamily="18" charset="0"/>
            </a:endParaRPr>
          </a:p>
          <a:p>
            <a:pPr lvl="1" indent="0">
              <a:lnSpc>
                <a:spcPct val="100000"/>
              </a:lnSpc>
              <a:spcBef>
                <a:spcPts val="0"/>
              </a:spcBef>
              <a:spcAft>
                <a:spcPts val="0"/>
              </a:spcAft>
              <a:buNone/>
            </a:pPr>
            <a:r>
              <a:rPr lang="lv-LV" dirty="0" smtClean="0">
                <a:solidFill>
                  <a:schemeClr val="tx1"/>
                </a:solidFill>
                <a:latin typeface="Times New Roman" panose="02020603050405020304" pitchFamily="18" charset="0"/>
                <a:cs typeface="Times New Roman" panose="02020603050405020304" pitchFamily="18" charset="0"/>
              </a:rPr>
              <a:t>	- no </a:t>
            </a:r>
            <a:r>
              <a:rPr lang="lv-LV" dirty="0">
                <a:solidFill>
                  <a:schemeClr val="tx1"/>
                </a:solidFill>
                <a:latin typeface="Times New Roman" panose="02020603050405020304" pitchFamily="18" charset="0"/>
                <a:cs typeface="Times New Roman" panose="02020603050405020304" pitchFamily="18" charset="0"/>
              </a:rPr>
              <a:t>maksājumiem par intelektuālo īpašumu </a:t>
            </a:r>
            <a:r>
              <a:rPr lang="lv-LV" dirty="0" smtClean="0">
                <a:solidFill>
                  <a:schemeClr val="tx1"/>
                </a:solidFill>
                <a:latin typeface="Times New Roman" panose="02020603050405020304" pitchFamily="18" charset="0"/>
                <a:cs typeface="Times New Roman" panose="02020603050405020304" pitchFamily="18" charset="0"/>
              </a:rPr>
              <a:t>- </a:t>
            </a:r>
            <a:r>
              <a:rPr lang="lv-LV" dirty="0">
                <a:solidFill>
                  <a:schemeClr val="tx1"/>
                </a:solidFill>
                <a:latin typeface="Times New Roman" panose="02020603050405020304" pitchFamily="18" charset="0"/>
                <a:cs typeface="Times New Roman" panose="02020603050405020304" pitchFamily="18" charset="0"/>
              </a:rPr>
              <a:t>20 %.</a:t>
            </a:r>
          </a:p>
          <a:p>
            <a:pPr>
              <a:lnSpc>
                <a:spcPct val="100000"/>
              </a:lnSpc>
              <a:spcBef>
                <a:spcPts val="0"/>
              </a:spcBef>
              <a:spcAft>
                <a:spcPts val="0"/>
              </a:spcAft>
            </a:pPr>
            <a:r>
              <a:rPr lang="lv-LV" dirty="0" smtClean="0">
                <a:solidFill>
                  <a:schemeClr val="tx1"/>
                </a:solidFill>
                <a:latin typeface="Times New Roman" panose="02020603050405020304" pitchFamily="18" charset="0"/>
                <a:cs typeface="Times New Roman" panose="02020603050405020304" pitchFamily="18" charset="0"/>
              </a:rPr>
              <a:t>	</a:t>
            </a:r>
            <a:endParaRPr lang="lv-LV" dirty="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lv-LV" dirty="0">
              <a:latin typeface="Times New Roman" panose="02020603050405020304" pitchFamily="18" charset="0"/>
              <a:cs typeface="Times New Roman" panose="02020603050405020304" pitchFamily="18" charset="0"/>
            </a:endParaRPr>
          </a:p>
          <a:p>
            <a:pPr algn="just"/>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66178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fontScale="90000"/>
          </a:bodyPr>
          <a:lstStyle/>
          <a:p>
            <a:pPr algn="ctr"/>
            <a:r>
              <a:rPr lang="lv-LV" sz="2800" dirty="0" smtClean="0">
                <a:solidFill>
                  <a:schemeClr val="tx2"/>
                </a:solidFill>
                <a:latin typeface="Times New Roman" panose="02020603050405020304" pitchFamily="18" charset="0"/>
                <a:cs typeface="Times New Roman" panose="02020603050405020304" pitchFamily="18" charset="0"/>
              </a:rPr>
              <a:t>Nosacīti sadalītā peļņa - a</a:t>
            </a:r>
            <a:r>
              <a:rPr lang="lv-LV" sz="2800" dirty="0" smtClean="0">
                <a:solidFill>
                  <a:schemeClr val="tx1"/>
                </a:solidFill>
                <a:latin typeface="Times New Roman" panose="02020603050405020304" pitchFamily="18" charset="0"/>
                <a:cs typeface="Times New Roman" panose="02020603050405020304" pitchFamily="18" charset="0"/>
              </a:rPr>
              <a:t>r </a:t>
            </a:r>
            <a:r>
              <a:rPr lang="lv-LV" sz="2800" dirty="0">
                <a:solidFill>
                  <a:schemeClr val="tx1"/>
                </a:solidFill>
                <a:latin typeface="Times New Roman" panose="02020603050405020304" pitchFamily="18" charset="0"/>
                <a:cs typeface="Times New Roman" panose="02020603050405020304" pitchFamily="18" charset="0"/>
              </a:rPr>
              <a:t>saimniecisko darbību nesaistīti izdevumi</a:t>
            </a:r>
            <a:r>
              <a:rPr lang="lv-LV" sz="2800" dirty="0">
                <a:solidFill>
                  <a:schemeClr val="tx2"/>
                </a:solidFill>
                <a:latin typeface="Times New Roman" panose="02020603050405020304" pitchFamily="18" charset="0"/>
                <a:cs typeface="Times New Roman" panose="02020603050405020304" pitchFamily="18" charset="0"/>
              </a:rPr>
              <a:t/>
            </a:r>
            <a:br>
              <a:rPr lang="lv-LV" sz="2800" dirty="0">
                <a:solidFill>
                  <a:schemeClr val="tx2"/>
                </a:solidFill>
                <a:latin typeface="Times New Roman" panose="02020603050405020304" pitchFamily="18" charset="0"/>
                <a:cs typeface="Times New Roman" panose="02020603050405020304" pitchFamily="18" charset="0"/>
              </a:rPr>
            </a:b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r>
              <a:rPr lang="lv-LV" dirty="0" smtClean="0">
                <a:solidFill>
                  <a:schemeClr val="tx1"/>
                </a:solidFill>
                <a:latin typeface="Times New Roman" panose="02020603050405020304" pitchFamily="18" charset="0"/>
                <a:cs typeface="Times New Roman" panose="02020603050405020304" pitchFamily="18" charset="0"/>
              </a:rPr>
              <a:t>UIN </a:t>
            </a:r>
            <a:r>
              <a:rPr lang="lv-LV" dirty="0">
                <a:solidFill>
                  <a:schemeClr val="tx1"/>
                </a:solidFill>
                <a:latin typeface="Times New Roman" panose="02020603050405020304" pitchFamily="18" charset="0"/>
                <a:cs typeface="Times New Roman" panose="02020603050405020304" pitchFamily="18" charset="0"/>
              </a:rPr>
              <a:t>bāzē iekļauj visus izdevumus, kas tieši nav saistīti ar nodokļa maksātāja saimniecisko </a:t>
            </a:r>
            <a:r>
              <a:rPr lang="lv-LV" dirty="0" smtClean="0">
                <a:solidFill>
                  <a:schemeClr val="tx1"/>
                </a:solidFill>
                <a:latin typeface="Times New Roman" panose="02020603050405020304" pitchFamily="18" charset="0"/>
                <a:cs typeface="Times New Roman" panose="02020603050405020304" pitchFamily="18" charset="0"/>
              </a:rPr>
              <a:t>darbību (UIN likuma 8.pants), </a:t>
            </a:r>
            <a:r>
              <a:rPr lang="lv-LV" dirty="0">
                <a:solidFill>
                  <a:schemeClr val="tx1"/>
                </a:solidFill>
                <a:latin typeface="Times New Roman" panose="02020603050405020304" pitchFamily="18" charset="0"/>
                <a:cs typeface="Times New Roman" panose="02020603050405020304" pitchFamily="18" charset="0"/>
              </a:rPr>
              <a:t>tai skaitā:</a:t>
            </a:r>
          </a:p>
          <a:p>
            <a:pPr marL="342900" indent="-342900">
              <a:buClrTx/>
              <a:buFont typeface="Wingdings" panose="05000000000000000000" pitchFamily="2" charset="2"/>
              <a:buChar char="ü"/>
            </a:pPr>
            <a:endParaRPr lang="lv-LV" dirty="0" smtClean="0">
              <a:solidFill>
                <a:schemeClr val="tx1"/>
              </a:solidFill>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Izdevumi dalībnieku </a:t>
            </a:r>
            <a:r>
              <a:rPr lang="lv-LV" dirty="0">
                <a:solidFill>
                  <a:schemeClr val="tx1"/>
                </a:solidFill>
                <a:latin typeface="Times New Roman" panose="02020603050405020304" pitchFamily="18" charset="0"/>
                <a:cs typeface="Times New Roman" panose="02020603050405020304" pitchFamily="18" charset="0"/>
              </a:rPr>
              <a:t>vai darbinieku atpūtai, izklaides </a:t>
            </a:r>
            <a:r>
              <a:rPr lang="lv-LV" dirty="0" smtClean="0">
                <a:solidFill>
                  <a:schemeClr val="tx1"/>
                </a:solidFill>
                <a:latin typeface="Times New Roman" panose="02020603050405020304" pitchFamily="18" charset="0"/>
                <a:cs typeface="Times New Roman" panose="02020603050405020304" pitchFamily="18" charset="0"/>
              </a:rPr>
              <a:t>pasākumiem;</a:t>
            </a:r>
            <a:endParaRPr lang="lv-LV" dirty="0">
              <a:solidFill>
                <a:schemeClr val="tx1"/>
              </a:solidFill>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Peļņas</a:t>
            </a:r>
            <a:r>
              <a:rPr lang="lv-LV" dirty="0">
                <a:solidFill>
                  <a:schemeClr val="tx1"/>
                </a:solidFill>
                <a:latin typeface="Times New Roman" panose="02020603050405020304" pitchFamily="18" charset="0"/>
                <a:cs typeface="Times New Roman" panose="02020603050405020304" pitchFamily="18" charset="0"/>
              </a:rPr>
              <a:t>, apgrozījuma vai cita bāzes lieluma </a:t>
            </a:r>
            <a:r>
              <a:rPr lang="lv-LV" dirty="0" smtClean="0">
                <a:solidFill>
                  <a:schemeClr val="tx1"/>
                </a:solidFill>
                <a:latin typeface="Times New Roman" panose="02020603050405020304" pitchFamily="18" charset="0"/>
                <a:cs typeface="Times New Roman" panose="02020603050405020304" pitchFamily="18" charset="0"/>
              </a:rPr>
              <a:t>samazinājums, </a:t>
            </a:r>
            <a:r>
              <a:rPr lang="lv-LV" dirty="0">
                <a:solidFill>
                  <a:schemeClr val="tx1"/>
                </a:solidFill>
                <a:latin typeface="Times New Roman" panose="02020603050405020304" pitchFamily="18" charset="0"/>
                <a:cs typeface="Times New Roman" panose="02020603050405020304" pitchFamily="18" charset="0"/>
              </a:rPr>
              <a:t>kuru </a:t>
            </a:r>
            <a:r>
              <a:rPr lang="lv-LV" dirty="0" smtClean="0">
                <a:solidFill>
                  <a:schemeClr val="tx1"/>
                </a:solidFill>
                <a:latin typeface="Times New Roman" panose="02020603050405020304" pitchFamily="18" charset="0"/>
                <a:cs typeface="Times New Roman" panose="02020603050405020304" pitchFamily="18" charset="0"/>
              </a:rPr>
              <a:t>veic </a:t>
            </a:r>
            <a:r>
              <a:rPr lang="lv-LV" dirty="0">
                <a:solidFill>
                  <a:schemeClr val="tx1"/>
                </a:solidFill>
                <a:latin typeface="Times New Roman" panose="02020603050405020304" pitchFamily="18" charset="0"/>
                <a:cs typeface="Times New Roman" panose="02020603050405020304" pitchFamily="18" charset="0"/>
              </a:rPr>
              <a:t>pēc </a:t>
            </a:r>
            <a:r>
              <a:rPr lang="lv-LV" dirty="0" smtClean="0">
                <a:solidFill>
                  <a:schemeClr val="tx1"/>
                </a:solidFill>
                <a:latin typeface="Times New Roman" panose="02020603050405020304" pitchFamily="18" charset="0"/>
                <a:cs typeface="Times New Roman" panose="02020603050405020304" pitchFamily="18" charset="0"/>
              </a:rPr>
              <a:t>savas iniciatīvas </a:t>
            </a:r>
            <a:r>
              <a:rPr lang="lv-LV" dirty="0">
                <a:solidFill>
                  <a:schemeClr val="tx1"/>
                </a:solidFill>
                <a:latin typeface="Times New Roman" panose="02020603050405020304" pitchFamily="18" charset="0"/>
                <a:cs typeface="Times New Roman" panose="02020603050405020304" pitchFamily="18" charset="0"/>
              </a:rPr>
              <a:t>vai dalībnieka rīkojuma</a:t>
            </a:r>
            <a:r>
              <a:rPr lang="lv-LV" dirty="0" smtClean="0">
                <a:solidFill>
                  <a:schemeClr val="tx1"/>
                </a:solidFill>
                <a:latin typeface="Times New Roman" panose="02020603050405020304" pitchFamily="18" charset="0"/>
                <a:cs typeface="Times New Roman" panose="02020603050405020304" pitchFamily="18" charset="0"/>
              </a:rPr>
              <a:t>;</a:t>
            </a:r>
          </a:p>
          <a:p>
            <a:pPr marL="342900" indent="-342900">
              <a:buClrTx/>
              <a:buFont typeface="Wingdings" panose="05000000000000000000" pitchFamily="2" charset="2"/>
              <a:buChar char="ü"/>
            </a:pPr>
            <a:r>
              <a:rPr lang="lv-LV" dirty="0">
                <a:solidFill>
                  <a:schemeClr val="tx1"/>
                </a:solidFill>
                <a:latin typeface="Times New Roman" panose="02020603050405020304" pitchFamily="18" charset="0"/>
                <a:cs typeface="Times New Roman" panose="02020603050405020304" pitchFamily="18" charset="0"/>
              </a:rPr>
              <a:t>I</a:t>
            </a:r>
            <a:r>
              <a:rPr lang="lv-LV" dirty="0" smtClean="0">
                <a:solidFill>
                  <a:schemeClr val="tx1"/>
                </a:solidFill>
                <a:latin typeface="Times New Roman" panose="02020603050405020304" pitchFamily="18" charset="0"/>
                <a:cs typeface="Times New Roman" panose="02020603050405020304" pitchFamily="18" charset="0"/>
              </a:rPr>
              <a:t>zdevumi </a:t>
            </a:r>
            <a:r>
              <a:rPr lang="lv-LV" dirty="0">
                <a:solidFill>
                  <a:schemeClr val="tx1"/>
                </a:solidFill>
                <a:latin typeface="Times New Roman" panose="02020603050405020304" pitchFamily="18" charset="0"/>
                <a:cs typeface="Times New Roman" panose="02020603050405020304" pitchFamily="18" charset="0"/>
              </a:rPr>
              <a:t>dāvinājumiem, dāvinājumos pārvērstiem kredītiem un aizdevumiem (izņemot ienākumam pielīdzinātos aizdevumus, par kuriem aprēķināts IIN);</a:t>
            </a:r>
          </a:p>
          <a:p>
            <a:pPr marL="342900" indent="-342900">
              <a:buClrTx/>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ziedojumi, izņemot tos, kuriem </a:t>
            </a:r>
            <a:r>
              <a:rPr lang="lv-LV" dirty="0">
                <a:solidFill>
                  <a:schemeClr val="tx1"/>
                </a:solidFill>
                <a:latin typeface="Times New Roman" panose="02020603050405020304" pitchFamily="18" charset="0"/>
                <a:cs typeface="Times New Roman" panose="02020603050405020304" pitchFamily="18" charset="0"/>
              </a:rPr>
              <a:t>piemēro nodokļa </a:t>
            </a:r>
            <a:r>
              <a:rPr lang="lv-LV" dirty="0" smtClean="0">
                <a:solidFill>
                  <a:schemeClr val="tx1"/>
                </a:solidFill>
                <a:latin typeface="Times New Roman" panose="02020603050405020304" pitchFamily="18" charset="0"/>
                <a:cs typeface="Times New Roman" panose="02020603050405020304" pitchFamily="18" charset="0"/>
              </a:rPr>
              <a:t>atlaidi ziedotājiem;</a:t>
            </a:r>
            <a:endParaRPr lang="lv-LV"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spcBef>
                <a:spcPts val="0"/>
              </a:spcBef>
              <a:spcAft>
                <a:spcPts val="0"/>
              </a:spcAft>
              <a:buFont typeface="Wingdings" panose="05000000000000000000" pitchFamily="2" charset="2"/>
              <a:buChar char="ü"/>
            </a:pPr>
            <a:r>
              <a:rPr lang="lv-LV" dirty="0">
                <a:solidFill>
                  <a:schemeClr val="tx1"/>
                </a:solidFill>
                <a:latin typeface="Times New Roman" panose="02020603050405020304" pitchFamily="18" charset="0"/>
                <a:cs typeface="Times New Roman" panose="02020603050405020304" pitchFamily="18" charset="0"/>
              </a:rPr>
              <a:t>to aktīvu iegādes </a:t>
            </a:r>
            <a:r>
              <a:rPr lang="lv-LV" dirty="0" smtClean="0">
                <a:solidFill>
                  <a:schemeClr val="tx1"/>
                </a:solidFill>
                <a:latin typeface="Times New Roman" panose="02020603050405020304" pitchFamily="18" charset="0"/>
                <a:cs typeface="Times New Roman" panose="02020603050405020304" pitchFamily="18" charset="0"/>
              </a:rPr>
              <a:t>izdevumi, </a:t>
            </a:r>
            <a:r>
              <a:rPr lang="lv-LV" dirty="0">
                <a:solidFill>
                  <a:schemeClr val="tx1"/>
                </a:solidFill>
                <a:latin typeface="Times New Roman" panose="02020603050405020304" pitchFamily="18" charset="0"/>
                <a:cs typeface="Times New Roman" panose="02020603050405020304" pitchFamily="18" charset="0"/>
              </a:rPr>
              <a:t>kuri iegādāti, sākot ar </a:t>
            </a:r>
            <a:r>
              <a:rPr lang="lv-LV" dirty="0" smtClean="0">
                <a:solidFill>
                  <a:schemeClr val="tx1"/>
                </a:solidFill>
                <a:latin typeface="Times New Roman" panose="02020603050405020304" pitchFamily="18" charset="0"/>
                <a:cs typeface="Times New Roman" panose="02020603050405020304" pitchFamily="18" charset="0"/>
              </a:rPr>
              <a:t>01.01.2018., </a:t>
            </a:r>
            <a:r>
              <a:rPr lang="lv-LV" dirty="0">
                <a:solidFill>
                  <a:schemeClr val="tx1"/>
                </a:solidFill>
                <a:latin typeface="Times New Roman" panose="02020603050405020304" pitchFamily="18" charset="0"/>
                <a:cs typeface="Times New Roman" panose="02020603050405020304" pitchFamily="18" charset="0"/>
              </a:rPr>
              <a:t>un tiek </a:t>
            </a:r>
            <a:r>
              <a:rPr lang="lv-LV" dirty="0" smtClean="0">
                <a:solidFill>
                  <a:schemeClr val="tx1"/>
                </a:solidFill>
                <a:latin typeface="Times New Roman" panose="02020603050405020304" pitchFamily="18" charset="0"/>
                <a:cs typeface="Times New Roman" panose="02020603050405020304" pitchFamily="18" charset="0"/>
              </a:rPr>
              <a:t>izmantoti nesaistīti </a:t>
            </a:r>
            <a:r>
              <a:rPr lang="lv-LV" dirty="0">
                <a:solidFill>
                  <a:schemeClr val="tx1"/>
                </a:solidFill>
                <a:latin typeface="Times New Roman" panose="02020603050405020304" pitchFamily="18" charset="0"/>
                <a:cs typeface="Times New Roman" panose="02020603050405020304" pitchFamily="18" charset="0"/>
              </a:rPr>
              <a:t>ar </a:t>
            </a:r>
            <a:r>
              <a:rPr lang="lv-LV" dirty="0" smtClean="0">
                <a:solidFill>
                  <a:schemeClr val="tx1"/>
                </a:solidFill>
                <a:latin typeface="Times New Roman" panose="02020603050405020304" pitchFamily="18" charset="0"/>
                <a:cs typeface="Times New Roman" panose="02020603050405020304" pitchFamily="18" charset="0"/>
              </a:rPr>
              <a:t>saimniecisko darbību, </a:t>
            </a:r>
            <a:r>
              <a:rPr lang="lv-LV" dirty="0">
                <a:solidFill>
                  <a:schemeClr val="tx1"/>
                </a:solidFill>
                <a:latin typeface="Times New Roman" panose="02020603050405020304" pitchFamily="18" charset="0"/>
                <a:cs typeface="Times New Roman" panose="02020603050405020304" pitchFamily="18" charset="0"/>
              </a:rPr>
              <a:t>un šo aktīvu </a:t>
            </a:r>
            <a:r>
              <a:rPr lang="lv-LV" dirty="0" smtClean="0">
                <a:solidFill>
                  <a:schemeClr val="tx1"/>
                </a:solidFill>
                <a:latin typeface="Times New Roman" panose="02020603050405020304" pitchFamily="18" charset="0"/>
                <a:cs typeface="Times New Roman" panose="02020603050405020304" pitchFamily="18" charset="0"/>
              </a:rPr>
              <a:t>uzturēšanas izdevumi, </a:t>
            </a:r>
            <a:r>
              <a:rPr lang="lv-LV" dirty="0">
                <a:solidFill>
                  <a:schemeClr val="tx1"/>
                </a:solidFill>
                <a:latin typeface="Times New Roman" panose="02020603050405020304" pitchFamily="18" charset="0"/>
                <a:cs typeface="Times New Roman" panose="02020603050405020304" pitchFamily="18" charset="0"/>
              </a:rPr>
              <a:t>nolietojuma </a:t>
            </a:r>
            <a:r>
              <a:rPr lang="lv-LV" dirty="0" smtClean="0">
                <a:solidFill>
                  <a:schemeClr val="tx1"/>
                </a:solidFill>
                <a:latin typeface="Times New Roman" panose="02020603050405020304" pitchFamily="18" charset="0"/>
                <a:cs typeface="Times New Roman" panose="02020603050405020304" pitchFamily="18" charset="0"/>
              </a:rPr>
              <a:t>vērtība, vērtības samazinājums </a:t>
            </a:r>
            <a:r>
              <a:rPr lang="lv-LV" dirty="0">
                <a:solidFill>
                  <a:schemeClr val="tx1"/>
                </a:solidFill>
                <a:latin typeface="Times New Roman" panose="02020603050405020304" pitchFamily="18" charset="0"/>
                <a:cs typeface="Times New Roman" panose="02020603050405020304" pitchFamily="18" charset="0"/>
              </a:rPr>
              <a:t>un uzturēšanas </a:t>
            </a:r>
            <a:r>
              <a:rPr lang="lv-LV" dirty="0" smtClean="0">
                <a:solidFill>
                  <a:schemeClr val="tx1"/>
                </a:solidFill>
                <a:latin typeface="Times New Roman" panose="02020603050405020304" pitchFamily="18" charset="0"/>
                <a:cs typeface="Times New Roman" panose="02020603050405020304" pitchFamily="18" charset="0"/>
              </a:rPr>
              <a:t>izdevumi ;</a:t>
            </a:r>
            <a:endParaRPr lang="lv-LV"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spcBef>
                <a:spcPts val="0"/>
              </a:spcBef>
              <a:spcAft>
                <a:spcPts val="0"/>
              </a:spcAft>
              <a:buFont typeface="Wingdings" panose="05000000000000000000" pitchFamily="2" charset="2"/>
              <a:buChar char="ü"/>
            </a:pPr>
            <a:endParaRPr lang="lv-LV" dirty="0">
              <a:latin typeface="Times New Roman" panose="02020603050405020304" pitchFamily="18" charset="0"/>
              <a:cs typeface="Times New Roman" panose="02020603050405020304" pitchFamily="18" charset="0"/>
            </a:endParaRPr>
          </a:p>
          <a:p>
            <a:pPr algn="just"/>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17</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8052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fontScale="90000"/>
          </a:bodyPr>
          <a:lstStyle/>
          <a:p>
            <a:pPr algn="ctr"/>
            <a:r>
              <a:rPr lang="lv-LV" sz="2800" dirty="0" smtClean="0">
                <a:solidFill>
                  <a:schemeClr val="tx2"/>
                </a:solidFill>
                <a:latin typeface="Times New Roman" panose="02020603050405020304" pitchFamily="18" charset="0"/>
                <a:cs typeface="Times New Roman" panose="02020603050405020304" pitchFamily="18" charset="0"/>
              </a:rPr>
              <a:t>Nosacīti sadalītā peļņa - a</a:t>
            </a:r>
            <a:r>
              <a:rPr lang="lv-LV" sz="2800" dirty="0" smtClean="0">
                <a:solidFill>
                  <a:schemeClr val="tx1"/>
                </a:solidFill>
                <a:latin typeface="Times New Roman" panose="02020603050405020304" pitchFamily="18" charset="0"/>
                <a:cs typeface="Times New Roman" panose="02020603050405020304" pitchFamily="18" charset="0"/>
              </a:rPr>
              <a:t>r </a:t>
            </a:r>
            <a:r>
              <a:rPr lang="lv-LV" sz="2800" dirty="0">
                <a:solidFill>
                  <a:schemeClr val="tx1"/>
                </a:solidFill>
                <a:latin typeface="Times New Roman" panose="02020603050405020304" pitchFamily="18" charset="0"/>
                <a:cs typeface="Times New Roman" panose="02020603050405020304" pitchFamily="18" charset="0"/>
              </a:rPr>
              <a:t>saimniecisko darbību nesaistīti izdevumi</a:t>
            </a:r>
            <a:r>
              <a:rPr lang="lv-LV" sz="2800" dirty="0">
                <a:solidFill>
                  <a:schemeClr val="tx2"/>
                </a:solidFill>
                <a:latin typeface="Times New Roman" panose="02020603050405020304" pitchFamily="18" charset="0"/>
                <a:cs typeface="Times New Roman" panose="02020603050405020304" pitchFamily="18" charset="0"/>
              </a:rPr>
              <a:t/>
            </a:r>
            <a:br>
              <a:rPr lang="lv-LV" sz="2800" dirty="0">
                <a:solidFill>
                  <a:schemeClr val="tx2"/>
                </a:solidFill>
                <a:latin typeface="Times New Roman" panose="02020603050405020304" pitchFamily="18" charset="0"/>
                <a:cs typeface="Times New Roman" panose="02020603050405020304" pitchFamily="18" charset="0"/>
              </a:rPr>
            </a:b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pPr marL="342900" indent="-342900" algn="just">
              <a:buFont typeface="Wingdings" panose="05000000000000000000" pitchFamily="2" charset="2"/>
              <a:buChar char="ü"/>
            </a:pPr>
            <a:endParaRPr lang="lv-LV"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reprezentācijas izdevumi </a:t>
            </a:r>
            <a:r>
              <a:rPr lang="lv-LV" dirty="0">
                <a:latin typeface="Times New Roman" panose="02020603050405020304" pitchFamily="18" charset="0"/>
                <a:cs typeface="Times New Roman" panose="02020603050405020304" pitchFamily="18" charset="0"/>
              </a:rPr>
              <a:t>un personāla ilgtspējas pasākumu </a:t>
            </a:r>
            <a:r>
              <a:rPr lang="lv-LV" dirty="0" smtClean="0">
                <a:latin typeface="Times New Roman" panose="02020603050405020304" pitchFamily="18" charset="0"/>
                <a:cs typeface="Times New Roman" panose="02020603050405020304" pitchFamily="18" charset="0"/>
              </a:rPr>
              <a:t>izdevumi, </a:t>
            </a:r>
            <a:r>
              <a:rPr lang="lv-LV" dirty="0">
                <a:latin typeface="Times New Roman" panose="02020603050405020304" pitchFamily="18" charset="0"/>
                <a:cs typeface="Times New Roman" panose="02020603050405020304" pitchFamily="18" charset="0"/>
              </a:rPr>
              <a:t>kas kopā pārskata </a:t>
            </a:r>
            <a:r>
              <a:rPr lang="lv-LV" dirty="0" smtClean="0">
                <a:latin typeface="Times New Roman" panose="02020603050405020304" pitchFamily="18" charset="0"/>
                <a:cs typeface="Times New Roman" panose="02020603050405020304" pitchFamily="18" charset="0"/>
              </a:rPr>
              <a:t>gadā pārsniedz </a:t>
            </a:r>
            <a:r>
              <a:rPr lang="lv-LV" b="1" dirty="0" smtClean="0">
                <a:latin typeface="Times New Roman" panose="02020603050405020304" pitchFamily="18" charset="0"/>
                <a:cs typeface="Times New Roman" panose="02020603050405020304" pitchFamily="18" charset="0"/>
              </a:rPr>
              <a:t>5% </a:t>
            </a:r>
            <a:r>
              <a:rPr lang="lv-LV" b="1" dirty="0">
                <a:latin typeface="Times New Roman" panose="02020603050405020304" pitchFamily="18" charset="0"/>
                <a:cs typeface="Times New Roman" panose="02020603050405020304" pitchFamily="18" charset="0"/>
              </a:rPr>
              <a:t>no iepriekšējā pārskata gada kopējās darba ņēmējiem </a:t>
            </a:r>
            <a:r>
              <a:rPr lang="lv-LV" b="1" dirty="0" smtClean="0">
                <a:latin typeface="Times New Roman" panose="02020603050405020304" pitchFamily="18" charset="0"/>
                <a:cs typeface="Times New Roman" panose="02020603050405020304" pitchFamily="18" charset="0"/>
              </a:rPr>
              <a:t>aprēķinātās bruto </a:t>
            </a:r>
            <a:r>
              <a:rPr lang="lv-LV" b="1" dirty="0">
                <a:latin typeface="Times New Roman" panose="02020603050405020304" pitchFamily="18" charset="0"/>
                <a:cs typeface="Times New Roman" panose="02020603050405020304" pitchFamily="18" charset="0"/>
              </a:rPr>
              <a:t>darba samaksas</a:t>
            </a:r>
            <a:r>
              <a:rPr lang="lv-LV" dirty="0">
                <a:latin typeface="Times New Roman" panose="02020603050405020304" pitchFamily="18" charset="0"/>
                <a:cs typeface="Times New Roman" panose="02020603050405020304" pitchFamily="18" charset="0"/>
              </a:rPr>
              <a:t>, par kuru samaksāti </a:t>
            </a:r>
            <a:r>
              <a:rPr lang="lv-LV" dirty="0" smtClean="0">
                <a:latin typeface="Times New Roman" panose="02020603050405020304" pitchFamily="18" charset="0"/>
                <a:cs typeface="Times New Roman" panose="02020603050405020304" pitchFamily="18" charset="0"/>
              </a:rPr>
              <a:t>valsts </a:t>
            </a:r>
            <a:r>
              <a:rPr lang="lv-LV" dirty="0">
                <a:latin typeface="Times New Roman" panose="02020603050405020304" pitchFamily="18" charset="0"/>
                <a:cs typeface="Times New Roman" panose="02020603050405020304" pitchFamily="18" charset="0"/>
              </a:rPr>
              <a:t>sociālās apdrošināšanas </a:t>
            </a:r>
            <a:r>
              <a:rPr lang="lv-LV" dirty="0" smtClean="0">
                <a:latin typeface="Times New Roman" panose="02020603050405020304" pitchFamily="18" charset="0"/>
                <a:cs typeface="Times New Roman" panose="02020603050405020304" pitchFamily="18" charset="0"/>
              </a:rPr>
              <a:t>maksājumi;</a:t>
            </a:r>
          </a:p>
          <a:p>
            <a:pPr marL="342900" indent="-342900" algn="just">
              <a:buFont typeface="Wingdings" panose="05000000000000000000" pitchFamily="2" charset="2"/>
              <a:buChar char="ü"/>
            </a:pPr>
            <a:r>
              <a:rPr lang="lv-LV" dirty="0" smtClean="0">
                <a:latin typeface="Cambria" panose="02040503050406030204" pitchFamily="18" charset="0"/>
              </a:rPr>
              <a:t>izdevumi, </a:t>
            </a:r>
            <a:r>
              <a:rPr lang="lv-LV" dirty="0">
                <a:latin typeface="Cambria" panose="02040503050406030204" pitchFamily="18" charset="0"/>
              </a:rPr>
              <a:t>kas saistīti ar reprezentatīvu </a:t>
            </a:r>
            <a:r>
              <a:rPr lang="lv-LV" dirty="0" smtClean="0">
                <a:latin typeface="Cambria" panose="02040503050406030204" pitchFamily="18" charset="0"/>
              </a:rPr>
              <a:t>automobili;</a:t>
            </a:r>
          </a:p>
          <a:p>
            <a:pPr marL="342900" indent="-342900" algn="just">
              <a:buFont typeface="Wingdings" panose="05000000000000000000" pitchFamily="2" charset="2"/>
              <a:buChar char="ü"/>
            </a:pPr>
            <a:r>
              <a:rPr lang="lv-LV" dirty="0" smtClean="0">
                <a:latin typeface="Cambria" panose="02040503050406030204" pitchFamily="18" charset="0"/>
              </a:rPr>
              <a:t>Izdevumi noziedzīga nodarījuma izdarīšanai vai komerciālas uzpirkšanas nolūkos;</a:t>
            </a:r>
          </a:p>
          <a:p>
            <a:pPr marL="342900" indent="-342900" algn="just">
              <a:buFont typeface="Wingdings" panose="05000000000000000000" pitchFamily="2" charset="2"/>
              <a:buChar char="ü"/>
            </a:pPr>
            <a:r>
              <a:rPr lang="lv-LV" dirty="0">
                <a:latin typeface="Cambria" panose="02040503050406030204" pitchFamily="18" charset="0"/>
              </a:rPr>
              <a:t>soda naudām, līgumsodiem un naudas sodiem izmantotās summas, ja tās nav samērīgas ar </a:t>
            </a:r>
            <a:r>
              <a:rPr lang="lv-LV" dirty="0" smtClean="0">
                <a:latin typeface="Cambria" panose="02040503050406030204" pitchFamily="18" charset="0"/>
              </a:rPr>
              <a:t>darījuma vērtību </a:t>
            </a:r>
            <a:r>
              <a:rPr lang="lv-LV" dirty="0">
                <a:latin typeface="Cambria" panose="02040503050406030204" pitchFamily="18" charset="0"/>
              </a:rPr>
              <a:t>vai veiktas saistītai personai vai </a:t>
            </a:r>
            <a:r>
              <a:rPr lang="lv-LV" dirty="0" smtClean="0">
                <a:latin typeface="Cambria" panose="02040503050406030204" pitchFamily="18" charset="0"/>
              </a:rPr>
              <a:t>personai zemu </a:t>
            </a:r>
            <a:r>
              <a:rPr lang="lv-LV" dirty="0">
                <a:latin typeface="Cambria" panose="02040503050406030204" pitchFamily="18" charset="0"/>
              </a:rPr>
              <a:t>nodokļu </a:t>
            </a:r>
            <a:r>
              <a:rPr lang="lv-LV" dirty="0" smtClean="0">
                <a:latin typeface="Cambria" panose="02040503050406030204" pitchFamily="18" charset="0"/>
              </a:rPr>
              <a:t>teritorijā;</a:t>
            </a:r>
            <a:r>
              <a:rPr lang="lv-LV" dirty="0">
                <a:latin typeface="Cambria" panose="02040503050406030204" pitchFamily="18" charset="0"/>
              </a:rPr>
              <a:t> </a:t>
            </a:r>
            <a:endParaRPr lang="lv-LV" dirty="0" smtClean="0">
              <a:latin typeface="Cambria" panose="02040503050406030204" pitchFamily="18" charset="0"/>
            </a:endParaRPr>
          </a:p>
          <a:p>
            <a:pPr marL="342900" indent="-342900" algn="just">
              <a:buFont typeface="Wingdings" panose="05000000000000000000" pitchFamily="2" charset="2"/>
              <a:buChar char="ü"/>
            </a:pPr>
            <a:r>
              <a:rPr lang="lv-LV" dirty="0" smtClean="0">
                <a:latin typeface="Cambria" panose="02040503050406030204" pitchFamily="18" charset="0"/>
              </a:rPr>
              <a:t>dabas </a:t>
            </a:r>
            <a:r>
              <a:rPr lang="lv-LV" dirty="0">
                <a:latin typeface="Cambria" panose="02040503050406030204" pitchFamily="18" charset="0"/>
              </a:rPr>
              <a:t>resursu ieguves (lietošanas) virslimita summas;</a:t>
            </a:r>
            <a:endParaRPr lang="lv-LV" dirty="0"/>
          </a:p>
          <a:p>
            <a:pPr marL="342900" indent="-342900" algn="just">
              <a:buFont typeface="Wingdings" panose="05000000000000000000" pitchFamily="2" charset="2"/>
              <a:buChar char="ü"/>
            </a:pPr>
            <a:endParaRPr lang="lv-LV" dirty="0" smtClean="0">
              <a:latin typeface="Cambria" panose="02040503050406030204" pitchFamily="18" charset="0"/>
            </a:endParaRPr>
          </a:p>
          <a:p>
            <a:pPr marL="342900" indent="-342900" algn="just">
              <a:buFont typeface="Wingdings" panose="05000000000000000000" pitchFamily="2" charset="2"/>
              <a:buChar char="ü"/>
            </a:pPr>
            <a:endParaRPr lang="lv-LV" dirty="0">
              <a:latin typeface="Cambria" panose="02040503050406030204" pitchFamily="18" charset="0"/>
            </a:endParaRPr>
          </a:p>
          <a:p>
            <a:pPr marL="342900" indent="-342900" algn="just">
              <a:buFont typeface="Wingdings" panose="05000000000000000000" pitchFamily="2" charset="2"/>
              <a:buChar char="ü"/>
            </a:pPr>
            <a:endParaRPr lang="lv-LV"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18</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16556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fontScale="90000"/>
          </a:bodyPr>
          <a:lstStyle/>
          <a:p>
            <a:pPr algn="ctr"/>
            <a:r>
              <a:rPr lang="lv-LV" sz="2800" dirty="0" smtClean="0">
                <a:solidFill>
                  <a:schemeClr val="tx2"/>
                </a:solidFill>
                <a:latin typeface="Times New Roman" panose="02020603050405020304" pitchFamily="18" charset="0"/>
                <a:cs typeface="Times New Roman" panose="02020603050405020304" pitchFamily="18" charset="0"/>
              </a:rPr>
              <a:t>Nosacīti sadalītā peļņa - a</a:t>
            </a:r>
            <a:r>
              <a:rPr lang="lv-LV" sz="2800" dirty="0" smtClean="0">
                <a:solidFill>
                  <a:schemeClr val="tx1"/>
                </a:solidFill>
                <a:latin typeface="Times New Roman" panose="02020603050405020304" pitchFamily="18" charset="0"/>
                <a:cs typeface="Times New Roman" panose="02020603050405020304" pitchFamily="18" charset="0"/>
              </a:rPr>
              <a:t>r </a:t>
            </a:r>
            <a:r>
              <a:rPr lang="lv-LV" sz="2800" dirty="0">
                <a:solidFill>
                  <a:schemeClr val="tx1"/>
                </a:solidFill>
                <a:latin typeface="Times New Roman" panose="02020603050405020304" pitchFamily="18" charset="0"/>
                <a:cs typeface="Times New Roman" panose="02020603050405020304" pitchFamily="18" charset="0"/>
              </a:rPr>
              <a:t>saimniecisko darbību nesaistīti izdevumi</a:t>
            </a:r>
            <a:r>
              <a:rPr lang="lv-LV" sz="2800" dirty="0">
                <a:solidFill>
                  <a:schemeClr val="tx2"/>
                </a:solidFill>
                <a:latin typeface="Times New Roman" panose="02020603050405020304" pitchFamily="18" charset="0"/>
                <a:cs typeface="Times New Roman" panose="02020603050405020304" pitchFamily="18" charset="0"/>
              </a:rPr>
              <a:t/>
            </a:r>
            <a:br>
              <a:rPr lang="lv-LV" sz="2800" dirty="0">
                <a:solidFill>
                  <a:schemeClr val="tx2"/>
                </a:solidFill>
                <a:latin typeface="Times New Roman" panose="02020603050405020304" pitchFamily="18" charset="0"/>
                <a:cs typeface="Times New Roman" panose="02020603050405020304" pitchFamily="18" charset="0"/>
              </a:rPr>
            </a:b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pPr marL="342900" indent="-342900" algn="just">
              <a:buFont typeface="Wingdings" panose="05000000000000000000" pitchFamily="2" charset="2"/>
              <a:buChar char="ü"/>
            </a:pPr>
            <a:endParaRPr lang="lv-LV" dirty="0" smtClean="0">
              <a:latin typeface="Cambria" panose="02040503050406030204" pitchFamily="18" charset="0"/>
            </a:endParaRPr>
          </a:p>
          <a:p>
            <a:pPr marL="342900" indent="-342900" algn="jus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negūtos </a:t>
            </a:r>
            <a:r>
              <a:rPr lang="lv-LV" dirty="0">
                <a:latin typeface="Times New Roman" panose="02020603050405020304" pitchFamily="18" charset="0"/>
                <a:cs typeface="Times New Roman" panose="02020603050405020304" pitchFamily="18" charset="0"/>
              </a:rPr>
              <a:t>ienākumus no cesijā nodotām tiesībām, </a:t>
            </a:r>
            <a:r>
              <a:rPr lang="lv-LV" dirty="0" smtClean="0">
                <a:latin typeface="Times New Roman" panose="02020603050405020304" pitchFamily="18" charset="0"/>
                <a:cs typeface="Times New Roman" panose="02020603050405020304" pitchFamily="18" charset="0"/>
              </a:rPr>
              <a:t> izņemot </a:t>
            </a:r>
            <a:r>
              <a:rPr lang="lv-LV" dirty="0">
                <a:latin typeface="Times New Roman" panose="02020603050405020304" pitchFamily="18" charset="0"/>
                <a:cs typeface="Times New Roman" panose="02020603050405020304" pitchFamily="18" charset="0"/>
              </a:rPr>
              <a:t>8.panta </a:t>
            </a:r>
            <a:r>
              <a:rPr lang="lv-LV" dirty="0" smtClean="0">
                <a:latin typeface="Times New Roman" panose="02020603050405020304" pitchFamily="18" charset="0"/>
                <a:cs typeface="Times New Roman" panose="02020603050405020304" pitchFamily="18" charset="0"/>
              </a:rPr>
              <a:t>11.daļā noteikto; </a:t>
            </a:r>
          </a:p>
          <a:p>
            <a:pPr marL="342900" indent="-342900" algn="jus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kredītiestādē </a:t>
            </a:r>
            <a:r>
              <a:rPr lang="lv-LV" dirty="0">
                <a:latin typeface="Times New Roman" panose="02020603050405020304" pitchFamily="18" charset="0"/>
                <a:cs typeface="Times New Roman" panose="02020603050405020304" pitchFamily="18" charset="0"/>
              </a:rPr>
              <a:t>ieķīlātā īpašuma uzturēšanas izdevumus, kā arī nekustamā īpašuma </a:t>
            </a:r>
            <a:r>
              <a:rPr lang="lv-LV" dirty="0" smtClean="0">
                <a:latin typeface="Times New Roman" panose="02020603050405020304" pitchFamily="18" charset="0"/>
                <a:cs typeface="Times New Roman" panose="02020603050405020304" pitchFamily="18" charset="0"/>
              </a:rPr>
              <a:t>nodokļa maksājumus</a:t>
            </a:r>
            <a:r>
              <a:rPr lang="lv-LV" dirty="0">
                <a:latin typeface="Times New Roman" panose="02020603050405020304" pitchFamily="18" charset="0"/>
                <a:cs typeface="Times New Roman" panose="02020603050405020304" pitchFamily="18" charset="0"/>
              </a:rPr>
              <a:t>, kurus apmaksājusi kredītiestāde;</a:t>
            </a:r>
          </a:p>
          <a:p>
            <a:pPr marL="342900" indent="-342900" algn="jus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degvielas </a:t>
            </a:r>
            <a:r>
              <a:rPr lang="lv-LV" dirty="0">
                <a:latin typeface="Times New Roman" panose="02020603050405020304" pitchFamily="18" charset="0"/>
                <a:cs typeface="Times New Roman" panose="02020603050405020304" pitchFamily="18" charset="0"/>
              </a:rPr>
              <a:t>izmaksas, kas pārsniedz </a:t>
            </a:r>
            <a:r>
              <a:rPr lang="lv-LV" dirty="0" smtClean="0">
                <a:latin typeface="Times New Roman" panose="02020603050405020304" pitchFamily="18" charset="0"/>
                <a:cs typeface="Times New Roman" panose="02020603050405020304" pitchFamily="18" charset="0"/>
              </a:rPr>
              <a:t>8.panta 5.daļas 5.punktā </a:t>
            </a:r>
            <a:r>
              <a:rPr lang="lv-LV" dirty="0">
                <a:latin typeface="Times New Roman" panose="02020603050405020304" pitchFamily="18" charset="0"/>
                <a:cs typeface="Times New Roman" panose="02020603050405020304" pitchFamily="18" charset="0"/>
              </a:rPr>
              <a:t>noteiktos </a:t>
            </a:r>
            <a:r>
              <a:rPr lang="lv-LV" dirty="0" smtClean="0">
                <a:latin typeface="Times New Roman" panose="02020603050405020304" pitchFamily="18" charset="0"/>
                <a:cs typeface="Times New Roman" panose="02020603050405020304" pitchFamily="18" charset="0"/>
              </a:rPr>
              <a:t>limitus.</a:t>
            </a:r>
            <a:endParaRPr lang="lv-LV"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Ar nodokli neapliek reprezentācijas un personāla ilgtspējas pasākumu izdevumus</a:t>
            </a:r>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19</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638774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fontAlgn="auto">
              <a:spcAft>
                <a:spcPts val="0"/>
              </a:spcAft>
            </a:pPr>
            <a:r>
              <a:rPr lang="lv-LV" sz="2800" dirty="0" smtClean="0">
                <a:solidFill>
                  <a:srgbClr val="002060"/>
                </a:solidFill>
                <a:latin typeface="American Typewriter"/>
              </a:rPr>
              <a:t>Uzņēmumu ienākuma nodokļa (UIN) reforma</a:t>
            </a:r>
            <a:endParaRPr lang="lv-LV" sz="2800" dirty="0">
              <a:solidFill>
                <a:srgbClr val="002060"/>
              </a:solidFill>
              <a:latin typeface="American Typewriter"/>
            </a:endParaRPr>
          </a:p>
        </p:txBody>
      </p:sp>
      <p:sp>
        <p:nvSpPr>
          <p:cNvPr id="12291" name="Content Placeholder 2"/>
          <p:cNvSpPr>
            <a:spLocks noGrp="1"/>
          </p:cNvSpPr>
          <p:nvPr>
            <p:ph idx="1"/>
          </p:nvPr>
        </p:nvSpPr>
        <p:spPr>
          <a:xfrm>
            <a:off x="407125" y="1417642"/>
            <a:ext cx="8329749" cy="4698023"/>
          </a:xfrm>
        </p:spPr>
        <p:txBody>
          <a:bodyPr>
            <a:normAutofit fontScale="92500" lnSpcReduction="10000"/>
          </a:bodyPr>
          <a:lstStyle/>
          <a:p>
            <a:pPr algn="ctr"/>
            <a:endParaRPr lang="lv-LV" b="1" dirty="0" smtClean="0">
              <a:latin typeface="Times New Roman" panose="02020603050405020304" pitchFamily="18" charset="0"/>
              <a:cs typeface="Times New Roman" panose="02020603050405020304" pitchFamily="18" charset="0"/>
            </a:endParaRPr>
          </a:p>
          <a:p>
            <a:pPr algn="ctr"/>
            <a:r>
              <a:rPr lang="lv-LV" b="1" dirty="0" smtClean="0">
                <a:latin typeface="Times New Roman" panose="02020603050405020304" pitchFamily="18" charset="0"/>
                <a:cs typeface="Times New Roman" panose="02020603050405020304" pitchFamily="18" charset="0"/>
              </a:rPr>
              <a:t>Esošais </a:t>
            </a:r>
            <a:r>
              <a:rPr lang="lv-LV" b="1" dirty="0">
                <a:latin typeface="Times New Roman" panose="02020603050405020304" pitchFamily="18" charset="0"/>
                <a:cs typeface="Times New Roman" panose="02020603050405020304" pitchFamily="18" charset="0"/>
              </a:rPr>
              <a:t>režīms</a:t>
            </a:r>
          </a:p>
          <a:p>
            <a:r>
              <a:rPr lang="lv-LV" dirty="0" smtClean="0">
                <a:latin typeface="Times New Roman" panose="02020603050405020304" pitchFamily="18" charset="0"/>
                <a:cs typeface="Times New Roman" panose="02020603050405020304" pitchFamily="18" charset="0"/>
              </a:rPr>
              <a:t>UIN </a:t>
            </a:r>
            <a:r>
              <a:rPr lang="lv-LV" dirty="0">
                <a:latin typeface="Times New Roman" panose="02020603050405020304" pitchFamily="18" charset="0"/>
                <a:cs typeface="Times New Roman" panose="02020603050405020304" pitchFamily="18" charset="0"/>
              </a:rPr>
              <a:t>15% (no </a:t>
            </a:r>
            <a:r>
              <a:rPr lang="lv-LV" dirty="0" smtClean="0">
                <a:latin typeface="Times New Roman" panose="02020603050405020304" pitchFamily="18" charset="0"/>
                <a:cs typeface="Times New Roman" panose="02020603050405020304" pitchFamily="18" charset="0"/>
              </a:rPr>
              <a:t>koriģētā apliekamā ienākuma)    </a:t>
            </a:r>
            <a:endParaRPr lang="lv-LV"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15</a:t>
            </a:r>
            <a:r>
              <a:rPr lang="lv-LV" dirty="0">
                <a:latin typeface="Times New Roman" panose="02020603050405020304" pitchFamily="18" charset="0"/>
                <a:cs typeface="Times New Roman" panose="02020603050405020304" pitchFamily="18" charset="0"/>
              </a:rPr>
              <a:t>% +10% (dividendēm </a:t>
            </a:r>
            <a:r>
              <a:rPr lang="lv-LV" dirty="0" smtClean="0">
                <a:latin typeface="Times New Roman" panose="02020603050405020304" pitchFamily="18" charset="0"/>
                <a:cs typeface="Times New Roman" panose="02020603050405020304" pitchFamily="18" charset="0"/>
              </a:rPr>
              <a:t>fiziskām </a:t>
            </a:r>
            <a:r>
              <a:rPr lang="lv-LV" dirty="0">
                <a:latin typeface="Times New Roman" panose="02020603050405020304" pitchFamily="18" charset="0"/>
                <a:cs typeface="Times New Roman" panose="02020603050405020304" pitchFamily="18" charset="0"/>
              </a:rPr>
              <a:t>personām</a:t>
            </a:r>
            <a:r>
              <a:rPr lang="lv-LV"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15</a:t>
            </a:r>
            <a:r>
              <a:rPr lang="lv-LV" dirty="0">
                <a:latin typeface="Times New Roman" panose="02020603050405020304" pitchFamily="18" charset="0"/>
                <a:cs typeface="Times New Roman" panose="02020603050405020304" pitchFamily="18" charset="0"/>
              </a:rPr>
              <a:t>% + 0% (dividendēm </a:t>
            </a:r>
            <a:r>
              <a:rPr lang="lv-LV" dirty="0" smtClean="0">
                <a:latin typeface="Times New Roman" panose="02020603050405020304" pitchFamily="18" charset="0"/>
                <a:cs typeface="Times New Roman" panose="02020603050405020304" pitchFamily="18" charset="0"/>
              </a:rPr>
              <a:t>juridiskām </a:t>
            </a:r>
            <a:r>
              <a:rPr lang="lv-LV" dirty="0">
                <a:latin typeface="Times New Roman" panose="02020603050405020304" pitchFamily="18" charset="0"/>
                <a:cs typeface="Times New Roman" panose="02020603050405020304" pitchFamily="18" charset="0"/>
              </a:rPr>
              <a:t>personām) </a:t>
            </a:r>
          </a:p>
          <a:p>
            <a:pPr algn="ctr"/>
            <a:r>
              <a:rPr lang="lv-LV" b="1" dirty="0" smtClean="0">
                <a:latin typeface="Times New Roman" panose="02020603050405020304" pitchFamily="18" charset="0"/>
                <a:cs typeface="Times New Roman" panose="02020603050405020304" pitchFamily="18" charset="0"/>
              </a:rPr>
              <a:t>Izmaiņas – Uzņēmumu ienākuma nodokļa likums spēkā ar 01.01.2018.</a:t>
            </a:r>
            <a:endParaRPr lang="lv-LV" b="1"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UIN </a:t>
            </a:r>
            <a:r>
              <a:rPr lang="lv-LV" dirty="0">
                <a:latin typeface="Times New Roman" panose="02020603050405020304" pitchFamily="18" charset="0"/>
                <a:cs typeface="Times New Roman" panose="02020603050405020304" pitchFamily="18" charset="0"/>
              </a:rPr>
              <a:t>20% </a:t>
            </a:r>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20 </a:t>
            </a:r>
            <a:r>
              <a:rPr lang="lv-LV" dirty="0">
                <a:latin typeface="Times New Roman" panose="02020603050405020304" pitchFamily="18" charset="0"/>
                <a:cs typeface="Times New Roman" panose="02020603050405020304" pitchFamily="18" charset="0"/>
              </a:rPr>
              <a:t>% +0 % (dividendēm </a:t>
            </a:r>
            <a:r>
              <a:rPr lang="lv-LV" dirty="0" smtClean="0">
                <a:latin typeface="Times New Roman" panose="02020603050405020304" pitchFamily="18" charset="0"/>
                <a:cs typeface="Times New Roman" panose="02020603050405020304" pitchFamily="18" charset="0"/>
              </a:rPr>
              <a:t>fiziskām </a:t>
            </a:r>
            <a:r>
              <a:rPr lang="lv-LV" dirty="0">
                <a:latin typeface="Times New Roman" panose="02020603050405020304" pitchFamily="18" charset="0"/>
                <a:cs typeface="Times New Roman" panose="02020603050405020304" pitchFamily="18" charset="0"/>
              </a:rPr>
              <a:t>personām</a:t>
            </a:r>
            <a:r>
              <a:rPr lang="lv-LV"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20 </a:t>
            </a:r>
            <a:r>
              <a:rPr lang="lv-LV" dirty="0">
                <a:latin typeface="Times New Roman" panose="02020603050405020304" pitchFamily="18" charset="0"/>
                <a:cs typeface="Times New Roman" panose="02020603050405020304" pitchFamily="18" charset="0"/>
              </a:rPr>
              <a:t>% + 0% (dividendēm izmaksai juridiskām personām</a:t>
            </a:r>
            <a:r>
              <a:rPr lang="lv-LV" dirty="0" smtClean="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a:p>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Pēc </a:t>
            </a:r>
            <a:r>
              <a:rPr lang="lv-LV" dirty="0">
                <a:latin typeface="Times New Roman" panose="02020603050405020304" pitchFamily="18" charset="0"/>
                <a:cs typeface="Times New Roman" panose="02020603050405020304" pitchFamily="18" charset="0"/>
              </a:rPr>
              <a:t>20 % UIN piemērošanas papildus no </a:t>
            </a:r>
            <a:r>
              <a:rPr lang="lv-LV" dirty="0" smtClean="0">
                <a:latin typeface="Times New Roman" panose="02020603050405020304" pitchFamily="18" charset="0"/>
                <a:cs typeface="Times New Roman" panose="02020603050405020304" pitchFamily="18" charset="0"/>
              </a:rPr>
              <a:t>aprēķinātajām </a:t>
            </a:r>
            <a:r>
              <a:rPr lang="lv-LV" dirty="0">
                <a:latin typeface="Times New Roman" panose="02020603050405020304" pitchFamily="18" charset="0"/>
                <a:cs typeface="Times New Roman" panose="02020603050405020304" pitchFamily="18" charset="0"/>
              </a:rPr>
              <a:t>dividendēm ne fiziskās, ne juridiskās personas ienākuma nodokli </a:t>
            </a:r>
            <a:r>
              <a:rPr lang="lv-LV" dirty="0" smtClean="0">
                <a:latin typeface="Times New Roman" panose="02020603050405020304" pitchFamily="18" charset="0"/>
                <a:cs typeface="Times New Roman" panose="02020603050405020304" pitchFamily="18" charset="0"/>
              </a:rPr>
              <a:t>Latvijā </a:t>
            </a:r>
            <a:r>
              <a:rPr lang="lv-LV" dirty="0">
                <a:latin typeface="Times New Roman" panose="02020603050405020304" pitchFamily="18" charset="0"/>
                <a:cs typeface="Times New Roman" panose="02020603050405020304" pitchFamily="18" charset="0"/>
              </a:rPr>
              <a:t>nemaksā.</a:t>
            </a: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498820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a:bodyPr>
          <a:lstStyle/>
          <a:p>
            <a:pPr algn="ctr"/>
            <a:r>
              <a:rPr lang="lv-LV" sz="2800" dirty="0" smtClean="0">
                <a:latin typeface="Times New Roman" panose="02020603050405020304" pitchFamily="18" charset="0"/>
                <a:cs typeface="Times New Roman" panose="02020603050405020304" pitchFamily="18" charset="0"/>
              </a:rPr>
              <a:t>Reprezentācijas </a:t>
            </a:r>
            <a:r>
              <a:rPr lang="lv-LV" sz="2800" dirty="0">
                <a:latin typeface="Times New Roman" panose="02020603050405020304" pitchFamily="18" charset="0"/>
                <a:cs typeface="Times New Roman" panose="02020603050405020304" pitchFamily="18" charset="0"/>
              </a:rPr>
              <a:t>un personāla ilgtspējas </a:t>
            </a:r>
            <a:r>
              <a:rPr lang="lv-LV" sz="2800" dirty="0" smtClean="0">
                <a:latin typeface="Times New Roman" panose="02020603050405020304" pitchFamily="18" charset="0"/>
                <a:cs typeface="Times New Roman" panose="02020603050405020304" pitchFamily="18" charset="0"/>
              </a:rPr>
              <a:t>pasākumu izdevumi</a:t>
            </a: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pPr marL="342900" indent="-342900" algn="just">
              <a:buFont typeface="Wingdings" panose="05000000000000000000" pitchFamily="2" charset="2"/>
              <a:buChar char="q"/>
            </a:pPr>
            <a:r>
              <a:rPr lang="lv-LV" dirty="0" smtClean="0">
                <a:latin typeface="Times New Roman" panose="02020603050405020304" pitchFamily="18" charset="0"/>
                <a:cs typeface="Times New Roman" panose="02020603050405020304" pitchFamily="18" charset="0"/>
              </a:rPr>
              <a:t>Ar nodokli neapliek reprezentācijas un personāla ilgtspējas pasākumu izdevumus, kas nepārsniedz </a:t>
            </a:r>
            <a:r>
              <a:rPr lang="lv-LV" b="1" dirty="0">
                <a:latin typeface="Times New Roman" panose="02020603050405020304" pitchFamily="18" charset="0"/>
                <a:cs typeface="Times New Roman" panose="02020603050405020304" pitchFamily="18" charset="0"/>
              </a:rPr>
              <a:t>5% no iepriekšējā pārskata gada kopējās darba ņēmējiem aprēķinātās bruto darba </a:t>
            </a:r>
            <a:r>
              <a:rPr lang="lv-LV" b="1" dirty="0" smtClean="0">
                <a:latin typeface="Times New Roman" panose="02020603050405020304" pitchFamily="18" charset="0"/>
                <a:cs typeface="Times New Roman" panose="02020603050405020304" pitchFamily="18" charset="0"/>
              </a:rPr>
              <a:t>samaksas</a:t>
            </a:r>
            <a:r>
              <a:rPr lang="lv-LV" dirty="0" smtClean="0">
                <a:latin typeface="Times New Roman" panose="02020603050405020304" pitchFamily="18" charset="0"/>
                <a:cs typeface="Times New Roman" panose="02020603050405020304" pitchFamily="18" charset="0"/>
              </a:rPr>
              <a:t> un ko uzskaita dalīti no citiem izdevumiem</a:t>
            </a:r>
          </a:p>
          <a:p>
            <a:pPr marL="726948" lvl="1" indent="-342900" algn="just">
              <a:buFont typeface="Wingdings" panose="05000000000000000000" pitchFamily="2" charset="2"/>
              <a:buChar char="q"/>
            </a:pPr>
            <a:endParaRPr lang="lv-LV" dirty="0" smtClean="0"/>
          </a:p>
          <a:p>
            <a:pPr marL="726948" lvl="1" indent="-342900" algn="just">
              <a:lnSpc>
                <a:spcPct val="110000"/>
              </a:lnSpc>
              <a:buFont typeface="Wingdings" panose="05000000000000000000" pitchFamily="2" charset="2"/>
              <a:buChar char="q"/>
            </a:pPr>
            <a:r>
              <a:rPr lang="lv-LV" dirty="0" smtClean="0"/>
              <a:t>Personāla ilgtspējas pasākumu izdevumi ietver:</a:t>
            </a:r>
          </a:p>
          <a:p>
            <a:pPr marL="726948" lvl="1" indent="-342900" algn="just">
              <a:lnSpc>
                <a:spcPct val="110000"/>
              </a:lnSpc>
              <a:buFont typeface="Wingdings" panose="05000000000000000000" pitchFamily="2" charset="2"/>
              <a:buChar char="ü"/>
            </a:pPr>
            <a:r>
              <a:rPr lang="lv-LV" dirty="0" smtClean="0"/>
              <a:t>izdevumus </a:t>
            </a:r>
            <a:r>
              <a:rPr lang="lv-LV" dirty="0"/>
              <a:t>darbiniekiem paredzētu kolektīvu motivēšanas vai saliedēšanas </a:t>
            </a:r>
            <a:r>
              <a:rPr lang="lv-LV" dirty="0" smtClean="0"/>
              <a:t>pasākumu nodrošināšanai </a:t>
            </a:r>
            <a:r>
              <a:rPr lang="lv-LV" dirty="0"/>
              <a:t>un citi izdevumi darbinieku kolektīva motivēšanai, ja šie labumi nav bijuši </a:t>
            </a:r>
            <a:r>
              <a:rPr lang="lv-LV" dirty="0" smtClean="0"/>
              <a:t>iekļauti fiziskās </a:t>
            </a:r>
            <a:r>
              <a:rPr lang="lv-LV" dirty="0"/>
              <a:t>personas ar </a:t>
            </a:r>
            <a:r>
              <a:rPr lang="lv-LV" dirty="0" smtClean="0"/>
              <a:t>IIN </a:t>
            </a:r>
            <a:r>
              <a:rPr lang="lv-LV" dirty="0"/>
              <a:t>apliekamajā bāzē vai ja likumā </a:t>
            </a:r>
            <a:r>
              <a:rPr lang="lv-LV" dirty="0" smtClean="0"/>
              <a:t>«Par IIN» </a:t>
            </a:r>
            <a:r>
              <a:rPr lang="lv-LV" dirty="0"/>
              <a:t>šim ienākuma veidam ir noteikts atbrīvojums</a:t>
            </a:r>
            <a:r>
              <a:rPr lang="lv-LV" dirty="0" smtClean="0"/>
              <a:t>;</a:t>
            </a:r>
          </a:p>
          <a:p>
            <a:pPr marL="726948" lvl="1" indent="-342900" algn="just">
              <a:lnSpc>
                <a:spcPct val="110000"/>
              </a:lnSpc>
              <a:buFont typeface="Wingdings" panose="05000000000000000000" pitchFamily="2" charset="2"/>
              <a:buChar char="ü"/>
            </a:pPr>
            <a:r>
              <a:rPr lang="lv-LV" dirty="0" smtClean="0"/>
              <a:t>izdevumus </a:t>
            </a:r>
            <a:r>
              <a:rPr lang="lv-LV" dirty="0"/>
              <a:t>darbinieka nogādāšanai no dzīvesvietas uz darbu un no darba uz dzīvesvietu</a:t>
            </a:r>
            <a:r>
              <a:rPr lang="lv-LV" dirty="0" smtClean="0"/>
              <a:t>;</a:t>
            </a: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956598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a:bodyPr>
          <a:lstStyle/>
          <a:p>
            <a:pPr algn="ctr"/>
            <a:r>
              <a:rPr lang="lv-LV" sz="2800" dirty="0" smtClean="0">
                <a:latin typeface="Times New Roman" panose="02020603050405020304" pitchFamily="18" charset="0"/>
                <a:cs typeface="Times New Roman" panose="02020603050405020304" pitchFamily="18" charset="0"/>
              </a:rPr>
              <a:t>Reprezentācijas </a:t>
            </a:r>
            <a:r>
              <a:rPr lang="lv-LV" sz="2800" dirty="0">
                <a:latin typeface="Times New Roman" panose="02020603050405020304" pitchFamily="18" charset="0"/>
                <a:cs typeface="Times New Roman" panose="02020603050405020304" pitchFamily="18" charset="0"/>
              </a:rPr>
              <a:t>un personāla ilgtspējas </a:t>
            </a:r>
            <a:r>
              <a:rPr lang="lv-LV" sz="2800" dirty="0" smtClean="0">
                <a:latin typeface="Times New Roman" panose="02020603050405020304" pitchFamily="18" charset="0"/>
                <a:cs typeface="Times New Roman" panose="02020603050405020304" pitchFamily="18" charset="0"/>
              </a:rPr>
              <a:t>pasākumu izdevumi</a:t>
            </a: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pPr marL="726948" lvl="1" indent="-342900" algn="just">
              <a:lnSpc>
                <a:spcPct val="110000"/>
              </a:lnSpc>
              <a:buFont typeface="Wingdings" panose="05000000000000000000" pitchFamily="2" charset="2"/>
              <a:buChar char="ü"/>
            </a:pPr>
            <a:r>
              <a:rPr lang="lv-LV" dirty="0"/>
              <a:t>izdevumus saistībā ar sociālās infrastruktūras objektiem, kuri nav tieši saistīti ar maksātāja saimniecisko darbību un nav paredzēti dzīvesvietas nodrošināšanai darbiniekam:</a:t>
            </a:r>
          </a:p>
          <a:p>
            <a:pPr lvl="1" indent="0" algn="just">
              <a:lnSpc>
                <a:spcPct val="110000"/>
              </a:lnSpc>
              <a:buNone/>
            </a:pPr>
            <a:r>
              <a:rPr lang="lv-LV" dirty="0"/>
              <a:t>		a) darbinieku izmitināšanas izdevumi, ja darbs notiek arī nakts 		</a:t>
            </a:r>
            <a:r>
              <a:rPr lang="lv-LV" dirty="0" smtClean="0"/>
              <a:t>maiņās</a:t>
            </a:r>
            <a:r>
              <a:rPr lang="lv-LV" dirty="0"/>
              <a:t>,</a:t>
            </a:r>
          </a:p>
          <a:p>
            <a:pPr lvl="1" indent="0" algn="just">
              <a:lnSpc>
                <a:spcPct val="110000"/>
              </a:lnSpc>
              <a:buNone/>
            </a:pPr>
            <a:r>
              <a:rPr lang="lv-LV" dirty="0"/>
              <a:t>		b) izdevumi par sportam, ēdināšanai un darbinieku bērnu 			</a:t>
            </a:r>
            <a:r>
              <a:rPr lang="lv-LV" dirty="0" smtClean="0"/>
              <a:t>pieskatīšanai </a:t>
            </a:r>
            <a:r>
              <a:rPr lang="lv-LV" dirty="0"/>
              <a:t>paredzētajām telpām;</a:t>
            </a:r>
            <a:endParaRPr lang="fi-FI" dirty="0"/>
          </a:p>
          <a:p>
            <a:pPr marL="342900" indent="-342900" algn="just">
              <a:buFont typeface="Wingdings" panose="05000000000000000000" pitchFamily="2" charset="2"/>
              <a:buChar char="ü"/>
            </a:pPr>
            <a:r>
              <a:rPr lang="fi-FI" dirty="0" smtClean="0">
                <a:latin typeface="Times New Roman" panose="02020603050405020304" pitchFamily="18" charset="0"/>
                <a:cs typeface="Times New Roman" panose="02020603050405020304" pitchFamily="18" charset="0"/>
              </a:rPr>
              <a:t>bēru pabalst</a:t>
            </a:r>
            <a:r>
              <a:rPr lang="lv-LV" dirty="0" err="1" smtClean="0">
                <a:latin typeface="Times New Roman" panose="02020603050405020304" pitchFamily="18" charset="0"/>
                <a:cs typeface="Times New Roman" panose="02020603050405020304" pitchFamily="18" charset="0"/>
              </a:rPr>
              <a:t>us</a:t>
            </a:r>
            <a:r>
              <a:rPr lang="fi-FI" dirty="0" smtClean="0">
                <a:latin typeface="Times New Roman" panose="02020603050405020304" pitchFamily="18" charset="0"/>
                <a:cs typeface="Times New Roman" panose="02020603050405020304" pitchFamily="18" charset="0"/>
              </a:rPr>
              <a:t>;</a:t>
            </a:r>
            <a:endParaRPr lang="fi-FI"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i-FI" dirty="0" smtClean="0">
                <a:latin typeface="Times New Roman" panose="02020603050405020304" pitchFamily="18" charset="0"/>
                <a:cs typeface="Times New Roman" panose="02020603050405020304" pitchFamily="18" charset="0"/>
              </a:rPr>
              <a:t>darba </a:t>
            </a:r>
            <a:r>
              <a:rPr lang="fi-FI" dirty="0">
                <a:latin typeface="Times New Roman" panose="02020603050405020304" pitchFamily="18" charset="0"/>
                <a:cs typeface="Times New Roman" panose="02020603050405020304" pitchFamily="18" charset="0"/>
              </a:rPr>
              <a:t>koplīgumā paredzēto pasākumu </a:t>
            </a:r>
            <a:r>
              <a:rPr lang="fi-FI" dirty="0" smtClean="0">
                <a:latin typeface="Times New Roman" panose="02020603050405020304" pitchFamily="18" charset="0"/>
                <a:cs typeface="Times New Roman" panose="02020603050405020304" pitchFamily="18" charset="0"/>
              </a:rPr>
              <a:t>izdevum</a:t>
            </a:r>
            <a:r>
              <a:rPr lang="lv-LV" dirty="0" smtClean="0">
                <a:latin typeface="Times New Roman" panose="02020603050405020304" pitchFamily="18" charset="0"/>
                <a:cs typeface="Times New Roman" panose="02020603050405020304" pitchFamily="18" charset="0"/>
              </a:rPr>
              <a:t>us</a:t>
            </a:r>
            <a:r>
              <a:rPr lang="fi-FI" dirty="0" smtClean="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kuri nav personificējami.</a:t>
            </a: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21</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479973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a:bodyPr>
          <a:lstStyle/>
          <a:p>
            <a:pPr algn="ctr"/>
            <a:r>
              <a:rPr lang="lv-LV" sz="2800" dirty="0">
                <a:latin typeface="Times New Roman" panose="02020603050405020304" pitchFamily="18" charset="0"/>
                <a:cs typeface="Times New Roman" panose="02020603050405020304" pitchFamily="18" charset="0"/>
              </a:rPr>
              <a:t>Reprezentācijas un personāla ilgtspējas pasākumu izdevumi</a:t>
            </a: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pPr marL="342900" indent="-342900" algn="just">
              <a:lnSpc>
                <a:spcPct val="100000"/>
              </a:lnSpc>
              <a:spcBef>
                <a:spcPts val="0"/>
              </a:spcBef>
              <a:spcAft>
                <a:spcPts val="0"/>
              </a:spcAft>
              <a:buFont typeface="Wingdings" panose="05000000000000000000" pitchFamily="2" charset="2"/>
              <a:buChar char="q"/>
            </a:pPr>
            <a:r>
              <a:rPr lang="lv-LV" dirty="0" smtClean="0">
                <a:latin typeface="Times New Roman" panose="02020603050405020304" pitchFamily="18" charset="0"/>
                <a:cs typeface="Times New Roman" panose="02020603050405020304" pitchFamily="18" charset="0"/>
              </a:rPr>
              <a:t>Reprezentācijas izdevumi ietver:</a:t>
            </a:r>
          </a:p>
          <a:p>
            <a:pPr marL="342900" indent="-342900" algn="just">
              <a:lnSpc>
                <a:spcPct val="100000"/>
              </a:lnSpc>
              <a:spcBef>
                <a:spcPts val="0"/>
              </a:spcBef>
              <a:spcAft>
                <a:spcPts val="0"/>
              </a:spcAft>
              <a:buFont typeface="Wingdings" panose="05000000000000000000" pitchFamily="2" charset="2"/>
              <a:buChar char="q"/>
            </a:pPr>
            <a:endParaRPr lang="lv-LV" dirty="0" smtClean="0">
              <a:latin typeface="Times New Roman" panose="02020603050405020304" pitchFamily="18" charset="0"/>
              <a:cs typeface="Times New Roman" panose="02020603050405020304" pitchFamily="18" charset="0"/>
            </a:endParaRPr>
          </a:p>
          <a:p>
            <a:pPr marL="726948" lvl="1" indent="-342900" algn="just">
              <a:lnSpc>
                <a:spcPct val="100000"/>
              </a:lnSpc>
              <a:spcBef>
                <a:spcPts val="0"/>
              </a:spcBef>
              <a:spcAft>
                <a:spcPts val="0"/>
              </a:spcAf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Izdevumus prestiža veidošanai un uzturēšanai sabiedrībā pieņemto standartu līmenī;</a:t>
            </a:r>
          </a:p>
          <a:p>
            <a:pPr marL="726948" lvl="1" indent="-342900" algn="just">
              <a:lnSpc>
                <a:spcPct val="100000"/>
              </a:lnSpc>
              <a:spcBef>
                <a:spcPts val="0"/>
              </a:spcBef>
              <a:spcAft>
                <a:spcPts val="0"/>
              </a:spcAft>
              <a:buFont typeface="Wingdings" panose="05000000000000000000" pitchFamily="2" charset="2"/>
              <a:buChar char="ü"/>
            </a:pPr>
            <a:r>
              <a:rPr lang="lv-LV" dirty="0"/>
              <a:t>Izdevumus </a:t>
            </a:r>
            <a:r>
              <a:rPr lang="lv-LV" dirty="0" smtClean="0"/>
              <a:t>darījumu </a:t>
            </a:r>
            <a:r>
              <a:rPr lang="lv-LV" dirty="0"/>
              <a:t>partneru un sadarbības partneru uzņemšanai un maltīšu rīkošanai;</a:t>
            </a:r>
          </a:p>
          <a:p>
            <a:pPr marL="726948" lvl="1" indent="-342900" algn="just">
              <a:lnSpc>
                <a:spcPct val="100000"/>
              </a:lnSpc>
              <a:spcBef>
                <a:spcPts val="0"/>
              </a:spcBef>
              <a:spcAft>
                <a:spcPts val="0"/>
              </a:spcAft>
              <a:buFont typeface="Wingdings" panose="05000000000000000000" pitchFamily="2" charset="2"/>
              <a:buChar char="ü"/>
            </a:pPr>
            <a:r>
              <a:rPr lang="lv-LV" dirty="0"/>
              <a:t>Izdevumus </a:t>
            </a:r>
            <a:r>
              <a:rPr lang="lv-LV" dirty="0" smtClean="0"/>
              <a:t>par </a:t>
            </a:r>
            <a:r>
              <a:rPr lang="lv-LV" dirty="0"/>
              <a:t>mazvērtīgiem priekšmetiem, kuri satur komersanta zīmolu un tiek izplatīti, lai </a:t>
            </a:r>
            <a:r>
              <a:rPr lang="lv-LV" dirty="0" smtClean="0"/>
              <a:t>popularizētu nodokļa </a:t>
            </a:r>
            <a:r>
              <a:rPr lang="lv-LV" dirty="0"/>
              <a:t>maksātāju.</a:t>
            </a:r>
          </a:p>
          <a:p>
            <a:pPr marL="342900" indent="-342900" algn="just">
              <a:lnSpc>
                <a:spcPct val="100000"/>
              </a:lnSpc>
              <a:spcBef>
                <a:spcPts val="0"/>
              </a:spcBef>
              <a:spcAft>
                <a:spcPts val="0"/>
              </a:spcAft>
              <a:buFont typeface="Wingdings" panose="05000000000000000000" pitchFamily="2" charset="2"/>
              <a:buChar char="ü"/>
            </a:pPr>
            <a:endParaRPr lang="lv-LV" dirty="0">
              <a:latin typeface="Times New Roman" panose="02020603050405020304" pitchFamily="18" charset="0"/>
              <a:cs typeface="Times New Roman" panose="02020603050405020304" pitchFamily="18" charset="0"/>
            </a:endParaRPr>
          </a:p>
          <a:p>
            <a:pPr algn="just"/>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2" name="Rectangle 1"/>
          <p:cNvSpPr/>
          <p:nvPr/>
        </p:nvSpPr>
        <p:spPr>
          <a:xfrm>
            <a:off x="540774" y="1803902"/>
            <a:ext cx="7841226" cy="353943"/>
          </a:xfrm>
          <a:prstGeom prst="rect">
            <a:avLst/>
          </a:prstGeom>
        </p:spPr>
        <p:txBody>
          <a:bodyPr wrap="square">
            <a:spAutoFit/>
          </a:bodyPr>
          <a:lstStyle/>
          <a:p>
            <a:endParaRPr lang="lv-LV" dirty="0"/>
          </a:p>
        </p:txBody>
      </p:sp>
    </p:spTree>
    <p:extLst>
      <p:ext uri="{BB962C8B-B14F-4D97-AF65-F5344CB8AC3E}">
        <p14:creationId xmlns:p14="http://schemas.microsoft.com/office/powerpoint/2010/main" val="1682262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34846"/>
          </a:xfrm>
        </p:spPr>
        <p:txBody>
          <a:bodyPr>
            <a:normAutofit/>
          </a:bodyPr>
          <a:lstStyle/>
          <a:p>
            <a:pPr algn="ctr"/>
            <a:r>
              <a:rPr lang="lv-LV" sz="2800" dirty="0" smtClean="0">
                <a:solidFill>
                  <a:schemeClr val="tx2"/>
                </a:solidFill>
                <a:latin typeface="Times New Roman" panose="02020603050405020304" pitchFamily="18" charset="0"/>
                <a:cs typeface="Times New Roman" panose="02020603050405020304" pitchFamily="18" charset="0"/>
              </a:rPr>
              <a:t>Izdevumi, kas ir saistīti a</a:t>
            </a:r>
            <a:r>
              <a:rPr lang="lv-LV" sz="2800" dirty="0" smtClean="0">
                <a:solidFill>
                  <a:schemeClr val="tx1"/>
                </a:solidFill>
                <a:latin typeface="Times New Roman" panose="02020603050405020304" pitchFamily="18" charset="0"/>
                <a:cs typeface="Times New Roman" panose="02020603050405020304" pitchFamily="18" charset="0"/>
              </a:rPr>
              <a:t>r </a:t>
            </a:r>
            <a:r>
              <a:rPr lang="lv-LV" sz="2800" dirty="0">
                <a:solidFill>
                  <a:schemeClr val="tx1"/>
                </a:solidFill>
                <a:latin typeface="Times New Roman" panose="02020603050405020304" pitchFamily="18" charset="0"/>
                <a:cs typeface="Times New Roman" panose="02020603050405020304" pitchFamily="18" charset="0"/>
              </a:rPr>
              <a:t>saimniecisko </a:t>
            </a:r>
            <a:r>
              <a:rPr lang="lv-LV" sz="2800" dirty="0" smtClean="0">
                <a:solidFill>
                  <a:schemeClr val="tx1"/>
                </a:solidFill>
                <a:latin typeface="Times New Roman" panose="02020603050405020304" pitchFamily="18" charset="0"/>
                <a:cs typeface="Times New Roman" panose="02020603050405020304" pitchFamily="18" charset="0"/>
              </a:rPr>
              <a:t>darbību (8.panta 5.daļa)</a:t>
            </a:r>
            <a:endParaRPr lang="lv-LV" sz="2800" dirty="0">
              <a:solidFill>
                <a:schemeClr val="tx2"/>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57051" y="1681316"/>
            <a:ext cx="8329749" cy="4948084"/>
          </a:xfrm>
        </p:spPr>
        <p:txBody>
          <a:bodyPr>
            <a:normAutofit/>
          </a:bodyPr>
          <a:lstStyle/>
          <a:p>
            <a:pPr marL="342900" indent="-342900" algn="just">
              <a:lnSpc>
                <a:spcPct val="100000"/>
              </a:lnSpc>
              <a:spcBef>
                <a:spcPts val="0"/>
              </a:spcBef>
              <a:spcAft>
                <a:spcPts val="0"/>
              </a:spcAf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Darba </a:t>
            </a:r>
            <a:r>
              <a:rPr lang="lv-LV" dirty="0">
                <a:latin typeface="Times New Roman" panose="02020603050405020304" pitchFamily="18" charset="0"/>
                <a:cs typeface="Times New Roman" panose="02020603050405020304" pitchFamily="18" charset="0"/>
              </a:rPr>
              <a:t>devēja darbinieku labā veiktie maksājumi par dzīvības, veselības un nelaimes </a:t>
            </a:r>
            <a:r>
              <a:rPr lang="lv-LV" dirty="0" smtClean="0">
                <a:latin typeface="Times New Roman" panose="02020603050405020304" pitchFamily="18" charset="0"/>
                <a:cs typeface="Times New Roman" panose="02020603050405020304" pitchFamily="18" charset="0"/>
              </a:rPr>
              <a:t>gadījumu apdrošināšanu</a:t>
            </a:r>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iemaksas </a:t>
            </a:r>
            <a:r>
              <a:rPr lang="lv-LV" dirty="0">
                <a:latin typeface="Times New Roman" panose="02020603050405020304" pitchFamily="18" charset="0"/>
                <a:cs typeface="Times New Roman" panose="02020603050405020304" pitchFamily="18" charset="0"/>
              </a:rPr>
              <a:t>privātajos pensiju fondos </a:t>
            </a:r>
            <a:r>
              <a:rPr lang="lv-LV" dirty="0" smtClean="0">
                <a:latin typeface="Times New Roman" panose="02020603050405020304" pitchFamily="18" charset="0"/>
                <a:cs typeface="Times New Roman" panose="02020603050405020304" pitchFamily="18" charset="0"/>
              </a:rPr>
              <a:t>un </a:t>
            </a:r>
            <a:r>
              <a:rPr lang="lv-LV" dirty="0">
                <a:latin typeface="Times New Roman" panose="02020603050405020304" pitchFamily="18" charset="0"/>
                <a:cs typeface="Times New Roman" panose="02020603050405020304" pitchFamily="18" charset="0"/>
              </a:rPr>
              <a:t>iemaksātās apdrošināšanas </a:t>
            </a:r>
            <a:r>
              <a:rPr lang="lv-LV" dirty="0" smtClean="0">
                <a:latin typeface="Times New Roman" panose="02020603050405020304" pitchFamily="18" charset="0"/>
                <a:cs typeface="Times New Roman" panose="02020603050405020304" pitchFamily="18" charset="0"/>
              </a:rPr>
              <a:t>prēmijas </a:t>
            </a:r>
            <a:r>
              <a:rPr lang="lv-LV" dirty="0">
                <a:latin typeface="Times New Roman" panose="02020603050405020304" pitchFamily="18" charset="0"/>
                <a:cs typeface="Times New Roman" panose="02020603050405020304" pitchFamily="18" charset="0"/>
              </a:rPr>
              <a:t>par darbinieku dzīvības apdrošināšanu (ar </a:t>
            </a:r>
            <a:r>
              <a:rPr lang="lv-LV" dirty="0" smtClean="0">
                <a:latin typeface="Times New Roman" panose="02020603050405020304" pitchFamily="18" charset="0"/>
                <a:cs typeface="Times New Roman" panose="02020603050405020304" pitchFamily="18" charset="0"/>
              </a:rPr>
              <a:t>līdzekļu uzkrāšanu</a:t>
            </a:r>
            <a:r>
              <a:rPr lang="lv-LV" dirty="0">
                <a:latin typeface="Times New Roman" panose="02020603050405020304" pitchFamily="18" charset="0"/>
                <a:cs typeface="Times New Roman" panose="02020603050405020304" pitchFamily="18" charset="0"/>
              </a:rPr>
              <a:t>) saskaņā ar likuma "Par </a:t>
            </a:r>
            <a:r>
              <a:rPr lang="lv-LV" dirty="0" smtClean="0">
                <a:latin typeface="Times New Roman" panose="02020603050405020304" pitchFamily="18" charset="0"/>
                <a:cs typeface="Times New Roman" panose="02020603050405020304" pitchFamily="18" charset="0"/>
              </a:rPr>
              <a:t>IIN" </a:t>
            </a:r>
            <a:r>
              <a:rPr lang="lv-LV" dirty="0">
                <a:latin typeface="Times New Roman" panose="02020603050405020304" pitchFamily="18" charset="0"/>
                <a:cs typeface="Times New Roman" panose="02020603050405020304" pitchFamily="18" charset="0"/>
              </a:rPr>
              <a:t>8. panta </a:t>
            </a:r>
            <a:r>
              <a:rPr lang="lv-LV" dirty="0" smtClean="0">
                <a:latin typeface="Times New Roman" panose="02020603050405020304" pitchFamily="18" charset="0"/>
                <a:cs typeface="Times New Roman" panose="02020603050405020304" pitchFamily="18" charset="0"/>
              </a:rPr>
              <a:t>5.daļu</a:t>
            </a:r>
            <a:r>
              <a:rPr lang="lv-LV" dirty="0">
                <a:latin typeface="Times New Roman" panose="02020603050405020304" pitchFamily="18" charset="0"/>
                <a:cs typeface="Times New Roman" panose="02020603050405020304" pitchFamily="18" charset="0"/>
              </a:rPr>
              <a:t>;</a:t>
            </a:r>
          </a:p>
          <a:p>
            <a:pPr marL="342900" indent="-342900" algn="just">
              <a:lnSpc>
                <a:spcPct val="100000"/>
              </a:lnSpc>
              <a:spcBef>
                <a:spcPts val="0"/>
              </a:spcBef>
              <a:spcAft>
                <a:spcPts val="0"/>
              </a:spcAf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Izdevumi </a:t>
            </a:r>
            <a:r>
              <a:rPr lang="lv-LV" dirty="0">
                <a:latin typeface="Times New Roman" panose="02020603050405020304" pitchFamily="18" charset="0"/>
                <a:cs typeface="Times New Roman" panose="02020603050405020304" pitchFamily="18" charset="0"/>
              </a:rPr>
              <a:t>darbinieka nogādāšanai no dzīvesvietas uz darbu un no darba uz dzīvesvietu, ja </a:t>
            </a:r>
            <a:r>
              <a:rPr lang="lv-LV" dirty="0" smtClean="0">
                <a:latin typeface="Times New Roman" panose="02020603050405020304" pitchFamily="18" charset="0"/>
                <a:cs typeface="Times New Roman" panose="02020603050405020304" pitchFamily="18" charset="0"/>
              </a:rPr>
              <a:t>darba specifikas </a:t>
            </a:r>
            <a:r>
              <a:rPr lang="lv-LV" dirty="0">
                <a:latin typeface="Times New Roman" panose="02020603050405020304" pitchFamily="18" charset="0"/>
                <a:cs typeface="Times New Roman" panose="02020603050405020304" pitchFamily="18" charset="0"/>
              </a:rPr>
              <a:t>dēļ darbiniekam nav iespējams nokļūt darbā vai nokļūt pēc darba dzīvesvietā </a:t>
            </a:r>
            <a:r>
              <a:rPr lang="lv-LV" dirty="0" smtClean="0">
                <a:latin typeface="Times New Roman" panose="02020603050405020304" pitchFamily="18" charset="0"/>
                <a:cs typeface="Times New Roman" panose="02020603050405020304" pitchFamily="18" charset="0"/>
              </a:rPr>
              <a:t>ar sabiedrisko </a:t>
            </a:r>
            <a:r>
              <a:rPr lang="lv-LV" dirty="0">
                <a:latin typeface="Times New Roman" panose="02020603050405020304" pitchFamily="18" charset="0"/>
                <a:cs typeface="Times New Roman" panose="02020603050405020304" pitchFamily="18" charset="0"/>
              </a:rPr>
              <a:t>transportu;</a:t>
            </a:r>
          </a:p>
          <a:p>
            <a:pPr marL="342900" indent="-342900" algn="just">
              <a:lnSpc>
                <a:spcPct val="100000"/>
              </a:lnSpc>
              <a:spcBef>
                <a:spcPts val="0"/>
              </a:spcBef>
              <a:spcAft>
                <a:spcPts val="0"/>
              </a:spcAf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Izdevumi </a:t>
            </a:r>
            <a:r>
              <a:rPr lang="lv-LV" dirty="0">
                <a:latin typeface="Times New Roman" panose="02020603050405020304" pitchFamily="18" charset="0"/>
                <a:cs typeface="Times New Roman" panose="02020603050405020304" pitchFamily="18" charset="0"/>
              </a:rPr>
              <a:t>Darba aizsardzības likuma prasību izpildei, kā arī izdevumi, kas saistīti ar </a:t>
            </a:r>
            <a:r>
              <a:rPr lang="lv-LV" dirty="0" smtClean="0">
                <a:latin typeface="Times New Roman" panose="02020603050405020304" pitchFamily="18" charset="0"/>
                <a:cs typeface="Times New Roman" panose="02020603050405020304" pitchFamily="18" charset="0"/>
              </a:rPr>
              <a:t>profilaktiskiem veselības </a:t>
            </a:r>
            <a:r>
              <a:rPr lang="lv-LV" dirty="0">
                <a:latin typeface="Times New Roman" panose="02020603050405020304" pitchFamily="18" charset="0"/>
                <a:cs typeface="Times New Roman" panose="02020603050405020304" pitchFamily="18" charset="0"/>
              </a:rPr>
              <a:t>aizsardzības pasākumiem nozarēs, kurās darba apstākļi to </a:t>
            </a:r>
            <a:r>
              <a:rPr lang="lv-LV" dirty="0" smtClean="0">
                <a:latin typeface="Times New Roman" panose="02020603050405020304" pitchFamily="18" charset="0"/>
                <a:cs typeface="Times New Roman" panose="02020603050405020304" pitchFamily="18" charset="0"/>
              </a:rPr>
              <a:t>prasa;</a:t>
            </a:r>
          </a:p>
          <a:p>
            <a:pPr marL="342900" indent="-342900" algn="just">
              <a:lnSpc>
                <a:spcPct val="100000"/>
              </a:lnSpc>
              <a:spcBef>
                <a:spcPts val="0"/>
              </a:spcBef>
              <a:spcAft>
                <a:spcPts val="0"/>
              </a:spcAft>
              <a:buFont typeface="Wingdings" panose="05000000000000000000" pitchFamily="2" charset="2"/>
              <a:buChar char="ü"/>
            </a:pPr>
            <a:r>
              <a:rPr lang="lv-LV" dirty="0">
                <a:latin typeface="Times New Roman" panose="02020603050405020304" pitchFamily="18" charset="0"/>
                <a:cs typeface="Times New Roman" panose="02020603050405020304" pitchFamily="18" charset="0"/>
              </a:rPr>
              <a:t>kredītiestādes veiktie maksājumi par ķīlas uzturēšanas izdevumiem, kas radušies parāda </a:t>
            </a:r>
            <a:r>
              <a:rPr lang="lv-LV" dirty="0" smtClean="0">
                <a:latin typeface="Times New Roman" panose="02020603050405020304" pitchFamily="18" charset="0"/>
                <a:cs typeface="Times New Roman" panose="02020603050405020304" pitchFamily="18" charset="0"/>
              </a:rPr>
              <a:t>piedziņas procesa </a:t>
            </a:r>
            <a:r>
              <a:rPr lang="lv-LV" dirty="0">
                <a:latin typeface="Times New Roman" panose="02020603050405020304" pitchFamily="18" charset="0"/>
                <a:cs typeface="Times New Roman" panose="02020603050405020304" pitchFamily="18" charset="0"/>
              </a:rPr>
              <a:t>laikā, par ķīlas priekšmeta pārņemšanas izdevumiem un nekustamā īpašuma </a:t>
            </a:r>
            <a:r>
              <a:rPr lang="lv-LV" dirty="0" smtClean="0">
                <a:latin typeface="Times New Roman" panose="02020603050405020304" pitchFamily="18" charset="0"/>
                <a:cs typeface="Times New Roman" panose="02020603050405020304" pitchFamily="18" charset="0"/>
              </a:rPr>
              <a:t>nodokļa maksājumi; </a:t>
            </a:r>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2" name="Rectangle 1"/>
          <p:cNvSpPr/>
          <p:nvPr/>
        </p:nvSpPr>
        <p:spPr>
          <a:xfrm>
            <a:off x="540774" y="1803902"/>
            <a:ext cx="7841226" cy="353943"/>
          </a:xfrm>
          <a:prstGeom prst="rect">
            <a:avLst/>
          </a:prstGeom>
        </p:spPr>
        <p:txBody>
          <a:bodyPr wrap="square">
            <a:spAutoFit/>
          </a:bodyPr>
          <a:lstStyle/>
          <a:p>
            <a:endParaRPr lang="lv-LV" dirty="0"/>
          </a:p>
        </p:txBody>
      </p:sp>
    </p:spTree>
    <p:extLst>
      <p:ext uri="{BB962C8B-B14F-4D97-AF65-F5344CB8AC3E}">
        <p14:creationId xmlns:p14="http://schemas.microsoft.com/office/powerpoint/2010/main" val="604014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867698"/>
          </a:xfrm>
        </p:spPr>
        <p:txBody>
          <a:bodyPr>
            <a:normAutofit/>
          </a:bodyPr>
          <a:lstStyle/>
          <a:p>
            <a:pPr algn="ctr" fontAlgn="auto">
              <a:spcAft>
                <a:spcPts val="0"/>
              </a:spcAft>
            </a:pPr>
            <a:r>
              <a:rPr lang="lv-LV" sz="2800" dirty="0">
                <a:solidFill>
                  <a:schemeClr val="tx2"/>
                </a:solidFill>
                <a:latin typeface="Times New Roman" panose="02020603050405020304" pitchFamily="18" charset="0"/>
                <a:cs typeface="Times New Roman" panose="02020603050405020304" pitchFamily="18" charset="0"/>
              </a:rPr>
              <a:t>Izdevumi, kas ir saistīti a</a:t>
            </a:r>
            <a:r>
              <a:rPr lang="lv-LV" sz="2800" dirty="0">
                <a:solidFill>
                  <a:schemeClr val="tx1"/>
                </a:solidFill>
                <a:latin typeface="Times New Roman" panose="02020603050405020304" pitchFamily="18" charset="0"/>
                <a:cs typeface="Times New Roman" panose="02020603050405020304" pitchFamily="18" charset="0"/>
              </a:rPr>
              <a:t>r saimniecisko darbību (8.panta 5.daļa)</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43665"/>
            <a:ext cx="8329749" cy="5085735"/>
          </a:xfrm>
        </p:spPr>
        <p:txBody>
          <a:bodyPr>
            <a:normAutofit fontScale="92500" lnSpcReduction="10000"/>
          </a:bodyPr>
          <a:lstStyle/>
          <a:p>
            <a:endParaRPr lang="lv-LV" dirty="0" smtClean="0">
              <a:latin typeface="Times New Roman" panose="02020603050405020304" pitchFamily="18" charset="0"/>
              <a:cs typeface="Times New Roman" panose="02020603050405020304" pitchFamily="18" charset="0"/>
            </a:endParaRPr>
          </a:p>
          <a:p>
            <a:pPr marL="342900" indent="-342900" algn="just">
              <a:lnSpc>
                <a:spcPct val="120000"/>
              </a:lnSpc>
              <a:spcBef>
                <a:spcPts val="0"/>
              </a:spcBef>
              <a:spcAft>
                <a:spcPts val="0"/>
              </a:spcAft>
              <a:buFont typeface="Wingdings" panose="05000000000000000000" pitchFamily="2" charset="2"/>
              <a:buChar char="ü"/>
            </a:pPr>
            <a:r>
              <a:rPr lang="lv-LV" sz="2400" dirty="0" smtClean="0">
                <a:latin typeface="Times New Roman" panose="02020603050405020304" pitchFamily="18" charset="0"/>
                <a:cs typeface="Times New Roman" panose="02020603050405020304" pitchFamily="18" charset="0"/>
              </a:rPr>
              <a:t>Izdevumi </a:t>
            </a:r>
            <a:r>
              <a:rPr lang="lv-LV" sz="2400" dirty="0">
                <a:latin typeface="Times New Roman" panose="02020603050405020304" pitchFamily="18" charset="0"/>
                <a:cs typeface="Times New Roman" panose="02020603050405020304" pitchFamily="18" charset="0"/>
              </a:rPr>
              <a:t>par transportlīdzekļa (izņemot reprezentatīvo automobili) degvielu neatkarīgi no tā, </a:t>
            </a:r>
            <a:r>
              <a:rPr lang="lv-LV" sz="2400" dirty="0" smtClean="0">
                <a:latin typeface="Times New Roman" panose="02020603050405020304" pitchFamily="18" charset="0"/>
                <a:cs typeface="Times New Roman" panose="02020603050405020304" pitchFamily="18" charset="0"/>
              </a:rPr>
              <a:t>vai attiecīgais </a:t>
            </a:r>
            <a:r>
              <a:rPr lang="lv-LV" sz="2400" dirty="0">
                <a:latin typeface="Times New Roman" panose="02020603050405020304" pitchFamily="18" charset="0"/>
                <a:cs typeface="Times New Roman" panose="02020603050405020304" pitchFamily="18" charset="0"/>
              </a:rPr>
              <a:t>transportlīdzeklis ir izmantots tikai saimnieciskajā darbībā, pamatojoties uz </a:t>
            </a:r>
            <a:r>
              <a:rPr lang="lv-LV" sz="2400" dirty="0" smtClean="0">
                <a:latin typeface="Times New Roman" panose="02020603050405020304" pitchFamily="18" charset="0"/>
                <a:cs typeface="Times New Roman" panose="02020603050405020304" pitchFamily="18" charset="0"/>
              </a:rPr>
              <a:t>faktiski nobraukto </a:t>
            </a:r>
            <a:r>
              <a:rPr lang="lv-LV" sz="2400" dirty="0">
                <a:latin typeface="Times New Roman" panose="02020603050405020304" pitchFamily="18" charset="0"/>
                <a:cs typeface="Times New Roman" panose="02020603050405020304" pitchFamily="18" charset="0"/>
              </a:rPr>
              <a:t>kilometru skaitu katrā mēnesī saskaņā ar transportlīdzeklim noteikto degvielas </a:t>
            </a:r>
            <a:r>
              <a:rPr lang="lv-LV" sz="2400" dirty="0" smtClean="0">
                <a:latin typeface="Times New Roman" panose="02020603050405020304" pitchFamily="18" charset="0"/>
                <a:cs typeface="Times New Roman" panose="02020603050405020304" pitchFamily="18" charset="0"/>
              </a:rPr>
              <a:t>patēriņa normu </a:t>
            </a:r>
            <a:r>
              <a:rPr lang="lv-LV" sz="2400" dirty="0">
                <a:latin typeface="Times New Roman" panose="02020603050405020304" pitchFamily="18" charset="0"/>
                <a:cs typeface="Times New Roman" panose="02020603050405020304" pitchFamily="18" charset="0"/>
              </a:rPr>
              <a:t>uz 100 </a:t>
            </a:r>
            <a:r>
              <a:rPr lang="lv-LV" sz="2400" dirty="0" smtClean="0">
                <a:latin typeface="Times New Roman" panose="02020603050405020304" pitchFamily="18" charset="0"/>
                <a:cs typeface="Times New Roman" panose="02020603050405020304" pitchFamily="18" charset="0"/>
              </a:rPr>
              <a:t>km, </a:t>
            </a:r>
            <a:r>
              <a:rPr lang="lv-LV" sz="2400" dirty="0">
                <a:latin typeface="Times New Roman" panose="02020603050405020304" pitchFamily="18" charset="0"/>
                <a:cs typeface="Times New Roman" panose="02020603050405020304" pitchFamily="18" charset="0"/>
              </a:rPr>
              <a:t>kas nepārsniedz izgatavotājrūpnīcas norādīto pilsētas cikla </a:t>
            </a:r>
            <a:r>
              <a:rPr lang="lv-LV" sz="2400" dirty="0" smtClean="0">
                <a:latin typeface="Times New Roman" panose="02020603050405020304" pitchFamily="18" charset="0"/>
                <a:cs typeface="Times New Roman" panose="02020603050405020304" pitchFamily="18" charset="0"/>
              </a:rPr>
              <a:t>degvielas patēriņa </a:t>
            </a:r>
            <a:r>
              <a:rPr lang="lv-LV" sz="2400" dirty="0">
                <a:latin typeface="Times New Roman" panose="02020603050405020304" pitchFamily="18" charset="0"/>
                <a:cs typeface="Times New Roman" panose="02020603050405020304" pitchFamily="18" charset="0"/>
              </a:rPr>
              <a:t>normu vairāk kā par 20 </a:t>
            </a:r>
            <a:r>
              <a:rPr lang="lv-LV" sz="2400" dirty="0" smtClean="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ja ir izpildīts viens no šādiem kritērijiem:</a:t>
            </a:r>
          </a:p>
          <a:p>
            <a:pPr algn="just">
              <a:lnSpc>
                <a:spcPct val="120000"/>
              </a:lnSpc>
              <a:spcBef>
                <a:spcPts val="0"/>
              </a:spcBef>
              <a:spcAft>
                <a:spcPts val="0"/>
              </a:spcAft>
            </a:pPr>
            <a:r>
              <a:rPr lang="lv-LV" sz="2400" dirty="0" smtClean="0">
                <a:latin typeface="Times New Roman" panose="02020603050405020304" pitchFamily="18" charset="0"/>
                <a:cs typeface="Times New Roman" panose="02020603050405020304" pitchFamily="18" charset="0"/>
              </a:rPr>
              <a:t>	a</a:t>
            </a:r>
            <a:r>
              <a:rPr lang="lv-LV" sz="2400" dirty="0">
                <a:latin typeface="Times New Roman" panose="02020603050405020304" pitchFamily="18" charset="0"/>
                <a:cs typeface="Times New Roman" panose="02020603050405020304" pitchFamily="18" charset="0"/>
              </a:rPr>
              <a:t>) par transportlīdzekli tiek maksāts uzņēmumu vieglo </a:t>
            </a:r>
            <a:r>
              <a:rPr lang="lv-LV" sz="2400" dirty="0" smtClean="0">
                <a:latin typeface="Times New Roman" panose="02020603050405020304" pitchFamily="18" charset="0"/>
                <a:cs typeface="Times New Roman" panose="02020603050405020304" pitchFamily="18" charset="0"/>
              </a:rPr>
              <a:t>	transportlīdzekļu </a:t>
            </a:r>
            <a:r>
              <a:rPr lang="lv-LV" sz="2400" dirty="0">
                <a:latin typeface="Times New Roman" panose="02020603050405020304" pitchFamily="18" charset="0"/>
                <a:cs typeface="Times New Roman" panose="02020603050405020304" pitchFamily="18" charset="0"/>
              </a:rPr>
              <a:t>nodoklis,</a:t>
            </a:r>
          </a:p>
          <a:p>
            <a:pPr algn="just">
              <a:lnSpc>
                <a:spcPct val="120000"/>
              </a:lnSpc>
              <a:spcBef>
                <a:spcPts val="0"/>
              </a:spcBef>
              <a:spcAft>
                <a:spcPts val="0"/>
              </a:spcAft>
            </a:pPr>
            <a:r>
              <a:rPr lang="lv-LV" sz="2400" dirty="0" smtClean="0">
                <a:latin typeface="Times New Roman" panose="02020603050405020304" pitchFamily="18" charset="0"/>
                <a:cs typeface="Times New Roman" panose="02020603050405020304" pitchFamily="18" charset="0"/>
              </a:rPr>
              <a:t>	b</a:t>
            </a:r>
            <a:r>
              <a:rPr lang="lv-LV" sz="2400" dirty="0">
                <a:latin typeface="Times New Roman" panose="02020603050405020304" pitchFamily="18" charset="0"/>
                <a:cs typeface="Times New Roman" panose="02020603050405020304" pitchFamily="18" charset="0"/>
              </a:rPr>
              <a:t>) transportlīdzeklis ir atbrīvots no aplikšanas ar </a:t>
            </a:r>
            <a:r>
              <a:rPr lang="lv-LV" sz="2400" dirty="0" smtClean="0">
                <a:latin typeface="Times New Roman" panose="02020603050405020304" pitchFamily="18" charset="0"/>
                <a:cs typeface="Times New Roman" panose="02020603050405020304" pitchFamily="18" charset="0"/>
              </a:rPr>
              <a:t>UVTN saskaņā </a:t>
            </a:r>
            <a:r>
              <a:rPr lang="lv-LV" sz="2400" dirty="0">
                <a:latin typeface="Times New Roman" panose="02020603050405020304" pitchFamily="18" charset="0"/>
                <a:cs typeface="Times New Roman" panose="02020603050405020304" pitchFamily="18" charset="0"/>
              </a:rPr>
              <a:t>ar Transportlīdzekļa ekspluatācijas nodokļa un uzņēmumu vieglo </a:t>
            </a:r>
            <a:r>
              <a:rPr lang="lv-LV" sz="2400" dirty="0" smtClean="0">
                <a:latin typeface="Times New Roman" panose="02020603050405020304" pitchFamily="18" charset="0"/>
                <a:cs typeface="Times New Roman" panose="02020603050405020304" pitchFamily="18" charset="0"/>
              </a:rPr>
              <a:t>transportlīdzekļu nodokļa </a:t>
            </a:r>
            <a:r>
              <a:rPr lang="lv-LV" sz="2400" dirty="0">
                <a:latin typeface="Times New Roman" panose="02020603050405020304" pitchFamily="18" charset="0"/>
                <a:cs typeface="Times New Roman" panose="02020603050405020304" pitchFamily="18" charset="0"/>
              </a:rPr>
              <a:t>likuma 14. panta </a:t>
            </a:r>
            <a:r>
              <a:rPr lang="lv-LV" sz="2400" dirty="0" smtClean="0">
                <a:latin typeface="Times New Roman" panose="02020603050405020304" pitchFamily="18" charset="0"/>
                <a:cs typeface="Times New Roman" panose="02020603050405020304" pitchFamily="18" charset="0"/>
              </a:rPr>
              <a:t>1.daļas </a:t>
            </a:r>
            <a:r>
              <a:rPr lang="lv-LV" sz="2400" dirty="0">
                <a:latin typeface="Times New Roman" panose="02020603050405020304" pitchFamily="18" charset="0"/>
                <a:cs typeface="Times New Roman" panose="02020603050405020304" pitchFamily="18" charset="0"/>
              </a:rPr>
              <a:t>5. un 6. punktu,</a:t>
            </a:r>
            <a:endParaRPr lang="lv-LV" dirty="0" smtClean="0">
              <a:latin typeface="Times New Roman" panose="02020603050405020304" pitchFamily="18" charset="0"/>
              <a:cs typeface="Times New Roman" panose="02020603050405020304" pitchFamily="18" charset="0"/>
            </a:endParaRPr>
          </a:p>
          <a:p>
            <a:pPr algn="just"/>
            <a:endParaRPr lang="fi-FI"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24</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26495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867698"/>
          </a:xfrm>
        </p:spPr>
        <p:txBody>
          <a:bodyPr>
            <a:normAutofit/>
          </a:bodyPr>
          <a:lstStyle/>
          <a:p>
            <a:pPr algn="ctr" fontAlgn="auto">
              <a:spcAft>
                <a:spcPts val="0"/>
              </a:spcAft>
            </a:pPr>
            <a:r>
              <a:rPr lang="lv-LV" sz="2800" dirty="0">
                <a:solidFill>
                  <a:schemeClr val="tx2"/>
                </a:solidFill>
                <a:latin typeface="Times New Roman" panose="02020603050405020304" pitchFamily="18" charset="0"/>
                <a:cs typeface="Times New Roman" panose="02020603050405020304" pitchFamily="18" charset="0"/>
              </a:rPr>
              <a:t>Izdevumi, kas ir saistīti a</a:t>
            </a:r>
            <a:r>
              <a:rPr lang="lv-LV" sz="2800" dirty="0">
                <a:solidFill>
                  <a:schemeClr val="tx1"/>
                </a:solidFill>
                <a:latin typeface="Times New Roman" panose="02020603050405020304" pitchFamily="18" charset="0"/>
                <a:cs typeface="Times New Roman" panose="02020603050405020304" pitchFamily="18" charset="0"/>
              </a:rPr>
              <a:t>r saimniecisko darbību (8.panta 5.daļa)</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43665"/>
            <a:ext cx="8329749" cy="5085735"/>
          </a:xfrm>
        </p:spPr>
        <p:txBody>
          <a:bodyPr>
            <a:normAutofit/>
          </a:bodyPr>
          <a:lstStyle/>
          <a:p>
            <a:endParaRPr lang="lv-LV" dirty="0" smtClean="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lv-LV" sz="2400" dirty="0" smtClean="0">
                <a:latin typeface="Times New Roman" panose="02020603050405020304" pitchFamily="18" charset="0"/>
                <a:cs typeface="Times New Roman" panose="02020603050405020304" pitchFamily="18" charset="0"/>
              </a:rPr>
              <a:t>	c) nodokļa </a:t>
            </a:r>
            <a:r>
              <a:rPr lang="lv-LV" sz="2400" dirty="0">
                <a:latin typeface="Times New Roman" panose="02020603050405020304" pitchFamily="18" charset="0"/>
                <a:cs typeface="Times New Roman" panose="02020603050405020304" pitchFamily="18" charset="0"/>
              </a:rPr>
              <a:t>maksātājs saskaņā ar normatīvajiem aktiem par </a:t>
            </a:r>
            <a:r>
              <a:rPr lang="lv-LV" sz="2400" dirty="0" smtClean="0">
                <a:latin typeface="Times New Roman" panose="02020603050405020304" pitchFamily="18" charset="0"/>
                <a:cs typeface="Times New Roman" panose="02020603050405020304" pitchFamily="18" charset="0"/>
              </a:rPr>
              <a:t>	lauksaimniecības pakalpojumu kooperatīvo </a:t>
            </a:r>
            <a:r>
              <a:rPr lang="lv-LV" sz="2400" dirty="0">
                <a:latin typeface="Times New Roman" panose="02020603050405020304" pitchFamily="18" charset="0"/>
                <a:cs typeface="Times New Roman" panose="02020603050405020304" pitchFamily="18" charset="0"/>
              </a:rPr>
              <a:t>sabiedrību un </a:t>
            </a:r>
            <a:r>
              <a:rPr lang="lv-LV" sz="2400" dirty="0" smtClean="0">
                <a:latin typeface="Times New Roman" panose="02020603050405020304" pitchFamily="18" charset="0"/>
                <a:cs typeface="Times New Roman" panose="02020603050405020304" pitchFamily="18" charset="0"/>
              </a:rPr>
              <a:t>	mežsaimniecības </a:t>
            </a:r>
            <a:r>
              <a:rPr lang="lv-LV" sz="2400" dirty="0">
                <a:latin typeface="Times New Roman" panose="02020603050405020304" pitchFamily="18" charset="0"/>
                <a:cs typeface="Times New Roman" panose="02020603050405020304" pitchFamily="18" charset="0"/>
              </a:rPr>
              <a:t>pakalpojumu kooperatīvo sabiedrību </a:t>
            </a:r>
            <a:r>
              <a:rPr lang="lv-LV" sz="2400" dirty="0" smtClean="0">
                <a:latin typeface="Times New Roman" panose="02020603050405020304" pitchFamily="18" charset="0"/>
                <a:cs typeface="Times New Roman" panose="02020603050405020304" pitchFamily="18" charset="0"/>
              </a:rPr>
              <a:t>	atbilstības izvērtēšanu </a:t>
            </a:r>
            <a:r>
              <a:rPr lang="lv-LV" sz="2400" dirty="0">
                <a:latin typeface="Times New Roman" panose="02020603050405020304" pitchFamily="18" charset="0"/>
                <a:cs typeface="Times New Roman" panose="02020603050405020304" pitchFamily="18" charset="0"/>
              </a:rPr>
              <a:t>ir atbilstīga lauksaimniecības </a:t>
            </a:r>
            <a:r>
              <a:rPr lang="lv-LV" sz="2400" dirty="0" smtClean="0">
                <a:latin typeface="Times New Roman" panose="02020603050405020304" pitchFamily="18" charset="0"/>
                <a:cs typeface="Times New Roman" panose="02020603050405020304" pitchFamily="18" charset="0"/>
              </a:rPr>
              <a:t>	pakalpojumu </a:t>
            </a:r>
            <a:r>
              <a:rPr lang="lv-LV" sz="2400" dirty="0">
                <a:latin typeface="Times New Roman" panose="02020603050405020304" pitchFamily="18" charset="0"/>
                <a:cs typeface="Times New Roman" panose="02020603050405020304" pitchFamily="18" charset="0"/>
              </a:rPr>
              <a:t>kooperatīvā sabiedrība vai </a:t>
            </a:r>
            <a:r>
              <a:rPr lang="lv-LV" sz="2400" dirty="0" smtClean="0">
                <a:latin typeface="Times New Roman" panose="02020603050405020304" pitchFamily="18" charset="0"/>
                <a:cs typeface="Times New Roman" panose="02020603050405020304" pitchFamily="18" charset="0"/>
              </a:rPr>
              <a:t>atbilstīga 	mežsaimniecības </a:t>
            </a:r>
            <a:r>
              <a:rPr lang="lv-LV" sz="2400" dirty="0">
                <a:latin typeface="Times New Roman" panose="02020603050405020304" pitchFamily="18" charset="0"/>
                <a:cs typeface="Times New Roman" panose="02020603050405020304" pitchFamily="18" charset="0"/>
              </a:rPr>
              <a:t>pakalpojumu kooperatīvā sabiedrība, vai </a:t>
            </a:r>
            <a:r>
              <a:rPr lang="lv-LV" sz="2400" dirty="0" smtClean="0">
                <a:latin typeface="Times New Roman" panose="02020603050405020304" pitchFamily="18" charset="0"/>
                <a:cs typeface="Times New Roman" panose="02020603050405020304" pitchFamily="18" charset="0"/>
              </a:rPr>
              <a:t>	zvejnieka </a:t>
            </a:r>
            <a:r>
              <a:rPr lang="lv-LV" sz="2400" dirty="0">
                <a:latin typeface="Times New Roman" panose="02020603050405020304" pitchFamily="18" charset="0"/>
                <a:cs typeface="Times New Roman" panose="02020603050405020304" pitchFamily="18" charset="0"/>
              </a:rPr>
              <a:t>saimniecība;</a:t>
            </a:r>
          </a:p>
          <a:p>
            <a:pPr marL="342900" indent="-342900" algn="just">
              <a:lnSpc>
                <a:spcPct val="120000"/>
              </a:lnSpc>
              <a:spcBef>
                <a:spcPts val="0"/>
              </a:spcBef>
              <a:spcAft>
                <a:spcPts val="0"/>
              </a:spcAft>
              <a:buFont typeface="Wingdings" panose="05000000000000000000" pitchFamily="2" charset="2"/>
              <a:buChar char="ü"/>
            </a:pPr>
            <a:r>
              <a:rPr lang="lv-LV" sz="2400" dirty="0" smtClean="0">
                <a:latin typeface="Times New Roman" panose="02020603050405020304" pitchFamily="18" charset="0"/>
                <a:cs typeface="Times New Roman" panose="02020603050405020304" pitchFamily="18" charset="0"/>
              </a:rPr>
              <a:t>individuālā </a:t>
            </a:r>
            <a:r>
              <a:rPr lang="lv-LV" sz="2400" dirty="0">
                <a:latin typeface="Times New Roman" panose="02020603050405020304" pitchFamily="18" charset="0"/>
                <a:cs typeface="Times New Roman" panose="02020603050405020304" pitchFamily="18" charset="0"/>
              </a:rPr>
              <a:t>uzņēmuma (arī zemnieka vai zvejnieka saimniecības) īpašnieka par sevi kā </a:t>
            </a:r>
            <a:r>
              <a:rPr lang="lv-LV" sz="2400" dirty="0" smtClean="0">
                <a:latin typeface="Times New Roman" panose="02020603050405020304" pitchFamily="18" charset="0"/>
                <a:cs typeface="Times New Roman" panose="02020603050405020304" pitchFamily="18" charset="0"/>
              </a:rPr>
              <a:t>par pašnodarbinātu </a:t>
            </a:r>
            <a:r>
              <a:rPr lang="lv-LV" sz="2400" dirty="0">
                <a:latin typeface="Times New Roman" panose="02020603050405020304" pitchFamily="18" charset="0"/>
                <a:cs typeface="Times New Roman" panose="02020603050405020304" pitchFamily="18" charset="0"/>
              </a:rPr>
              <a:t>personu veiktās </a:t>
            </a:r>
            <a:r>
              <a:rPr lang="lv-LV" sz="2400" dirty="0" smtClean="0">
                <a:latin typeface="Times New Roman" panose="02020603050405020304" pitchFamily="18" charset="0"/>
                <a:cs typeface="Times New Roman" panose="02020603050405020304" pitchFamily="18" charset="0"/>
              </a:rPr>
              <a:t>VSAOI.</a:t>
            </a:r>
            <a:endParaRPr lang="lv-LV" sz="2400" dirty="0">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383299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44678"/>
          </a:xfrm>
        </p:spPr>
        <p:txBody>
          <a:bodyPr>
            <a:normAutofit/>
          </a:bodyPr>
          <a:lstStyle/>
          <a:p>
            <a:pPr algn="ctr" fontAlgn="auto">
              <a:spcAft>
                <a:spcPts val="0"/>
              </a:spcAft>
            </a:pPr>
            <a:r>
              <a:rPr lang="lv-LV" sz="2800" dirty="0" smtClean="0">
                <a:solidFill>
                  <a:schemeClr val="tx1"/>
                </a:solidFill>
                <a:latin typeface="Times New Roman" panose="02020603050405020304" pitchFamily="18" charset="0"/>
                <a:cs typeface="Times New Roman" panose="02020603050405020304" pitchFamily="18" charset="0"/>
              </a:rPr>
              <a:t>UIN atlaide ziedotājiem</a:t>
            </a:r>
            <a:br>
              <a:rPr lang="lv-LV" sz="2800" dirty="0" smtClean="0">
                <a:solidFill>
                  <a:schemeClr val="tx1"/>
                </a:solidFill>
                <a:latin typeface="Times New Roman" panose="02020603050405020304" pitchFamily="18" charset="0"/>
                <a:cs typeface="Times New Roman" panose="02020603050405020304" pitchFamily="18" charset="0"/>
              </a:rPr>
            </a:br>
            <a:r>
              <a:rPr lang="lv-LV" sz="2800" dirty="0" smtClean="0">
                <a:solidFill>
                  <a:schemeClr val="tx1"/>
                </a:solidFill>
                <a:latin typeface="Times New Roman" panose="02020603050405020304" pitchFamily="18" charset="0"/>
                <a:cs typeface="Times New Roman" panose="02020603050405020304" pitchFamily="18" charset="0"/>
              </a:rPr>
              <a:t>(UIN likuma 12.pants)</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43665"/>
            <a:ext cx="8329749" cy="5085735"/>
          </a:xfrm>
        </p:spPr>
        <p:txBody>
          <a:bodyPr>
            <a:normAutofit/>
          </a:bodyPr>
          <a:lstStyle/>
          <a:p>
            <a:endParaRPr lang="lv-LV" dirty="0" smtClean="0">
              <a:latin typeface="Times New Roman" panose="02020603050405020304" pitchFamily="18" charset="0"/>
              <a:cs typeface="Times New Roman" panose="02020603050405020304" pitchFamily="18" charset="0"/>
            </a:endParaRPr>
          </a:p>
          <a:p>
            <a:pPr marL="342900" indent="-342900" algn="just">
              <a:lnSpc>
                <a:spcPct val="100000"/>
              </a:lnSpc>
              <a:spcBef>
                <a:spcPts val="0"/>
              </a:spcBef>
              <a:spcAft>
                <a:spcPts val="0"/>
              </a:spcAft>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UIN atlaide ziedotājiem iespējama </a:t>
            </a:r>
            <a:r>
              <a:rPr lang="lv-LV" dirty="0">
                <a:latin typeface="Times New Roman" panose="02020603050405020304" pitchFamily="18" charset="0"/>
                <a:cs typeface="Times New Roman" panose="02020603050405020304" pitchFamily="18" charset="0"/>
              </a:rPr>
              <a:t>3 </a:t>
            </a:r>
            <a:r>
              <a:rPr lang="lv-LV" dirty="0" smtClean="0">
                <a:latin typeface="Times New Roman" panose="02020603050405020304" pitchFamily="18" charset="0"/>
                <a:cs typeface="Times New Roman" panose="02020603050405020304" pitchFamily="18" charset="0"/>
              </a:rPr>
              <a:t>dažādos veidos. Ziedotājs izvēlas tikai </a:t>
            </a:r>
            <a:r>
              <a:rPr lang="lv-LV" dirty="0">
                <a:latin typeface="Times New Roman" panose="02020603050405020304" pitchFamily="18" charset="0"/>
                <a:cs typeface="Times New Roman" panose="02020603050405020304" pitchFamily="18" charset="0"/>
              </a:rPr>
              <a:t>1 veidu </a:t>
            </a:r>
            <a:r>
              <a:rPr lang="lv-LV" dirty="0" smtClean="0">
                <a:latin typeface="Times New Roman" panose="02020603050405020304" pitchFamily="18" charset="0"/>
                <a:cs typeface="Times New Roman" panose="02020603050405020304" pitchFamily="18" charset="0"/>
              </a:rPr>
              <a:t>un </a:t>
            </a:r>
            <a:r>
              <a:rPr lang="lv-LV" dirty="0">
                <a:latin typeface="Times New Roman" panose="02020603050405020304" pitchFamily="18" charset="0"/>
                <a:cs typeface="Times New Roman" panose="02020603050405020304" pitchFamily="18" charset="0"/>
              </a:rPr>
              <a:t>to </a:t>
            </a:r>
            <a:r>
              <a:rPr lang="lv-LV" dirty="0" smtClean="0">
                <a:latin typeface="Times New Roman" panose="02020603050405020304" pitchFamily="18" charset="0"/>
                <a:cs typeface="Times New Roman" panose="02020603050405020304" pitchFamily="18" charset="0"/>
              </a:rPr>
              <a:t>piemēro visā pārskata gadā.</a:t>
            </a:r>
          </a:p>
          <a:p>
            <a:pPr lvl="3" indent="0" algn="just">
              <a:lnSpc>
                <a:spcPct val="100000"/>
              </a:lnSpc>
              <a:spcBef>
                <a:spcPts val="0"/>
              </a:spcBef>
              <a:spcAft>
                <a:spcPts val="0"/>
              </a:spcAft>
              <a:buNone/>
            </a:pPr>
            <a:endParaRPr lang="lv-LV" dirty="0" smtClean="0"/>
          </a:p>
          <a:p>
            <a:pPr lvl="3" indent="0" algn="just">
              <a:lnSpc>
                <a:spcPct val="100000"/>
              </a:lnSpc>
              <a:spcBef>
                <a:spcPts val="0"/>
              </a:spcBef>
              <a:spcAft>
                <a:spcPts val="0"/>
              </a:spcAft>
              <a:buNone/>
            </a:pPr>
            <a:r>
              <a:rPr lang="lv-LV" dirty="0" smtClean="0"/>
              <a:t>1) </a:t>
            </a:r>
            <a:r>
              <a:rPr lang="lv-LV" dirty="0"/>
              <a:t>neiekļaut ar </a:t>
            </a:r>
            <a:r>
              <a:rPr lang="lv-LV" dirty="0" smtClean="0"/>
              <a:t>nodokli </a:t>
            </a:r>
            <a:r>
              <a:rPr lang="lv-LV" dirty="0"/>
              <a:t>apliekamajā bāzē ziedoto summu, bet ne vairāk kā </a:t>
            </a:r>
            <a:r>
              <a:rPr lang="lv-LV" b="1" dirty="0"/>
              <a:t>5% apmērā no iepriekšējā pārskata gada peļņas </a:t>
            </a:r>
            <a:r>
              <a:rPr lang="lv-LV" dirty="0"/>
              <a:t>pēc aprēķinātajiem nodokļiem;</a:t>
            </a:r>
          </a:p>
          <a:p>
            <a:pPr lvl="3" indent="0" algn="just">
              <a:lnSpc>
                <a:spcPct val="100000"/>
              </a:lnSpc>
              <a:spcBef>
                <a:spcPts val="0"/>
              </a:spcBef>
              <a:spcAft>
                <a:spcPts val="0"/>
              </a:spcAft>
              <a:buNone/>
            </a:pPr>
            <a:endParaRPr lang="lv-LV" dirty="0" smtClean="0">
              <a:latin typeface="Times New Roman" panose="02020603050405020304" pitchFamily="18" charset="0"/>
              <a:cs typeface="Times New Roman" panose="02020603050405020304" pitchFamily="18" charset="0"/>
            </a:endParaRPr>
          </a:p>
          <a:p>
            <a:pPr lvl="3" indent="0" algn="just">
              <a:lnSpc>
                <a:spcPct val="100000"/>
              </a:lnSpc>
              <a:spcBef>
                <a:spcPts val="0"/>
              </a:spcBef>
              <a:spcAft>
                <a:spcPts val="0"/>
              </a:spcAft>
              <a:buNone/>
            </a:pPr>
            <a:r>
              <a:rPr lang="lv-LV" dirty="0" smtClean="0">
                <a:latin typeface="Times New Roman" panose="02020603050405020304" pitchFamily="18" charset="0"/>
                <a:cs typeface="Times New Roman" panose="02020603050405020304" pitchFamily="18" charset="0"/>
              </a:rPr>
              <a:t>2) </a:t>
            </a:r>
            <a:r>
              <a:rPr lang="lv-LV" dirty="0"/>
              <a:t>neiekļaut ar nodokli apliekamajā bāzē ziedoto </a:t>
            </a:r>
            <a:r>
              <a:rPr lang="lv-LV" dirty="0" smtClean="0"/>
              <a:t>summu, bet </a:t>
            </a:r>
            <a:r>
              <a:rPr lang="lv-LV" dirty="0"/>
              <a:t>ne vairāk kā </a:t>
            </a:r>
            <a:r>
              <a:rPr lang="lv-LV" b="1" dirty="0"/>
              <a:t>2% no </a:t>
            </a:r>
            <a:r>
              <a:rPr lang="lv-LV" dirty="0"/>
              <a:t>iepriekšējā pārskata gadā</a:t>
            </a:r>
            <a:r>
              <a:rPr lang="lv-LV" b="1" dirty="0"/>
              <a:t> kopējās darba ņēmējiem aprēķinātās bruto darba samaksas, no kuras veiktas VSAOI</a:t>
            </a:r>
            <a:r>
              <a:rPr lang="lv-LV" dirty="0" smtClean="0"/>
              <a:t>;</a:t>
            </a:r>
            <a:endParaRPr lang="lv-LV" dirty="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04098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44678"/>
          </a:xfrm>
        </p:spPr>
        <p:txBody>
          <a:bodyPr>
            <a:normAutofit/>
          </a:bodyPr>
          <a:lstStyle/>
          <a:p>
            <a:pPr algn="ctr" fontAlgn="auto">
              <a:spcAft>
                <a:spcPts val="0"/>
              </a:spcAft>
            </a:pPr>
            <a:r>
              <a:rPr lang="lv-LV" sz="2800" dirty="0" smtClean="0">
                <a:solidFill>
                  <a:schemeClr val="tx1"/>
                </a:solidFill>
                <a:latin typeface="Times New Roman" panose="02020603050405020304" pitchFamily="18" charset="0"/>
                <a:cs typeface="Times New Roman" panose="02020603050405020304" pitchFamily="18" charset="0"/>
              </a:rPr>
              <a:t>UIN atlaide ziedotājiem</a:t>
            </a:r>
            <a:br>
              <a:rPr lang="lv-LV" sz="2800" dirty="0" smtClean="0">
                <a:solidFill>
                  <a:schemeClr val="tx1"/>
                </a:solidFill>
                <a:latin typeface="Times New Roman" panose="02020603050405020304" pitchFamily="18" charset="0"/>
                <a:cs typeface="Times New Roman" panose="02020603050405020304" pitchFamily="18" charset="0"/>
              </a:rPr>
            </a:br>
            <a:r>
              <a:rPr lang="lv-LV" sz="2800" dirty="0" smtClean="0">
                <a:solidFill>
                  <a:schemeClr val="tx1"/>
                </a:solidFill>
                <a:latin typeface="Times New Roman" panose="02020603050405020304" pitchFamily="18" charset="0"/>
                <a:cs typeface="Times New Roman" panose="02020603050405020304" pitchFamily="18" charset="0"/>
              </a:rPr>
              <a:t>(UIN likuma 12.pants)</a:t>
            </a:r>
            <a:endParaRPr lang="lv-LV" sz="2800" dirty="0">
              <a:solidFill>
                <a:schemeClr val="tx2"/>
              </a:solidFill>
              <a:latin typeface="American Typewriter"/>
            </a:endParaRPr>
          </a:p>
        </p:txBody>
      </p:sp>
      <p:sp>
        <p:nvSpPr>
          <p:cNvPr id="12291" name="Content Placeholder 2"/>
          <p:cNvSpPr>
            <a:spLocks noGrp="1"/>
          </p:cNvSpPr>
          <p:nvPr>
            <p:ph idx="1"/>
          </p:nvPr>
        </p:nvSpPr>
        <p:spPr>
          <a:xfrm>
            <a:off x="204651" y="1965223"/>
            <a:ext cx="8329749" cy="5085735"/>
          </a:xfrm>
        </p:spPr>
        <p:txBody>
          <a:bodyPr>
            <a:normAutofit/>
          </a:bodyPr>
          <a:lstStyle/>
          <a:p>
            <a:endParaRPr lang="lv-LV" dirty="0" smtClean="0">
              <a:latin typeface="Times New Roman" panose="02020603050405020304" pitchFamily="18" charset="0"/>
              <a:cs typeface="Times New Roman" panose="02020603050405020304" pitchFamily="18" charset="0"/>
            </a:endParaRPr>
          </a:p>
          <a:p>
            <a:pPr lvl="3" indent="0" algn="just">
              <a:lnSpc>
                <a:spcPct val="100000"/>
              </a:lnSpc>
              <a:spcBef>
                <a:spcPts val="0"/>
              </a:spcBef>
              <a:spcAft>
                <a:spcPts val="0"/>
              </a:spcAft>
              <a:buNone/>
            </a:pPr>
            <a:r>
              <a:rPr lang="lv-LV" dirty="0" smtClean="0">
                <a:latin typeface="Times New Roman" panose="02020603050405020304" pitchFamily="18" charset="0"/>
                <a:cs typeface="Times New Roman" panose="02020603050405020304" pitchFamily="18" charset="0"/>
              </a:rPr>
              <a:t>3) </a:t>
            </a:r>
            <a:r>
              <a:rPr lang="lv-LV" dirty="0"/>
              <a:t>samazināt aprēķināto </a:t>
            </a:r>
            <a:r>
              <a:rPr lang="lv-LV" b="1" dirty="0"/>
              <a:t>UIN </a:t>
            </a:r>
            <a:r>
              <a:rPr lang="lv-LV" b="1" dirty="0" smtClean="0"/>
              <a:t>no </a:t>
            </a:r>
            <a:r>
              <a:rPr lang="lv-LV" b="1" dirty="0"/>
              <a:t>dividendēm </a:t>
            </a:r>
            <a:r>
              <a:rPr lang="lv-LV" b="1" dirty="0" smtClean="0"/>
              <a:t>par 75% </a:t>
            </a:r>
            <a:r>
              <a:rPr lang="lv-LV" dirty="0"/>
              <a:t>no ziedotās </a:t>
            </a:r>
            <a:r>
              <a:rPr lang="lv-LV" dirty="0" smtClean="0"/>
              <a:t>summas, bet </a:t>
            </a:r>
            <a:r>
              <a:rPr lang="lv-LV" dirty="0"/>
              <a:t>nepārsniedzot </a:t>
            </a:r>
            <a:r>
              <a:rPr lang="lv-LV" dirty="0" smtClean="0"/>
              <a:t>20% </a:t>
            </a:r>
            <a:r>
              <a:rPr lang="lv-LV" dirty="0"/>
              <a:t>no </a:t>
            </a:r>
            <a:r>
              <a:rPr lang="lv-LV" dirty="0" smtClean="0"/>
              <a:t>aprēķinātā </a:t>
            </a:r>
            <a:r>
              <a:rPr lang="lv-LV" dirty="0"/>
              <a:t>UIN </a:t>
            </a:r>
            <a:r>
              <a:rPr lang="lv-LV" dirty="0" smtClean="0"/>
              <a:t>no dividendēm</a:t>
            </a:r>
            <a:r>
              <a:rPr lang="lv-LV" dirty="0"/>
              <a:t>. Izvēloties </a:t>
            </a:r>
            <a:r>
              <a:rPr lang="lv-LV" dirty="0" smtClean="0"/>
              <a:t>3.veidu - ziedojumu </a:t>
            </a:r>
            <a:r>
              <a:rPr lang="lv-LV" dirty="0"/>
              <a:t>summa nesamazina </a:t>
            </a:r>
            <a:r>
              <a:rPr lang="lv-LV" dirty="0" smtClean="0"/>
              <a:t>ar nodokli apliekamo  bāzi, bet gan </a:t>
            </a:r>
            <a:r>
              <a:rPr lang="lv-LV" dirty="0"/>
              <a:t>UIN no </a:t>
            </a:r>
            <a:r>
              <a:rPr lang="lv-LV" dirty="0" smtClean="0"/>
              <a:t>dividendēm.</a:t>
            </a:r>
          </a:p>
          <a:p>
            <a:pPr lvl="3" indent="0" algn="just">
              <a:lnSpc>
                <a:spcPct val="100000"/>
              </a:lnSpc>
              <a:spcBef>
                <a:spcPts val="0"/>
              </a:spcBef>
              <a:spcAft>
                <a:spcPts val="0"/>
              </a:spcAft>
              <a:buNone/>
            </a:pPr>
            <a:endParaRPr lang="lv-LV" dirty="0" smtClean="0"/>
          </a:p>
          <a:p>
            <a:pPr marL="1092708" lvl="3" indent="-342900" algn="just">
              <a:lnSpc>
                <a:spcPct val="100000"/>
              </a:lnSpc>
              <a:spcBef>
                <a:spcPts val="0"/>
              </a:spcBef>
              <a:spcAft>
                <a:spcPts val="0"/>
              </a:spcAft>
              <a:buFont typeface="Wingdings" panose="05000000000000000000" pitchFamily="2" charset="2"/>
              <a:buChar char="ü"/>
            </a:pPr>
            <a:r>
              <a:rPr lang="lv-LV" dirty="0" smtClean="0"/>
              <a:t>Atlaidi ziedotājiem piemēro pēc atlaides par ārvalstī samaksāto nodokli (kuru var pārnest arī uz nākamajiem taksācijas periodiem)</a:t>
            </a: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27</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2853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44678"/>
          </a:xfrm>
        </p:spPr>
        <p:txBody>
          <a:bodyPr>
            <a:normAutofit/>
          </a:bodyPr>
          <a:lstStyle/>
          <a:p>
            <a:pPr algn="ctr" fontAlgn="auto">
              <a:spcAft>
                <a:spcPts val="0"/>
              </a:spcAft>
            </a:pPr>
            <a:r>
              <a:rPr lang="lv-LV" sz="2800" dirty="0" smtClean="0">
                <a:solidFill>
                  <a:schemeClr val="tx1"/>
                </a:solidFill>
                <a:latin typeface="Times New Roman" panose="02020603050405020304" pitchFamily="18" charset="0"/>
                <a:cs typeface="Times New Roman" panose="02020603050405020304" pitchFamily="18" charset="0"/>
              </a:rPr>
              <a:t>UIN atlaide ziedotājiem</a:t>
            </a:r>
            <a:br>
              <a:rPr lang="lv-LV" sz="2800" dirty="0" smtClean="0">
                <a:solidFill>
                  <a:schemeClr val="tx1"/>
                </a:solidFill>
                <a:latin typeface="Times New Roman" panose="02020603050405020304" pitchFamily="18" charset="0"/>
                <a:cs typeface="Times New Roman" panose="02020603050405020304" pitchFamily="18" charset="0"/>
              </a:rPr>
            </a:br>
            <a:r>
              <a:rPr lang="lv-LV" sz="2800" dirty="0" smtClean="0">
                <a:solidFill>
                  <a:schemeClr val="tx1"/>
                </a:solidFill>
                <a:latin typeface="Times New Roman" panose="02020603050405020304" pitchFamily="18" charset="0"/>
                <a:cs typeface="Times New Roman" panose="02020603050405020304" pitchFamily="18" charset="0"/>
              </a:rPr>
              <a:t>(UIN likuma 12.pants)</a:t>
            </a:r>
            <a:endParaRPr lang="lv-LV" sz="2800" dirty="0">
              <a:solidFill>
                <a:schemeClr val="tx2"/>
              </a:solidFill>
              <a:latin typeface="American Typewriter"/>
            </a:endParaRPr>
          </a:p>
        </p:txBody>
      </p:sp>
      <p:sp>
        <p:nvSpPr>
          <p:cNvPr id="12291" name="Content Placeholder 2"/>
          <p:cNvSpPr>
            <a:spLocks noGrp="1"/>
          </p:cNvSpPr>
          <p:nvPr>
            <p:ph idx="1"/>
          </p:nvPr>
        </p:nvSpPr>
        <p:spPr>
          <a:xfrm>
            <a:off x="430792" y="1238865"/>
            <a:ext cx="8329749" cy="5085735"/>
          </a:xfrm>
        </p:spPr>
        <p:txBody>
          <a:bodyPr>
            <a:normAutofit lnSpcReduction="10000"/>
          </a:bodyPr>
          <a:lstStyle/>
          <a:p>
            <a:endParaRPr lang="lv-LV" dirty="0" smtClean="0">
              <a:latin typeface="Times New Roman" panose="02020603050405020304" pitchFamily="18" charset="0"/>
              <a:cs typeface="Times New Roman" panose="02020603050405020304" pitchFamily="18" charset="0"/>
            </a:endParaRPr>
          </a:p>
          <a:p>
            <a:r>
              <a:rPr lang="lv-LV" b="1" u="sng" dirty="0" smtClean="0">
                <a:latin typeface="Times New Roman" panose="02020603050405020304" pitchFamily="18" charset="0"/>
                <a:cs typeface="Times New Roman" panose="02020603050405020304" pitchFamily="18" charset="0"/>
              </a:rPr>
              <a:t>3.piemērs</a:t>
            </a:r>
            <a:endParaRPr lang="lv-LV" b="1" u="sng"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Uzņēmums aprēķina dividendes no 2018.gadā nopelnītās peļņas – </a:t>
            </a:r>
            <a:r>
              <a:rPr lang="lv-LV" dirty="0" smtClean="0">
                <a:latin typeface="Times New Roman" panose="02020603050405020304" pitchFamily="18" charset="0"/>
                <a:cs typeface="Times New Roman" panose="02020603050405020304" pitchFamily="18" charset="0"/>
              </a:rPr>
              <a:t>100. </a:t>
            </a:r>
          </a:p>
          <a:p>
            <a:r>
              <a:rPr lang="lv-LV" dirty="0" smtClean="0">
                <a:latin typeface="Times New Roman" panose="02020603050405020304" pitchFamily="18" charset="0"/>
                <a:cs typeface="Times New Roman" panose="02020603050405020304" pitchFamily="18" charset="0"/>
              </a:rPr>
              <a:t>UIN no dividendēm: </a:t>
            </a:r>
            <a:r>
              <a:rPr lang="lv-LV" dirty="0">
                <a:latin typeface="Times New Roman" panose="02020603050405020304" pitchFamily="18" charset="0"/>
                <a:cs typeface="Times New Roman" panose="02020603050405020304" pitchFamily="18" charset="0"/>
              </a:rPr>
              <a:t>100÷0.8 x 0.2 = </a:t>
            </a:r>
            <a:r>
              <a:rPr lang="lv-LV" b="1" dirty="0">
                <a:solidFill>
                  <a:schemeClr val="tx1"/>
                </a:solidFill>
                <a:latin typeface="Times New Roman" panose="02020603050405020304" pitchFamily="18" charset="0"/>
                <a:cs typeface="Times New Roman" panose="02020603050405020304" pitchFamily="18" charset="0"/>
              </a:rPr>
              <a:t>25</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Uzņēmums ziedojis – </a:t>
            </a:r>
            <a:r>
              <a:rPr lang="lv-LV" b="1" dirty="0" smtClean="0">
                <a:latin typeface="Times New Roman" panose="02020603050405020304" pitchFamily="18" charset="0"/>
                <a:cs typeface="Times New Roman" panose="02020603050405020304" pitchFamily="18" charset="0"/>
              </a:rPr>
              <a:t>10</a:t>
            </a:r>
            <a:r>
              <a:rPr lang="lv-LV" dirty="0" smtClean="0">
                <a:latin typeface="Times New Roman" panose="02020603050405020304" pitchFamily="18" charset="0"/>
                <a:cs typeface="Times New Roman" panose="02020603050405020304" pitchFamily="18" charset="0"/>
              </a:rPr>
              <a:t>. Piemēro atlaidi pēc 3.veida, atlaides summa – </a:t>
            </a:r>
            <a:r>
              <a:rPr lang="lv-LV" dirty="0">
                <a:latin typeface="Times New Roman" panose="02020603050405020304" pitchFamily="18" charset="0"/>
                <a:cs typeface="Times New Roman" panose="02020603050405020304" pitchFamily="18" charset="0"/>
              </a:rPr>
              <a:t>5 (75% no </a:t>
            </a:r>
            <a:r>
              <a:rPr lang="lv-LV" dirty="0" smtClean="0">
                <a:latin typeface="Times New Roman" panose="02020603050405020304" pitchFamily="18" charset="0"/>
                <a:cs typeface="Times New Roman" panose="02020603050405020304" pitchFamily="18" charset="0"/>
              </a:rPr>
              <a:t>10, bet ne vairāk </a:t>
            </a:r>
            <a:r>
              <a:rPr lang="lv-LV" dirty="0">
                <a:latin typeface="Times New Roman" panose="02020603050405020304" pitchFamily="18" charset="0"/>
                <a:cs typeface="Times New Roman" panose="02020603050405020304" pitchFamily="18" charset="0"/>
              </a:rPr>
              <a:t>kā 20</a:t>
            </a:r>
            <a:r>
              <a:rPr lang="lv-LV" dirty="0" smtClean="0">
                <a:latin typeface="Times New Roman" panose="02020603050405020304" pitchFamily="18" charset="0"/>
                <a:cs typeface="Times New Roman" panose="02020603050405020304" pitchFamily="18" charset="0"/>
              </a:rPr>
              <a:t>% no 25). </a:t>
            </a:r>
          </a:p>
          <a:p>
            <a:r>
              <a:rPr lang="lv-LV" b="1" dirty="0" smtClean="0">
                <a:latin typeface="Times New Roman" panose="02020603050405020304" pitchFamily="18" charset="0"/>
                <a:cs typeface="Times New Roman" panose="02020603050405020304" pitchFamily="18" charset="0"/>
              </a:rPr>
              <a:t>UIN aprēķina: 25 – 5 = 20</a:t>
            </a:r>
            <a:endParaRPr lang="lv-LV" b="1" dirty="0">
              <a:latin typeface="Times New Roman" panose="02020603050405020304" pitchFamily="18" charset="0"/>
              <a:cs typeface="Times New Roman" panose="02020603050405020304" pitchFamily="18" charset="0"/>
            </a:endParaRPr>
          </a:p>
          <a:p>
            <a:r>
              <a:rPr lang="lv-LV" b="1" u="sng" dirty="0">
                <a:latin typeface="Times New Roman" panose="02020603050405020304" pitchFamily="18" charset="0"/>
                <a:cs typeface="Times New Roman" panose="02020603050405020304" pitchFamily="18" charset="0"/>
              </a:rPr>
              <a:t>4</a:t>
            </a:r>
            <a:r>
              <a:rPr lang="lv-LV" b="1" u="sng" dirty="0" smtClean="0">
                <a:latin typeface="Times New Roman" panose="02020603050405020304" pitchFamily="18" charset="0"/>
                <a:cs typeface="Times New Roman" panose="02020603050405020304" pitchFamily="18" charset="0"/>
              </a:rPr>
              <a:t>.piemērs</a:t>
            </a:r>
            <a:endParaRPr lang="lv-LV" b="1" u="sng" dirty="0">
              <a:latin typeface="Times New Roman" panose="02020603050405020304" pitchFamily="18" charset="0"/>
              <a:cs typeface="Times New Roman" panose="02020603050405020304" pitchFamily="18" charset="0"/>
            </a:endParaRPr>
          </a:p>
          <a:p>
            <a:r>
              <a:rPr lang="lv-LV" dirty="0">
                <a:solidFill>
                  <a:schemeClr val="tx1"/>
                </a:solidFill>
                <a:latin typeface="Times New Roman" panose="02020603050405020304" pitchFamily="18" charset="0"/>
                <a:cs typeface="Times New Roman" panose="02020603050405020304" pitchFamily="18" charset="0"/>
              </a:rPr>
              <a:t>Uzņēmums aprēķina dividendes no nesadalītās peļņas, kas gūta līdz 31.12.2017. </a:t>
            </a:r>
            <a:r>
              <a:rPr lang="lv-LV" dirty="0" smtClean="0">
                <a:solidFill>
                  <a:schemeClr val="tx1"/>
                </a:solidFill>
                <a:latin typeface="Times New Roman" panose="02020603050405020304" pitchFamily="18" charset="0"/>
                <a:cs typeface="Times New Roman" panose="02020603050405020304" pitchFamily="18" charset="0"/>
              </a:rPr>
              <a:t>– 100. </a:t>
            </a:r>
          </a:p>
          <a:p>
            <a:r>
              <a:rPr lang="lv-LV" dirty="0" smtClean="0">
                <a:solidFill>
                  <a:schemeClr val="tx1"/>
                </a:solidFill>
                <a:latin typeface="Times New Roman" panose="02020603050405020304" pitchFamily="18" charset="0"/>
                <a:cs typeface="Times New Roman" panose="02020603050405020304" pitchFamily="18" charset="0"/>
              </a:rPr>
              <a:t>UIN nepiemēro, jo dividendes no nesadalītās peļņas, </a:t>
            </a:r>
            <a:r>
              <a:rPr lang="lv-LV" dirty="0">
                <a:solidFill>
                  <a:schemeClr val="tx1"/>
                </a:solidFill>
                <a:latin typeface="Times New Roman" panose="02020603050405020304" pitchFamily="18" charset="0"/>
                <a:cs typeface="Times New Roman" panose="02020603050405020304" pitchFamily="18" charset="0"/>
              </a:rPr>
              <a:t>kas gūta līdz 31.12.2017</a:t>
            </a:r>
            <a:r>
              <a:rPr lang="lv-LV" dirty="0" smtClean="0">
                <a:solidFill>
                  <a:schemeClr val="tx1"/>
                </a:solidFill>
                <a:latin typeface="Times New Roman" panose="02020603050405020304" pitchFamily="18" charset="0"/>
                <a:cs typeface="Times New Roman" panose="02020603050405020304" pitchFamily="18" charset="0"/>
              </a:rPr>
              <a:t>.</a:t>
            </a:r>
          </a:p>
          <a:p>
            <a:r>
              <a:rPr lang="lv-LV" dirty="0">
                <a:solidFill>
                  <a:schemeClr val="tx1"/>
                </a:solidFill>
                <a:latin typeface="Times New Roman" panose="02020603050405020304" pitchFamily="18" charset="0"/>
                <a:cs typeface="Times New Roman" panose="02020603050405020304" pitchFamily="18" charset="0"/>
              </a:rPr>
              <a:t>Uzņēmums ziedojis – 10. </a:t>
            </a:r>
            <a:r>
              <a:rPr lang="lv-LV" dirty="0" smtClean="0">
                <a:solidFill>
                  <a:schemeClr val="tx1"/>
                </a:solidFill>
                <a:latin typeface="Times New Roman" panose="02020603050405020304" pitchFamily="18" charset="0"/>
                <a:cs typeface="Times New Roman" panose="02020603050405020304" pitchFamily="18" charset="0"/>
              </a:rPr>
              <a:t> </a:t>
            </a:r>
            <a:r>
              <a:rPr lang="lv-LV" b="1" dirty="0" smtClean="0">
                <a:solidFill>
                  <a:schemeClr val="tx1"/>
                </a:solidFill>
                <a:latin typeface="Times New Roman" panose="02020603050405020304" pitchFamily="18" charset="0"/>
                <a:cs typeface="Times New Roman" panose="02020603050405020304" pitchFamily="18" charset="0"/>
              </a:rPr>
              <a:t>Atlaidi nepiemēro </a:t>
            </a:r>
            <a:r>
              <a:rPr lang="lv-LV" dirty="0" smtClean="0">
                <a:solidFill>
                  <a:schemeClr val="tx1"/>
                </a:solidFill>
                <a:latin typeface="Times New Roman" panose="02020603050405020304" pitchFamily="18" charset="0"/>
                <a:cs typeface="Times New Roman" panose="02020603050405020304" pitchFamily="18" charset="0"/>
              </a:rPr>
              <a:t>pēc 3.veida, jo nav nodokļa no dividendēm.</a:t>
            </a:r>
            <a:endParaRPr lang="lv-LV" dirty="0">
              <a:solidFill>
                <a:schemeClr val="tx1"/>
              </a:solidFill>
              <a:latin typeface="Times New Roman" panose="02020603050405020304" pitchFamily="18" charset="0"/>
              <a:cs typeface="Times New Roman" panose="02020603050405020304" pitchFamily="18" charset="0"/>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28</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691313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44678"/>
          </a:xfrm>
        </p:spPr>
        <p:txBody>
          <a:bodyPr>
            <a:normAutofit/>
          </a:bodyPr>
          <a:lstStyle/>
          <a:p>
            <a:pPr algn="ctr" fontAlgn="auto">
              <a:spcAft>
                <a:spcPts val="0"/>
              </a:spcAft>
            </a:pPr>
            <a:r>
              <a:rPr lang="lv-LV" sz="2800" dirty="0" smtClean="0">
                <a:solidFill>
                  <a:schemeClr val="tx1"/>
                </a:solidFill>
                <a:latin typeface="Times New Roman" panose="02020603050405020304" pitchFamily="18" charset="0"/>
                <a:cs typeface="Times New Roman" panose="02020603050405020304" pitchFamily="18" charset="0"/>
              </a:rPr>
              <a:t>Iepriekšējo gadu nesadalītā peļņa</a:t>
            </a:r>
            <a:br>
              <a:rPr lang="lv-LV" sz="2800" dirty="0" smtClean="0">
                <a:solidFill>
                  <a:schemeClr val="tx1"/>
                </a:solidFill>
                <a:latin typeface="Times New Roman" panose="02020603050405020304" pitchFamily="18" charset="0"/>
                <a:cs typeface="Times New Roman" panose="02020603050405020304" pitchFamily="18" charset="0"/>
              </a:rPr>
            </a:b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43665"/>
            <a:ext cx="8329749" cy="5085735"/>
          </a:xfrm>
        </p:spPr>
        <p:txBody>
          <a:bodyPr>
            <a:normAutofit/>
          </a:bodyPr>
          <a:lstStyle/>
          <a:p>
            <a:endParaRPr lang="lv-LV" dirty="0" smtClean="0"/>
          </a:p>
          <a:p>
            <a:pPr marL="342900" indent="-342900" algn="just">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Nosaka nesadalīto peļņu uz 31.12.2017.</a:t>
            </a:r>
          </a:p>
          <a:p>
            <a:pPr marL="285750" indent="-285750" algn="just">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Turpmāk sadalot </a:t>
            </a:r>
            <a:r>
              <a:rPr lang="lv-LV" dirty="0">
                <a:solidFill>
                  <a:schemeClr val="tx1"/>
                </a:solidFill>
                <a:latin typeface="Times New Roman" panose="02020603050405020304" pitchFamily="18" charset="0"/>
                <a:cs typeface="Times New Roman" panose="02020603050405020304" pitchFamily="18" charset="0"/>
              </a:rPr>
              <a:t>peļņu, kas radusies līdz 31.12.2017.:</a:t>
            </a:r>
          </a:p>
          <a:p>
            <a:pPr marL="1234440" lvl="4" indent="-342900" algn="just">
              <a:buFont typeface="Wingdings" panose="05000000000000000000" pitchFamily="2" charset="2"/>
              <a:buChar char="ü"/>
            </a:pPr>
            <a:r>
              <a:rPr lang="lv-LV" dirty="0" smtClean="0">
                <a:solidFill>
                  <a:schemeClr val="tx1"/>
                </a:solidFill>
              </a:rPr>
              <a:t>to ar nodokli neapliks un UIN </a:t>
            </a:r>
            <a:r>
              <a:rPr lang="lv-LV" dirty="0">
                <a:solidFill>
                  <a:schemeClr val="tx1"/>
                </a:solidFill>
              </a:rPr>
              <a:t>bāzē </a:t>
            </a:r>
            <a:r>
              <a:rPr lang="lv-LV" dirty="0" smtClean="0">
                <a:solidFill>
                  <a:schemeClr val="tx1"/>
                </a:solidFill>
              </a:rPr>
              <a:t>neiekļaus (neatkarīgi no termiņiem) </a:t>
            </a:r>
            <a:endParaRPr lang="lv-LV" dirty="0">
              <a:solidFill>
                <a:schemeClr val="tx1"/>
              </a:solidFill>
            </a:endParaRPr>
          </a:p>
          <a:p>
            <a:pPr marL="1273165" lvl="5" indent="-214313" algn="just">
              <a:buFont typeface="Wingdings" panose="05000000000000000000" pitchFamily="2" charset="2"/>
              <a:buChar char="ü"/>
            </a:pPr>
            <a:r>
              <a:rPr lang="lv-LV" sz="2000" dirty="0">
                <a:solidFill>
                  <a:schemeClr val="tx1"/>
                </a:solidFill>
                <a:latin typeface="Times New Roman" panose="02020603050405020304" pitchFamily="18" charset="0"/>
                <a:cs typeface="Times New Roman" panose="02020603050405020304" pitchFamily="18" charset="0"/>
              </a:rPr>
              <a:t>pirms peļņas sadales atlikušo nesadalīto peļņu turpmākajos pārskata gados samazina par aprēķinātajām dividendēm, piemēro metodi </a:t>
            </a:r>
            <a:r>
              <a:rPr lang="lv-LV" sz="2000" dirty="0" smtClean="0">
                <a:solidFill>
                  <a:schemeClr val="tx1"/>
                </a:solidFill>
                <a:latin typeface="Times New Roman" panose="02020603050405020304" pitchFamily="18" charset="0"/>
                <a:cs typeface="Times New Roman" panose="02020603050405020304" pitchFamily="18" charset="0"/>
              </a:rPr>
              <a:t>«pirmais </a:t>
            </a:r>
            <a:r>
              <a:rPr lang="lv-LV" sz="2000" dirty="0">
                <a:solidFill>
                  <a:schemeClr val="tx1"/>
                </a:solidFill>
                <a:latin typeface="Times New Roman" panose="02020603050405020304" pitchFamily="18" charset="0"/>
                <a:cs typeface="Times New Roman" panose="02020603050405020304" pitchFamily="18" charset="0"/>
              </a:rPr>
              <a:t>iekšā - pirmais </a:t>
            </a:r>
            <a:r>
              <a:rPr lang="lv-LV" sz="2000" dirty="0" smtClean="0">
                <a:solidFill>
                  <a:schemeClr val="tx1"/>
                </a:solidFill>
                <a:latin typeface="Times New Roman" panose="02020603050405020304" pitchFamily="18" charset="0"/>
                <a:cs typeface="Times New Roman" panose="02020603050405020304" pitchFamily="18" charset="0"/>
              </a:rPr>
              <a:t>ārā» - sākumā sadala vecāko gadu peļņu un tikai tad peļņu, kura gūta 2018. un turpmākajos gados;</a:t>
            </a:r>
            <a:endParaRPr lang="lv-LV" sz="2000" dirty="0">
              <a:solidFill>
                <a:schemeClr val="tx1"/>
              </a:solidFill>
              <a:latin typeface="Times New Roman" panose="02020603050405020304" pitchFamily="18" charset="0"/>
              <a:cs typeface="Times New Roman" panose="02020603050405020304" pitchFamily="18" charset="0"/>
            </a:endParaRPr>
          </a:p>
          <a:p>
            <a:pPr marL="1273165" lvl="5" indent="-214313" algn="just">
              <a:buFont typeface="Wingdings" panose="05000000000000000000" pitchFamily="2" charset="2"/>
              <a:buChar char="ü"/>
            </a:pPr>
            <a:r>
              <a:rPr lang="lv-LV" sz="2000" dirty="0" smtClean="0">
                <a:solidFill>
                  <a:schemeClr val="tx1"/>
                </a:solidFill>
                <a:latin typeface="Times New Roman" panose="02020603050405020304" pitchFamily="18" charset="0"/>
                <a:cs typeface="Times New Roman" panose="02020603050405020304" pitchFamily="18" charset="0"/>
              </a:rPr>
              <a:t>Nesadalīto peļņu samazina par zaudējumiem, kuri radušies turpmākajos gados, par aprēķinātajām dividendēm, par debitoru parādiem un par aizdevumiem (UIN likuma pārejas noteikumu 10.punkts).</a:t>
            </a:r>
            <a:endParaRPr lang="lv-LV"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lv-LV" dirty="0" smtClean="0">
                <a:solidFill>
                  <a:schemeClr val="tx1"/>
                </a:solidFill>
                <a:latin typeface="Times New Roman" panose="02020603050405020304" pitchFamily="18" charset="0"/>
                <a:cs typeface="Times New Roman" panose="02020603050405020304" pitchFamily="18" charset="0"/>
              </a:rPr>
              <a:t>P</a:t>
            </a:r>
            <a:r>
              <a:rPr lang="es-ES" dirty="0" smtClean="0">
                <a:solidFill>
                  <a:schemeClr val="tx1"/>
                </a:solidFill>
                <a:latin typeface="Times New Roman" panose="02020603050405020304" pitchFamily="18" charset="0"/>
                <a:cs typeface="Times New Roman" panose="02020603050405020304" pitchFamily="18" charset="0"/>
              </a:rPr>
              <a:t>ārejas </a:t>
            </a:r>
            <a:r>
              <a:rPr lang="es-ES" dirty="0">
                <a:solidFill>
                  <a:schemeClr val="tx1"/>
                </a:solidFill>
                <a:latin typeface="Times New Roman" panose="02020603050405020304" pitchFamily="18" charset="0"/>
                <a:cs typeface="Times New Roman" panose="02020603050405020304" pitchFamily="18" charset="0"/>
              </a:rPr>
              <a:t>noteikumu 8., 9. un </a:t>
            </a:r>
            <a:r>
              <a:rPr lang="es-ES" dirty="0" smtClean="0">
                <a:solidFill>
                  <a:schemeClr val="tx1"/>
                </a:solidFill>
                <a:latin typeface="Times New Roman" panose="02020603050405020304" pitchFamily="18" charset="0"/>
                <a:cs typeface="Times New Roman" panose="02020603050405020304" pitchFamily="18" charset="0"/>
              </a:rPr>
              <a:t>10.punkts</a:t>
            </a:r>
            <a:r>
              <a:rPr lang="lv-LV" dirty="0" smtClean="0">
                <a:solidFill>
                  <a:schemeClr val="tx1"/>
                </a:solidFill>
                <a:latin typeface="Times New Roman" panose="02020603050405020304" pitchFamily="18" charset="0"/>
                <a:cs typeface="Times New Roman" panose="02020603050405020304" pitchFamily="18" charset="0"/>
              </a:rPr>
              <a:t>.</a:t>
            </a: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29</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08730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fontAlgn="auto">
              <a:spcAft>
                <a:spcPts val="0"/>
              </a:spcAft>
            </a:pPr>
            <a:r>
              <a:rPr lang="lv-LV" sz="2800" dirty="0">
                <a:solidFill>
                  <a:schemeClr val="tx2"/>
                </a:solidFill>
                <a:latin typeface="American Typewriter"/>
              </a:rPr>
              <a:t>UIN </a:t>
            </a:r>
            <a:r>
              <a:rPr lang="lv-LV" sz="2800" dirty="0" smtClean="0">
                <a:solidFill>
                  <a:schemeClr val="tx2"/>
                </a:solidFill>
                <a:latin typeface="American Typewriter"/>
              </a:rPr>
              <a:t>maksātāji</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53498"/>
            <a:ext cx="8329749" cy="5075902"/>
          </a:xfrm>
        </p:spPr>
        <p:txBody>
          <a:bodyPr>
            <a:normAutofit/>
          </a:bodyPr>
          <a:lstStyle/>
          <a:p>
            <a:endParaRPr lang="lv-LV" b="1" dirty="0" smtClean="0">
              <a:latin typeface="Times New Roman" panose="02020603050405020304" pitchFamily="18" charset="0"/>
              <a:cs typeface="Times New Roman" panose="02020603050405020304" pitchFamily="18" charset="0"/>
            </a:endParaRPr>
          </a:p>
          <a:p>
            <a:r>
              <a:rPr lang="lv-LV" b="1" dirty="0" smtClean="0">
                <a:latin typeface="Times New Roman" panose="02020603050405020304" pitchFamily="18" charset="0"/>
                <a:cs typeface="Times New Roman" panose="02020603050405020304" pitchFamily="18" charset="0"/>
              </a:rPr>
              <a:t>Nodokli maksā</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Iekšzemes uzņēmumi, tai skaitā:</a:t>
            </a:r>
          </a:p>
          <a:p>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	- arī personālsabiedrības, kooperatīvās sabiedrības</a:t>
            </a:r>
          </a:p>
          <a:p>
            <a:r>
              <a:rPr lang="lv-LV" dirty="0" smtClean="0">
                <a:latin typeface="Times New Roman" panose="02020603050405020304" pitchFamily="18" charset="0"/>
                <a:cs typeface="Times New Roman" panose="02020603050405020304" pitchFamily="18" charset="0"/>
              </a:rPr>
              <a:t>Nerezidenti un to pastāvīgās pārstāvniecības</a:t>
            </a:r>
          </a:p>
          <a:p>
            <a:r>
              <a:rPr lang="lv-LV" dirty="0" smtClean="0">
                <a:latin typeface="Times New Roman" panose="02020603050405020304" pitchFamily="18" charset="0"/>
                <a:cs typeface="Times New Roman" panose="02020603050405020304" pitchFamily="18" charset="0"/>
              </a:rPr>
              <a:t>Tonnāžas nodokļa maksātāji</a:t>
            </a:r>
          </a:p>
          <a:p>
            <a:r>
              <a:rPr lang="lv-LV" dirty="0" smtClean="0">
                <a:latin typeface="Times New Roman" panose="02020603050405020304" pitchFamily="18" charset="0"/>
                <a:cs typeface="Times New Roman" panose="02020603050405020304" pitchFamily="18" charset="0"/>
              </a:rPr>
              <a:t>Brīvostu un speciālo ekonomisko zonu kapitālsabiedrības</a:t>
            </a:r>
          </a:p>
          <a:p>
            <a:endParaRPr lang="lv-LV" b="1" dirty="0" smtClean="0">
              <a:latin typeface="Times New Roman" panose="02020603050405020304" pitchFamily="18" charset="0"/>
              <a:cs typeface="Times New Roman" panose="02020603050405020304" pitchFamily="18" charset="0"/>
            </a:endParaRPr>
          </a:p>
          <a:p>
            <a:r>
              <a:rPr lang="lv-LV" b="1" dirty="0" smtClean="0">
                <a:latin typeface="Times New Roman" panose="02020603050405020304" pitchFamily="18" charset="0"/>
                <a:cs typeface="Times New Roman" panose="02020603050405020304" pitchFamily="18" charset="0"/>
              </a:rPr>
              <a:t>Nodokli nemaksā</a:t>
            </a:r>
            <a:r>
              <a:rPr lang="lv-LV" dirty="0" smtClean="0">
                <a:latin typeface="Times New Roman" panose="02020603050405020304" pitchFamily="18" charset="0"/>
                <a:cs typeface="Times New Roman" panose="02020603050405020304" pitchFamily="18" charset="0"/>
              </a:rPr>
              <a:t>: pensiju fondi un alternatīvo ieguldījumu fondi</a:t>
            </a:r>
            <a:endParaRPr lang="lv-LV" dirty="0">
              <a:latin typeface="Times New Roman" panose="02020603050405020304" pitchFamily="18" charset="0"/>
              <a:cs typeface="Times New Roman" panose="02020603050405020304" pitchFamily="18" charset="0"/>
            </a:endParaRPr>
          </a:p>
          <a:p>
            <a:endParaRPr lang="lv-LV" b="1" dirty="0" smtClean="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endParaRPr lang="lv-LV" b="1" dirty="0" smtClean="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5850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0999"/>
            <a:ext cx="6858000" cy="1044678"/>
          </a:xfrm>
        </p:spPr>
        <p:txBody>
          <a:bodyPr>
            <a:normAutofit/>
          </a:bodyPr>
          <a:lstStyle/>
          <a:p>
            <a:pPr algn="ctr" fontAlgn="auto">
              <a:spcAft>
                <a:spcPts val="0"/>
              </a:spcAft>
            </a:pPr>
            <a:r>
              <a:rPr lang="lv-LV" sz="2800" dirty="0" smtClean="0">
                <a:solidFill>
                  <a:schemeClr val="tx2"/>
                </a:solidFill>
                <a:latin typeface="American Typewriter"/>
              </a:rPr>
              <a:t> </a:t>
            </a:r>
            <a:endParaRPr lang="lv-LV" sz="2800" dirty="0">
              <a:solidFill>
                <a:schemeClr val="tx2"/>
              </a:solidFill>
              <a:latin typeface="American Typewriter"/>
            </a:endParaRPr>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30</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2291" name="Content Placeholder 2"/>
          <p:cNvSpPr>
            <a:spLocks noGrp="1"/>
          </p:cNvSpPr>
          <p:nvPr>
            <p:ph idx="1"/>
          </p:nvPr>
        </p:nvSpPr>
        <p:spPr>
          <a:xfrm>
            <a:off x="357051" y="1543665"/>
            <a:ext cx="8329749" cy="5085735"/>
          </a:xfrm>
        </p:spPr>
        <p:txBody>
          <a:bodyPr>
            <a:normAutofit/>
          </a:bodyPr>
          <a:lstStyle/>
          <a:p>
            <a:endParaRPr lang="lv-LV" dirty="0" smtClean="0"/>
          </a:p>
          <a:p>
            <a:endParaRPr lang="lv-LV" dirty="0"/>
          </a:p>
          <a:p>
            <a:pPr algn="ctr"/>
            <a:r>
              <a:rPr lang="lv-LV" sz="3200" b="1" dirty="0" smtClean="0">
                <a:solidFill>
                  <a:schemeClr val="bg2">
                    <a:lumMod val="75000"/>
                  </a:schemeClr>
                </a:solidFill>
                <a:latin typeface="Times New Roman" panose="02020603050405020304" pitchFamily="18" charset="0"/>
                <a:cs typeface="Times New Roman" panose="02020603050405020304" pitchFamily="18" charset="0"/>
              </a:rPr>
              <a:t>Paldies par uzmanību!</a:t>
            </a:r>
          </a:p>
          <a:p>
            <a:endParaRPr lang="lv-LV" dirty="0" smtClean="0"/>
          </a:p>
        </p:txBody>
      </p:sp>
    </p:spTree>
    <p:extLst>
      <p:ext uri="{BB962C8B-B14F-4D97-AF65-F5344CB8AC3E}">
        <p14:creationId xmlns:p14="http://schemas.microsoft.com/office/powerpoint/2010/main" val="38005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fontAlgn="auto">
              <a:spcAft>
                <a:spcPts val="0"/>
              </a:spcAft>
            </a:pPr>
            <a:r>
              <a:rPr lang="lv-LV" sz="2800" dirty="0">
                <a:solidFill>
                  <a:schemeClr val="tx2"/>
                </a:solidFill>
                <a:latin typeface="American Typewriter"/>
              </a:rPr>
              <a:t>UIN </a:t>
            </a:r>
            <a:r>
              <a:rPr lang="lv-LV" sz="2800" dirty="0" smtClean="0">
                <a:solidFill>
                  <a:schemeClr val="tx2"/>
                </a:solidFill>
                <a:latin typeface="American Typewriter"/>
              </a:rPr>
              <a:t>taksācijas periods un deklarācija</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53498"/>
            <a:ext cx="8329749" cy="5075902"/>
          </a:xfrm>
        </p:spPr>
        <p:txBody>
          <a:bodyPr>
            <a:normAutofit fontScale="92500" lnSpcReduction="10000"/>
          </a:bodyPr>
          <a:lstStyle/>
          <a:p>
            <a:pPr algn="just"/>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Taksācijas </a:t>
            </a:r>
            <a:r>
              <a:rPr lang="lv-LV" dirty="0">
                <a:latin typeface="Times New Roman" panose="02020603050405020304" pitchFamily="18" charset="0"/>
                <a:cs typeface="Times New Roman" panose="02020603050405020304" pitchFamily="18" charset="0"/>
              </a:rPr>
              <a:t>periods – </a:t>
            </a:r>
            <a:r>
              <a:rPr lang="lv-LV" b="1" dirty="0">
                <a:latin typeface="Times New Roman" panose="02020603050405020304" pitchFamily="18" charset="0"/>
                <a:cs typeface="Times New Roman" panose="02020603050405020304" pitchFamily="18" charset="0"/>
              </a:rPr>
              <a:t>kalendāra </a:t>
            </a:r>
            <a:r>
              <a:rPr lang="lv-LV" b="1" dirty="0" smtClean="0">
                <a:latin typeface="Times New Roman" panose="02020603050405020304" pitchFamily="18" charset="0"/>
                <a:cs typeface="Times New Roman" panose="02020603050405020304" pitchFamily="18" charset="0"/>
              </a:rPr>
              <a:t>mēnesis - </a:t>
            </a:r>
            <a:r>
              <a:rPr lang="lv-LV" dirty="0" smtClean="0">
                <a:latin typeface="Times New Roman" panose="02020603050405020304" pitchFamily="18" charset="0"/>
                <a:cs typeface="Times New Roman" panose="02020603050405020304" pitchFamily="18" charset="0"/>
              </a:rPr>
              <a:t>pārskatā gadā – 12 deklarācijas.</a:t>
            </a:r>
            <a:endParaRPr lang="lv-LV" dirty="0">
              <a:latin typeface="Times New Roman" panose="02020603050405020304" pitchFamily="18" charset="0"/>
              <a:cs typeface="Times New Roman" panose="02020603050405020304" pitchFamily="18" charset="0"/>
            </a:endParaRPr>
          </a:p>
          <a:p>
            <a:pPr algn="just"/>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Izņēmums – IU </a:t>
            </a:r>
            <a:r>
              <a:rPr lang="lv-LV" dirty="0">
                <a:latin typeface="Times New Roman" panose="02020603050405020304" pitchFamily="18" charset="0"/>
                <a:cs typeface="Times New Roman" panose="02020603050405020304" pitchFamily="18" charset="0"/>
              </a:rPr>
              <a:t>un ZS </a:t>
            </a:r>
            <a:r>
              <a:rPr lang="lv-LV" dirty="0" smtClean="0">
                <a:latin typeface="Times New Roman" panose="02020603050405020304" pitchFamily="18" charset="0"/>
                <a:cs typeface="Times New Roman" panose="02020603050405020304" pitchFamily="18" charset="0"/>
              </a:rPr>
              <a:t>(kuru apgrozījums </a:t>
            </a:r>
            <a:r>
              <a:rPr lang="lv-LV" dirty="0">
                <a:latin typeface="Times New Roman" panose="02020603050405020304" pitchFamily="18" charset="0"/>
                <a:cs typeface="Times New Roman" panose="02020603050405020304" pitchFamily="18" charset="0"/>
              </a:rPr>
              <a:t>(ieņēmumi) no saimnieciskajiem darījumiem iepriekšējā pārskata gadā nepārsniedz 300 </a:t>
            </a:r>
            <a:r>
              <a:rPr lang="lv-LV" dirty="0" smtClean="0">
                <a:latin typeface="Times New Roman" panose="02020603050405020304" pitchFamily="18" charset="0"/>
                <a:cs typeface="Times New Roman" panose="02020603050405020304" pitchFamily="18" charset="0"/>
              </a:rPr>
              <a:t>000), </a:t>
            </a:r>
            <a:r>
              <a:rPr lang="lv-LV" dirty="0">
                <a:latin typeface="Times New Roman" panose="02020603050405020304" pitchFamily="18" charset="0"/>
                <a:cs typeface="Times New Roman" panose="02020603050405020304" pitchFamily="18" charset="0"/>
              </a:rPr>
              <a:t>kuri ir </a:t>
            </a:r>
            <a:r>
              <a:rPr lang="lv-LV" dirty="0" smtClean="0">
                <a:latin typeface="Times New Roman" panose="02020603050405020304" pitchFamily="18" charset="0"/>
                <a:cs typeface="Times New Roman" panose="02020603050405020304" pitchFamily="18" charset="0"/>
              </a:rPr>
              <a:t>tiesīgi </a:t>
            </a:r>
            <a:r>
              <a:rPr lang="lv-LV" dirty="0">
                <a:latin typeface="Times New Roman" panose="02020603050405020304" pitchFamily="18" charset="0"/>
                <a:cs typeface="Times New Roman" panose="02020603050405020304" pitchFamily="18" charset="0"/>
              </a:rPr>
              <a:t>iegrāmatot attaisnojuma dokumentus vienu reizi </a:t>
            </a:r>
            <a:r>
              <a:rPr lang="lv-LV" dirty="0" smtClean="0">
                <a:latin typeface="Times New Roman" panose="02020603050405020304" pitchFamily="18" charset="0"/>
                <a:cs typeface="Times New Roman" panose="02020603050405020304" pitchFamily="18" charset="0"/>
              </a:rPr>
              <a:t>ceturksnī </a:t>
            </a:r>
            <a:r>
              <a:rPr lang="lv-LV" dirty="0">
                <a:latin typeface="Times New Roman" panose="02020603050405020304" pitchFamily="18" charset="0"/>
                <a:cs typeface="Times New Roman" panose="02020603050405020304" pitchFamily="18" charset="0"/>
              </a:rPr>
              <a:t>–</a:t>
            </a:r>
            <a:r>
              <a:rPr lang="lv-LV" dirty="0" smtClean="0">
                <a:latin typeface="Times New Roman" panose="02020603050405020304" pitchFamily="18" charset="0"/>
                <a:cs typeface="Times New Roman" panose="02020603050405020304" pitchFamily="18" charset="0"/>
              </a:rPr>
              <a:t> taksācijas </a:t>
            </a:r>
            <a:r>
              <a:rPr lang="lv-LV" dirty="0">
                <a:latin typeface="Times New Roman" panose="02020603050405020304" pitchFamily="18" charset="0"/>
                <a:cs typeface="Times New Roman" panose="02020603050405020304" pitchFamily="18" charset="0"/>
              </a:rPr>
              <a:t>periods –</a:t>
            </a:r>
            <a:r>
              <a:rPr lang="lv-LV" dirty="0" smtClean="0">
                <a:latin typeface="Times New Roman" panose="02020603050405020304" pitchFamily="18" charset="0"/>
                <a:cs typeface="Times New Roman" panose="02020603050405020304" pitchFamily="18" charset="0"/>
              </a:rPr>
              <a:t> </a:t>
            </a:r>
            <a:r>
              <a:rPr lang="lv-LV" b="1" dirty="0" smtClean="0">
                <a:latin typeface="Times New Roman" panose="02020603050405020304" pitchFamily="18" charset="0"/>
                <a:cs typeface="Times New Roman" panose="02020603050405020304" pitchFamily="18" charset="0"/>
              </a:rPr>
              <a:t>ceturksnis</a:t>
            </a:r>
            <a:r>
              <a:rPr lang="lv-LV" dirty="0" smtClean="0">
                <a:latin typeface="Times New Roman" panose="02020603050405020304" pitchFamily="18" charset="0"/>
                <a:cs typeface="Times New Roman" panose="02020603050405020304" pitchFamily="18" charset="0"/>
              </a:rPr>
              <a:t> (likuma «Par grāmatvedību» 8.pants)</a:t>
            </a:r>
          </a:p>
          <a:p>
            <a:pPr algn="just"/>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UIN deklarāciju sniedz </a:t>
            </a:r>
            <a:r>
              <a:rPr lang="lv-LV" dirty="0">
                <a:latin typeface="Times New Roman" panose="02020603050405020304" pitchFamily="18" charset="0"/>
                <a:cs typeface="Times New Roman" panose="02020603050405020304" pitchFamily="18" charset="0"/>
              </a:rPr>
              <a:t>VID </a:t>
            </a:r>
            <a:r>
              <a:rPr lang="lv-LV" dirty="0" smtClean="0">
                <a:latin typeface="Times New Roman" panose="02020603050405020304" pitchFamily="18" charset="0"/>
                <a:cs typeface="Times New Roman" panose="02020603050405020304" pitchFamily="18" charset="0"/>
              </a:rPr>
              <a:t>katru </a:t>
            </a:r>
            <a:r>
              <a:rPr lang="lv-LV" dirty="0">
                <a:latin typeface="Times New Roman" panose="02020603050405020304" pitchFamily="18" charset="0"/>
                <a:cs typeface="Times New Roman" panose="02020603050405020304" pitchFamily="18" charset="0"/>
              </a:rPr>
              <a:t>mēnesi, līdz nākamā mēneša 20.datumam. </a:t>
            </a:r>
            <a:endParaRPr lang="lv-LV" dirty="0" smtClean="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Aprēķināto </a:t>
            </a:r>
            <a:r>
              <a:rPr lang="lv-LV" dirty="0">
                <a:latin typeface="Times New Roman" panose="02020603050405020304" pitchFamily="18" charset="0"/>
                <a:cs typeface="Times New Roman" panose="02020603050405020304" pitchFamily="18" charset="0"/>
              </a:rPr>
              <a:t>nodokli </a:t>
            </a:r>
            <a:r>
              <a:rPr lang="lv-LV" dirty="0" smtClean="0">
                <a:latin typeface="Times New Roman" panose="02020603050405020304" pitchFamily="18" charset="0"/>
                <a:cs typeface="Times New Roman" panose="02020603050405020304" pitchFamily="18" charset="0"/>
              </a:rPr>
              <a:t>maksā budžetā </a:t>
            </a:r>
            <a:r>
              <a:rPr lang="lv-LV" dirty="0">
                <a:latin typeface="Times New Roman" panose="02020603050405020304" pitchFamily="18" charset="0"/>
                <a:cs typeface="Times New Roman" panose="02020603050405020304" pitchFamily="18" charset="0"/>
              </a:rPr>
              <a:t>līdz pēctaksācijas perioda (nākamā mēneša) 20. datumam. </a:t>
            </a:r>
          </a:p>
          <a:p>
            <a:pPr algn="just"/>
            <a:r>
              <a:rPr lang="lv-LV" dirty="0" smtClean="0">
                <a:latin typeface="Times New Roman" panose="02020603050405020304" pitchFamily="18" charset="0"/>
                <a:cs typeface="Times New Roman" panose="02020603050405020304" pitchFamily="18" charset="0"/>
              </a:rPr>
              <a:t>Pārskata gada pēdējā mēneša deklarācijā (decembra deklarācijā) – norāda atsevišķas nodokļa bāzi veidojošās pozīcijas par visu pārskata gadu.</a:t>
            </a:r>
            <a:endParaRPr lang="lv-LV" dirty="0">
              <a:latin typeface="Times New Roman" panose="02020603050405020304" pitchFamily="18" charset="0"/>
              <a:cs typeface="Times New Roman" panose="02020603050405020304" pitchFamily="18" charset="0"/>
            </a:endParaRPr>
          </a:p>
          <a:p>
            <a:endParaRPr lang="lv-LV" b="1" dirty="0" smtClean="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endParaRPr lang="lv-LV" b="1" dirty="0" smtClean="0">
              <a:latin typeface="Times New Roman" panose="02020603050405020304" pitchFamily="18" charset="0"/>
              <a:cs typeface="Times New Roman" panose="02020603050405020304" pitchFamily="18" charset="0"/>
            </a:endParaRPr>
          </a:p>
          <a:p>
            <a:endParaRPr lang="lv-LV" b="1" dirty="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4</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66190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fontAlgn="auto">
              <a:spcAft>
                <a:spcPts val="0"/>
              </a:spcAft>
            </a:pPr>
            <a:r>
              <a:rPr lang="lv-LV" sz="2800" dirty="0">
                <a:solidFill>
                  <a:schemeClr val="tx2"/>
                </a:solidFill>
                <a:latin typeface="American Typewriter"/>
              </a:rPr>
              <a:t>UIN </a:t>
            </a:r>
            <a:r>
              <a:rPr lang="lv-LV" sz="2800" dirty="0" smtClean="0">
                <a:solidFill>
                  <a:schemeClr val="tx2"/>
                </a:solidFill>
                <a:latin typeface="American Typewriter"/>
              </a:rPr>
              <a:t>taksācijas periods un deklarācija</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553498"/>
            <a:ext cx="8329749" cy="5075902"/>
          </a:xfrm>
        </p:spPr>
        <p:txBody>
          <a:bodyPr>
            <a:normAutofit lnSpcReduction="10000"/>
          </a:bodyPr>
          <a:lstStyle/>
          <a:p>
            <a:pPr algn="just"/>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Par </a:t>
            </a:r>
            <a:r>
              <a:rPr lang="lv-LV" dirty="0">
                <a:latin typeface="Times New Roman" panose="02020603050405020304" pitchFamily="18" charset="0"/>
                <a:cs typeface="Times New Roman" panose="02020603050405020304" pitchFamily="18" charset="0"/>
              </a:rPr>
              <a:t>periodu </a:t>
            </a:r>
            <a:r>
              <a:rPr lang="lv-LV" b="1" dirty="0">
                <a:latin typeface="Times New Roman" panose="02020603050405020304" pitchFamily="18" charset="0"/>
                <a:cs typeface="Times New Roman" panose="02020603050405020304" pitchFamily="18" charset="0"/>
              </a:rPr>
              <a:t>no 01.01.2018. līdz 30.06.2018. </a:t>
            </a:r>
            <a:r>
              <a:rPr lang="lv-LV" dirty="0" smtClean="0">
                <a:latin typeface="Times New Roman" panose="02020603050405020304" pitchFamily="18" charset="0"/>
                <a:cs typeface="Times New Roman" panose="02020603050405020304" pitchFamily="18" charset="0"/>
              </a:rPr>
              <a:t>sniedz vienu UIN deklarāciju </a:t>
            </a:r>
            <a:r>
              <a:rPr lang="lv-LV" dirty="0">
                <a:latin typeface="Times New Roman" panose="02020603050405020304" pitchFamily="18" charset="0"/>
                <a:cs typeface="Times New Roman" panose="02020603050405020304" pitchFamily="18" charset="0"/>
              </a:rPr>
              <a:t>(par 6 mēnešiem</a:t>
            </a:r>
            <a:r>
              <a:rPr lang="lv-LV" dirty="0" smtClean="0">
                <a:latin typeface="Times New Roman" panose="02020603050405020304" pitchFamily="18" charset="0"/>
                <a:cs typeface="Times New Roman" panose="02020603050405020304" pitchFamily="18" charset="0"/>
              </a:rPr>
              <a:t>) 20.jūlijā.</a:t>
            </a:r>
          </a:p>
          <a:p>
            <a:pPr algn="just"/>
            <a:endParaRPr lang="lv-LV" dirty="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Ja neveidojas ar </a:t>
            </a:r>
            <a:r>
              <a:rPr lang="lv-LV" dirty="0">
                <a:latin typeface="Times New Roman" panose="02020603050405020304" pitchFamily="18" charset="0"/>
                <a:cs typeface="Times New Roman" panose="02020603050405020304" pitchFamily="18" charset="0"/>
              </a:rPr>
              <a:t>UIN apliekams objekts – </a:t>
            </a:r>
            <a:r>
              <a:rPr lang="lv-LV" dirty="0" smtClean="0">
                <a:latin typeface="Times New Roman" panose="02020603050405020304" pitchFamily="18" charset="0"/>
                <a:cs typeface="Times New Roman" panose="02020603050405020304" pitchFamily="18" charset="0"/>
              </a:rPr>
              <a:t>UIN </a:t>
            </a:r>
            <a:r>
              <a:rPr lang="lv-LV" dirty="0">
                <a:latin typeface="Times New Roman" panose="02020603050405020304" pitchFamily="18" charset="0"/>
                <a:cs typeface="Times New Roman" panose="02020603050405020304" pitchFamily="18" charset="0"/>
              </a:rPr>
              <a:t>deklarāciju </a:t>
            </a:r>
            <a:r>
              <a:rPr lang="lv-LV" dirty="0" smtClean="0">
                <a:latin typeface="Times New Roman" panose="02020603050405020304" pitchFamily="18" charset="0"/>
                <a:cs typeface="Times New Roman" panose="02020603050405020304" pitchFamily="18" charset="0"/>
              </a:rPr>
              <a:t>var nesniegt (</a:t>
            </a:r>
            <a:r>
              <a:rPr lang="lv-LV" dirty="0">
                <a:latin typeface="Times New Roman" panose="02020603050405020304" pitchFamily="18" charset="0"/>
                <a:cs typeface="Times New Roman" panose="02020603050405020304" pitchFamily="18" charset="0"/>
              </a:rPr>
              <a:t>izņemot pārskata gada pēdējā mēneša deklarāciju</a:t>
            </a:r>
            <a:r>
              <a:rPr lang="lv-LV" dirty="0" smtClean="0">
                <a:latin typeface="Times New Roman" panose="02020603050405020304" pitchFamily="18" charset="0"/>
                <a:cs typeface="Times New Roman" panose="02020603050405020304" pitchFamily="18" charset="0"/>
              </a:rPr>
              <a:t>).</a:t>
            </a:r>
          </a:p>
          <a:p>
            <a:pPr algn="just"/>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Ja deklarācija līdz pēctaksācijas perioda 20.datumam nav iesniegta, </a:t>
            </a:r>
            <a:r>
              <a:rPr lang="lv-LV" dirty="0" smtClean="0">
                <a:latin typeface="Times New Roman" panose="02020603050405020304" pitchFamily="18" charset="0"/>
                <a:cs typeface="Times New Roman" panose="02020603050405020304" pitchFamily="18" charset="0"/>
              </a:rPr>
              <a:t>tiks uzskatīts, </a:t>
            </a:r>
            <a:r>
              <a:rPr lang="lv-LV" dirty="0">
                <a:latin typeface="Times New Roman" panose="02020603050405020304" pitchFamily="18" charset="0"/>
                <a:cs typeface="Times New Roman" panose="02020603050405020304" pitchFamily="18" charset="0"/>
              </a:rPr>
              <a:t>ka nodokļa maksātājam taksācijas periodā </a:t>
            </a:r>
            <a:r>
              <a:rPr lang="lv-LV" dirty="0" smtClean="0">
                <a:latin typeface="Times New Roman" panose="02020603050405020304" pitchFamily="18" charset="0"/>
                <a:cs typeface="Times New Roman" panose="02020603050405020304" pitchFamily="18" charset="0"/>
              </a:rPr>
              <a:t>neveidojas </a:t>
            </a:r>
            <a:r>
              <a:rPr lang="lv-LV" dirty="0">
                <a:latin typeface="Times New Roman" panose="02020603050405020304" pitchFamily="18" charset="0"/>
                <a:cs typeface="Times New Roman" panose="02020603050405020304" pitchFamily="18" charset="0"/>
              </a:rPr>
              <a:t>ar UIN apliekama </a:t>
            </a:r>
            <a:r>
              <a:rPr lang="lv-LV" dirty="0" smtClean="0">
                <a:latin typeface="Times New Roman" panose="02020603050405020304" pitchFamily="18" charset="0"/>
                <a:cs typeface="Times New Roman" panose="02020603050405020304" pitchFamily="18" charset="0"/>
              </a:rPr>
              <a:t>bāze </a:t>
            </a:r>
            <a:r>
              <a:rPr lang="lv-LV" dirty="0">
                <a:latin typeface="Times New Roman" panose="02020603050405020304" pitchFamily="18" charset="0"/>
                <a:cs typeface="Times New Roman" panose="02020603050405020304" pitchFamily="18" charset="0"/>
              </a:rPr>
              <a:t>un deklarācija ir iesniegta</a:t>
            </a:r>
            <a:r>
              <a:rPr lang="lv-LV" dirty="0" smtClean="0">
                <a:latin typeface="Times New Roman" panose="02020603050405020304" pitchFamily="18" charset="0"/>
                <a:cs typeface="Times New Roman" panose="02020603050405020304" pitchFamily="18" charset="0"/>
              </a:rPr>
              <a:t>.</a:t>
            </a:r>
          </a:p>
          <a:p>
            <a:pPr algn="just"/>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Ja deklarācija tiek iesniegta pēc pēctaksācijas perioda </a:t>
            </a:r>
            <a:r>
              <a:rPr lang="lv-LV" dirty="0" smtClean="0">
                <a:latin typeface="Times New Roman" panose="02020603050405020304" pitchFamily="18" charset="0"/>
                <a:cs typeface="Times New Roman" panose="02020603050405020304" pitchFamily="18" charset="0"/>
              </a:rPr>
              <a:t>20.datuma</a:t>
            </a:r>
            <a:r>
              <a:rPr lang="lv-LV" dirty="0">
                <a:latin typeface="Times New Roman" panose="02020603050405020304" pitchFamily="18" charset="0"/>
                <a:cs typeface="Times New Roman" panose="02020603050405020304" pitchFamily="18" charset="0"/>
              </a:rPr>
              <a:t>, tā tiek uzskatīta par taksācijas perioda deklarācijas </a:t>
            </a:r>
            <a:r>
              <a:rPr lang="lv-LV" dirty="0" smtClean="0">
                <a:latin typeface="Times New Roman" panose="02020603050405020304" pitchFamily="18" charset="0"/>
                <a:cs typeface="Times New Roman" panose="02020603050405020304" pitchFamily="18" charset="0"/>
              </a:rPr>
              <a:t>labojumu (izņemot </a:t>
            </a:r>
            <a:r>
              <a:rPr lang="lv-LV" dirty="0">
                <a:latin typeface="Times New Roman" panose="02020603050405020304" pitchFamily="18" charset="0"/>
                <a:cs typeface="Times New Roman" panose="02020603050405020304" pitchFamily="18" charset="0"/>
              </a:rPr>
              <a:t>deklarāciju par </a:t>
            </a:r>
            <a:r>
              <a:rPr lang="lv-LV" dirty="0" smtClean="0">
                <a:latin typeface="Times New Roman" panose="02020603050405020304" pitchFamily="18" charset="0"/>
                <a:cs typeface="Times New Roman" panose="02020603050405020304" pitchFamily="18" charset="0"/>
              </a:rPr>
              <a:t>pārskata </a:t>
            </a:r>
            <a:r>
              <a:rPr lang="lv-LV" dirty="0">
                <a:latin typeface="Times New Roman" panose="02020603050405020304" pitchFamily="18" charset="0"/>
                <a:cs typeface="Times New Roman" panose="02020603050405020304" pitchFamily="18" charset="0"/>
              </a:rPr>
              <a:t>gada pēdējo </a:t>
            </a:r>
            <a:r>
              <a:rPr lang="lv-LV" dirty="0" smtClean="0">
                <a:latin typeface="Times New Roman" panose="02020603050405020304" pitchFamily="18" charset="0"/>
                <a:cs typeface="Times New Roman" panose="02020603050405020304" pitchFamily="18" charset="0"/>
              </a:rPr>
              <a:t>mēnesi).</a:t>
            </a: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808125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fontAlgn="auto">
              <a:spcAft>
                <a:spcPts val="0"/>
              </a:spcAft>
            </a:pPr>
            <a:r>
              <a:rPr lang="lv-LV" sz="2800" dirty="0">
                <a:solidFill>
                  <a:schemeClr val="tx2"/>
                </a:solidFill>
                <a:latin typeface="American Typewriter"/>
              </a:rPr>
              <a:t>UIN </a:t>
            </a:r>
            <a:r>
              <a:rPr lang="lv-LV" sz="2800" dirty="0" smtClean="0">
                <a:solidFill>
                  <a:schemeClr val="tx2"/>
                </a:solidFill>
                <a:latin typeface="American Typewriter"/>
              </a:rPr>
              <a:t>taksācijas periods un deklarācija</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801764"/>
            <a:ext cx="8329749" cy="5075902"/>
          </a:xfrm>
        </p:spPr>
        <p:txBody>
          <a:bodyPr>
            <a:normAutofit/>
          </a:bodyPr>
          <a:lstStyle/>
          <a:p>
            <a:pPr algn="just"/>
            <a:r>
              <a:rPr lang="lv-LV" dirty="0">
                <a:latin typeface="Times New Roman" panose="02020603050405020304" pitchFamily="18" charset="0"/>
                <a:cs typeface="Times New Roman" panose="02020603050405020304" pitchFamily="18" charset="0"/>
              </a:rPr>
              <a:t>Pārskata </a:t>
            </a:r>
            <a:r>
              <a:rPr lang="lv-LV" dirty="0" smtClean="0">
                <a:latin typeface="Times New Roman" panose="02020603050405020304" pitchFamily="18" charset="0"/>
                <a:cs typeface="Times New Roman" panose="02020603050405020304" pitchFamily="18" charset="0"/>
              </a:rPr>
              <a:t>gada pēdējā mēneša </a:t>
            </a:r>
            <a:r>
              <a:rPr lang="lv-LV" dirty="0">
                <a:latin typeface="Times New Roman" panose="02020603050405020304" pitchFamily="18" charset="0"/>
                <a:cs typeface="Times New Roman" panose="02020603050405020304" pitchFamily="18" charset="0"/>
              </a:rPr>
              <a:t>deklarāciju (decembra deklarāciju) var labot līdz gada pārskata iesniegšanai </a:t>
            </a:r>
            <a:r>
              <a:rPr lang="lv-LV" dirty="0" smtClean="0">
                <a:latin typeface="Times New Roman" panose="02020603050405020304" pitchFamily="18" charset="0"/>
                <a:cs typeface="Times New Roman" panose="02020603050405020304" pitchFamily="18" charset="0"/>
              </a:rPr>
              <a:t>bez </a:t>
            </a:r>
            <a:r>
              <a:rPr lang="lv-LV" dirty="0">
                <a:latin typeface="Times New Roman" panose="02020603050405020304" pitchFamily="18" charset="0"/>
                <a:cs typeface="Times New Roman" panose="02020603050405020304" pitchFamily="18" charset="0"/>
              </a:rPr>
              <a:t>soda sankcijām.  </a:t>
            </a:r>
            <a:endParaRPr lang="lv-LV" dirty="0" smtClean="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Ja pēc paraksta gada </a:t>
            </a:r>
            <a:r>
              <a:rPr lang="lv-LV" dirty="0" smtClean="0">
                <a:latin typeface="Times New Roman" panose="02020603050405020304" pitchFamily="18" charset="0"/>
                <a:cs typeface="Times New Roman" panose="02020603050405020304" pitchFamily="18" charset="0"/>
              </a:rPr>
              <a:t>pēdējā mēneša </a:t>
            </a:r>
            <a:r>
              <a:rPr lang="lv-LV" dirty="0">
                <a:latin typeface="Times New Roman" panose="02020603050405020304" pitchFamily="18" charset="0"/>
                <a:cs typeface="Times New Roman" panose="02020603050405020304" pitchFamily="18" charset="0"/>
              </a:rPr>
              <a:t>deklarācijas (decembra </a:t>
            </a:r>
            <a:r>
              <a:rPr lang="lv-LV" dirty="0" smtClean="0">
                <a:latin typeface="Times New Roman" panose="02020603050405020304" pitchFamily="18" charset="0"/>
                <a:cs typeface="Times New Roman" panose="02020603050405020304" pitchFamily="18" charset="0"/>
              </a:rPr>
              <a:t>deklarācijas) iesniegšanas</a:t>
            </a:r>
            <a:r>
              <a:rPr lang="lv-LV" dirty="0">
                <a:latin typeface="Times New Roman" panose="02020603050405020304" pitchFamily="18" charset="0"/>
                <a:cs typeface="Times New Roman" panose="02020603050405020304" pitchFamily="18" charset="0"/>
              </a:rPr>
              <a:t>, sagatavojot gada pārskatu, veidojas UIN </a:t>
            </a:r>
            <a:r>
              <a:rPr lang="lv-LV" dirty="0" smtClean="0">
                <a:latin typeface="Times New Roman" panose="02020603050405020304" pitchFamily="18" charset="0"/>
                <a:cs typeface="Times New Roman" panose="02020603050405020304" pitchFamily="18" charset="0"/>
              </a:rPr>
              <a:t>piemaksa, </a:t>
            </a:r>
            <a:r>
              <a:rPr lang="lv-LV" dirty="0">
                <a:latin typeface="Times New Roman" panose="02020603050405020304" pitchFamily="18" charset="0"/>
                <a:cs typeface="Times New Roman" panose="02020603050405020304" pitchFamily="18" charset="0"/>
              </a:rPr>
              <a:t>un nepieciešami labojumi deklarācijā par taksācijas periodu, kurš attiecas uz pārskata gada pēdējo mēnesi, nepiemēro likumā </a:t>
            </a:r>
            <a:r>
              <a:rPr lang="lv-LV" dirty="0" smtClean="0">
                <a:latin typeface="Times New Roman" panose="02020603050405020304" pitchFamily="18" charset="0"/>
                <a:cs typeface="Times New Roman" panose="02020603050405020304" pitchFamily="18" charset="0"/>
              </a:rPr>
              <a:t>«Par </a:t>
            </a:r>
            <a:r>
              <a:rPr lang="lv-LV" dirty="0">
                <a:latin typeface="Times New Roman" panose="02020603050405020304" pitchFamily="18" charset="0"/>
                <a:cs typeface="Times New Roman" panose="02020603050405020304" pitchFamily="18" charset="0"/>
              </a:rPr>
              <a:t>nodokļiem un </a:t>
            </a:r>
            <a:r>
              <a:rPr lang="lv-LV" dirty="0" smtClean="0">
                <a:latin typeface="Times New Roman" panose="02020603050405020304" pitchFamily="18" charset="0"/>
                <a:cs typeface="Times New Roman" panose="02020603050405020304" pitchFamily="18" charset="0"/>
              </a:rPr>
              <a:t>nodevām» </a:t>
            </a:r>
            <a:r>
              <a:rPr lang="lv-LV" dirty="0">
                <a:latin typeface="Times New Roman" panose="02020603050405020304" pitchFamily="18" charset="0"/>
                <a:cs typeface="Times New Roman" panose="02020603050405020304" pitchFamily="18" charset="0"/>
              </a:rPr>
              <a:t>noteiktās nokavējuma naudas. </a:t>
            </a:r>
            <a:endParaRPr lang="lv-LV" dirty="0" smtClean="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Piemērojot ziedojumu atlaidi un atlaidi </a:t>
            </a:r>
            <a:r>
              <a:rPr lang="lv-LV" dirty="0" smtClean="0">
                <a:latin typeface="Times New Roman" panose="02020603050405020304" pitchFamily="18" charset="0"/>
                <a:cs typeface="Times New Roman" panose="02020603050405020304" pitchFamily="18" charset="0"/>
              </a:rPr>
              <a:t>lauksaimniekiem, </a:t>
            </a:r>
            <a:r>
              <a:rPr lang="lv-LV" dirty="0">
                <a:latin typeface="Times New Roman" panose="02020603050405020304" pitchFamily="18" charset="0"/>
                <a:cs typeface="Times New Roman" panose="02020603050405020304" pitchFamily="18" charset="0"/>
              </a:rPr>
              <a:t>nodokļa maksātājs ir tiesīgs iesniegt </a:t>
            </a:r>
            <a:r>
              <a:rPr lang="lv-LV" dirty="0" smtClean="0">
                <a:latin typeface="Times New Roman" panose="02020603050405020304" pitchFamily="18" charset="0"/>
                <a:cs typeface="Times New Roman" panose="02020603050405020304" pitchFamily="18" charset="0"/>
              </a:rPr>
              <a:t>precizētu </a:t>
            </a:r>
            <a:r>
              <a:rPr lang="lv-LV" dirty="0">
                <a:latin typeface="Times New Roman" panose="02020603050405020304" pitchFamily="18" charset="0"/>
                <a:cs typeface="Times New Roman" panose="02020603050405020304" pitchFamily="18" charset="0"/>
              </a:rPr>
              <a:t>attiecīgā taksācijas perioda deklarāciju, kas attiecas uz pārskata gadu, kurā veikts ziedojums vai saņemts </a:t>
            </a:r>
            <a:r>
              <a:rPr lang="lv-LV" dirty="0" smtClean="0">
                <a:latin typeface="Times New Roman" panose="02020603050405020304" pitchFamily="18" charset="0"/>
                <a:cs typeface="Times New Roman" panose="02020603050405020304" pitchFamily="18" charset="0"/>
              </a:rPr>
              <a:t>atbalsts </a:t>
            </a:r>
            <a:r>
              <a:rPr lang="lv-LV" dirty="0">
                <a:latin typeface="Times New Roman" panose="02020603050405020304" pitchFamily="18" charset="0"/>
                <a:cs typeface="Times New Roman" panose="02020603050405020304" pitchFamily="18" charset="0"/>
              </a:rPr>
              <a:t>lauksaimniecībai vai </a:t>
            </a:r>
            <a:r>
              <a:rPr lang="lv-LV" dirty="0" smtClean="0">
                <a:latin typeface="Times New Roman" panose="02020603050405020304" pitchFamily="18" charset="0"/>
                <a:cs typeface="Times New Roman" panose="02020603050405020304" pitchFamily="18" charset="0"/>
              </a:rPr>
              <a:t>lauku </a:t>
            </a:r>
            <a:r>
              <a:rPr lang="lv-LV" dirty="0">
                <a:latin typeface="Times New Roman" panose="02020603050405020304" pitchFamily="18" charset="0"/>
                <a:cs typeface="Times New Roman" panose="02020603050405020304" pitchFamily="18" charset="0"/>
              </a:rPr>
              <a:t>attīstībai.</a:t>
            </a:r>
          </a:p>
          <a:p>
            <a:endParaRPr lang="lv-LV" dirty="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6</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14494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1000"/>
            <a:ext cx="6858000" cy="690716"/>
          </a:xfrm>
        </p:spPr>
        <p:txBody>
          <a:bodyPr>
            <a:normAutofit/>
          </a:bodyPr>
          <a:lstStyle/>
          <a:p>
            <a:pPr algn="ctr" fontAlgn="auto">
              <a:spcAft>
                <a:spcPts val="0"/>
              </a:spcAft>
            </a:pPr>
            <a:r>
              <a:rPr lang="lv-LV" sz="2800" dirty="0">
                <a:solidFill>
                  <a:schemeClr val="tx2"/>
                </a:solidFill>
                <a:latin typeface="American Typewriter"/>
              </a:rPr>
              <a:t>UIN taksācijas periods un deklarācija</a:t>
            </a:r>
          </a:p>
        </p:txBody>
      </p:sp>
      <p:sp>
        <p:nvSpPr>
          <p:cNvPr id="12291" name="Content Placeholder 2"/>
          <p:cNvSpPr>
            <a:spLocks noGrp="1"/>
          </p:cNvSpPr>
          <p:nvPr>
            <p:ph idx="1"/>
          </p:nvPr>
        </p:nvSpPr>
        <p:spPr>
          <a:xfrm>
            <a:off x="711925" y="1533832"/>
            <a:ext cx="8329749" cy="4790768"/>
          </a:xfrm>
        </p:spPr>
        <p:txBody>
          <a:bodyPr>
            <a:normAutofit/>
          </a:bodyPr>
          <a:lstStyle/>
          <a:p>
            <a:pPr algn="just"/>
            <a:endParaRPr lang="lv-LV" dirty="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Ja </a:t>
            </a:r>
            <a:r>
              <a:rPr lang="lv-LV" dirty="0">
                <a:latin typeface="Times New Roman" panose="02020603050405020304" pitchFamily="18" charset="0"/>
                <a:cs typeface="Times New Roman" panose="02020603050405020304" pitchFamily="18" charset="0"/>
              </a:rPr>
              <a:t>par pārskata gadu aprēķinātā </a:t>
            </a:r>
            <a:r>
              <a:rPr lang="lv-LV" dirty="0" smtClean="0">
                <a:latin typeface="Times New Roman" panose="02020603050405020304" pitchFamily="18" charset="0"/>
                <a:cs typeface="Times New Roman" panose="02020603050405020304" pitchFamily="18" charset="0"/>
              </a:rPr>
              <a:t>UIN </a:t>
            </a:r>
            <a:r>
              <a:rPr lang="lv-LV" dirty="0">
                <a:latin typeface="Times New Roman" panose="02020603050405020304" pitchFamily="18" charset="0"/>
                <a:cs typeface="Times New Roman" panose="02020603050405020304" pitchFamily="18" charset="0"/>
              </a:rPr>
              <a:t>summa ir mazāka par 50 </a:t>
            </a:r>
            <a:r>
              <a:rPr lang="lv-LV" dirty="0" err="1" smtClean="0">
                <a:latin typeface="Times New Roman" panose="02020603050405020304" pitchFamily="18" charset="0"/>
                <a:cs typeface="Times New Roman" panose="02020603050405020304" pitchFamily="18" charset="0"/>
              </a:rPr>
              <a:t>euro</a:t>
            </a:r>
            <a:r>
              <a:rPr lang="lv-LV" dirty="0" smtClean="0">
                <a:latin typeface="Times New Roman" panose="02020603050405020304" pitchFamily="18" charset="0"/>
                <a:cs typeface="Times New Roman" panose="02020603050405020304" pitchFamily="18" charset="0"/>
              </a:rPr>
              <a:t> - nodokļa </a:t>
            </a:r>
            <a:r>
              <a:rPr lang="lv-LV" dirty="0">
                <a:latin typeface="Times New Roman" panose="02020603050405020304" pitchFamily="18" charset="0"/>
                <a:cs typeface="Times New Roman" panose="02020603050405020304" pitchFamily="18" charset="0"/>
              </a:rPr>
              <a:t>maksātājs pārskata gada pēdējā </a:t>
            </a:r>
            <a:r>
              <a:rPr lang="lv-LV" dirty="0" smtClean="0">
                <a:latin typeface="Times New Roman" panose="02020603050405020304" pitchFamily="18" charset="0"/>
                <a:cs typeface="Times New Roman" panose="02020603050405020304" pitchFamily="18" charset="0"/>
              </a:rPr>
              <a:t>deklarācijā </a:t>
            </a:r>
            <a:r>
              <a:rPr lang="lv-LV" dirty="0">
                <a:latin typeface="Times New Roman" panose="02020603050405020304" pitchFamily="18" charset="0"/>
                <a:cs typeface="Times New Roman" panose="02020603050405020304" pitchFamily="18" charset="0"/>
              </a:rPr>
              <a:t>norāda budžetā maksājamā nodokļa starpību</a:t>
            </a:r>
            <a:r>
              <a:rPr lang="lv-LV" dirty="0" smtClean="0">
                <a:latin typeface="Times New Roman" panose="02020603050405020304" pitchFamily="18" charset="0"/>
                <a:cs typeface="Times New Roman" panose="02020603050405020304" pitchFamily="18" charset="0"/>
              </a:rPr>
              <a:t>, kas </a:t>
            </a:r>
            <a:r>
              <a:rPr lang="lv-LV" dirty="0">
                <a:latin typeface="Times New Roman" panose="02020603050405020304" pitchFamily="18" charset="0"/>
                <a:cs typeface="Times New Roman" panose="02020603050405020304" pitchFamily="18" charset="0"/>
              </a:rPr>
              <a:t>kopā ar pārskata gadā aprēķināto nodokli veido </a:t>
            </a:r>
            <a:r>
              <a:rPr lang="lv-LV" b="1" dirty="0">
                <a:latin typeface="Times New Roman" panose="02020603050405020304" pitchFamily="18" charset="0"/>
                <a:cs typeface="Times New Roman" panose="02020603050405020304" pitchFamily="18" charset="0"/>
              </a:rPr>
              <a:t>50 </a:t>
            </a:r>
            <a:r>
              <a:rPr lang="lv-LV" b="1" dirty="0" err="1" smtClean="0">
                <a:latin typeface="Times New Roman" panose="02020603050405020304" pitchFamily="18" charset="0"/>
                <a:cs typeface="Times New Roman" panose="02020603050405020304" pitchFamily="18" charset="0"/>
              </a:rPr>
              <a:t>euro</a:t>
            </a:r>
            <a:r>
              <a:rPr lang="lv-LV" b="1" dirty="0" smtClean="0">
                <a:latin typeface="Times New Roman" panose="02020603050405020304" pitchFamily="18" charset="0"/>
                <a:cs typeface="Times New Roman" panose="02020603050405020304" pitchFamily="18" charset="0"/>
              </a:rPr>
              <a:t> (ja pārskata gadā nav maksāti IIN vai VSAOI).</a:t>
            </a:r>
          </a:p>
          <a:p>
            <a:pPr algn="just"/>
            <a:endParaRPr lang="lv-LV" b="1" dirty="0" smtClean="0">
              <a:latin typeface="Times New Roman" panose="02020603050405020304" pitchFamily="18" charset="0"/>
              <a:cs typeface="Times New Roman" panose="02020603050405020304" pitchFamily="18" charset="0"/>
            </a:endParaRPr>
          </a:p>
          <a:p>
            <a:pPr algn="just"/>
            <a:r>
              <a:rPr lang="lv-LV" b="1" dirty="0" smtClean="0">
                <a:latin typeface="Times New Roman" panose="02020603050405020304" pitchFamily="18" charset="0"/>
                <a:cs typeface="Times New Roman" panose="02020603050405020304" pitchFamily="18" charset="0"/>
              </a:rPr>
              <a:t>Nodokli</a:t>
            </a:r>
            <a:r>
              <a:rPr lang="lv-LV" dirty="0" smtClean="0">
                <a:latin typeface="Times New Roman" panose="02020603050405020304" pitchFamily="18" charset="0"/>
                <a:cs typeface="Times New Roman" panose="02020603050405020304" pitchFamily="18" charset="0"/>
              </a:rPr>
              <a:t> samaksā līdz 20.janvārim.</a:t>
            </a:r>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pPr algn="just"/>
            <a:r>
              <a:rPr lang="lv-LV" dirty="0">
                <a:latin typeface="Times New Roman" panose="02020603050405020304" pitchFamily="18" charset="0"/>
                <a:cs typeface="Times New Roman" panose="02020603050405020304" pitchFamily="18" charset="0"/>
              </a:rPr>
              <a:t>Pastāvīgās pārstāvniecības pārskata gads ir kalendāra gads. Pastāvīgā pārstāvniecība pārskata gada pēdējā mēneša deklarāciju (decembra deklarāciju) iesniedz kopā ar bilanci un peļņas vai zaudējumu aprēķinu.</a:t>
            </a: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719693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1000"/>
            <a:ext cx="6858000" cy="690716"/>
          </a:xfrm>
        </p:spPr>
        <p:txBody>
          <a:bodyPr>
            <a:normAutofit/>
          </a:bodyPr>
          <a:lstStyle/>
          <a:p>
            <a:pPr algn="ctr" fontAlgn="auto">
              <a:spcAft>
                <a:spcPts val="0"/>
              </a:spcAft>
            </a:pPr>
            <a:r>
              <a:rPr lang="lv-LV" sz="2800" dirty="0">
                <a:solidFill>
                  <a:schemeClr val="tx2"/>
                </a:solidFill>
                <a:latin typeface="American Typewriter"/>
              </a:rPr>
              <a:t>UIN </a:t>
            </a:r>
            <a:r>
              <a:rPr lang="lv-LV" sz="2800" dirty="0" smtClean="0">
                <a:solidFill>
                  <a:schemeClr val="tx2"/>
                </a:solidFill>
                <a:latin typeface="American Typewriter"/>
              </a:rPr>
              <a:t>likme un ar nodokli apliekamā bāze</a:t>
            </a:r>
            <a:endParaRPr lang="lv-LV" sz="2800" dirty="0">
              <a:solidFill>
                <a:schemeClr val="tx2"/>
              </a:solidFill>
              <a:latin typeface="American Typewriter"/>
            </a:endParaRPr>
          </a:p>
        </p:txBody>
      </p:sp>
      <p:sp>
        <p:nvSpPr>
          <p:cNvPr id="12291" name="Content Placeholder 2"/>
          <p:cNvSpPr>
            <a:spLocks noGrp="1"/>
          </p:cNvSpPr>
          <p:nvPr>
            <p:ph idx="1"/>
          </p:nvPr>
        </p:nvSpPr>
        <p:spPr>
          <a:xfrm>
            <a:off x="711925" y="1533832"/>
            <a:ext cx="8329749" cy="4790768"/>
          </a:xfrm>
        </p:spPr>
        <p:txBody>
          <a:bodyPr>
            <a:normAutofit fontScale="92500" lnSpcReduction="10000"/>
          </a:bodyPr>
          <a:lstStyle/>
          <a:p>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Likme ir 20</a:t>
            </a:r>
            <a:r>
              <a:rPr lang="lv-LV" dirty="0">
                <a:latin typeface="Times New Roman" panose="02020603050405020304" pitchFamily="18" charset="0"/>
                <a:cs typeface="Times New Roman" panose="02020603050405020304" pitchFamily="18" charset="0"/>
              </a:rPr>
              <a:t>% no koriģētas UIN bāzes.</a:t>
            </a:r>
          </a:p>
          <a:p>
            <a:endParaRPr lang="lv-LV" dirty="0" smtClean="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UIN bāzi veido:</a:t>
            </a:r>
          </a:p>
          <a:p>
            <a:pPr algn="just"/>
            <a:r>
              <a:rPr lang="lv-LV" dirty="0" smtClean="0">
                <a:latin typeface="Times New Roman" panose="02020603050405020304" pitchFamily="18" charset="0"/>
                <a:cs typeface="Times New Roman" panose="02020603050405020304" pitchFamily="18" charset="0"/>
              </a:rPr>
              <a:t>	- Aprēķinātās dividendes (arī ārkārtas dividendes)</a:t>
            </a:r>
          </a:p>
          <a:p>
            <a:pPr algn="just"/>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 Dividendēm pielīdzinātas izmaksas (kooperatīvās sabiedrības peļņa, individuālā uzņēmuma peļņas sadale, personālsabiedrības peļņas daļas izmaksa, pastāvīgās pārstāvniecības maksājumi nerezidentam)</a:t>
            </a:r>
          </a:p>
          <a:p>
            <a:pPr algn="just"/>
            <a:r>
              <a:rPr lang="lv-LV" dirty="0">
                <a:latin typeface="Times New Roman" panose="02020603050405020304" pitchFamily="18" charset="0"/>
                <a:cs typeface="Times New Roman" panose="02020603050405020304" pitchFamily="18" charset="0"/>
              </a:rPr>
              <a:t>	</a:t>
            </a:r>
            <a:r>
              <a:rPr lang="lv-LV" dirty="0" smtClean="0">
                <a:latin typeface="Times New Roman" panose="02020603050405020304" pitchFamily="18" charset="0"/>
                <a:cs typeface="Times New Roman" panose="02020603050405020304" pitchFamily="18" charset="0"/>
              </a:rPr>
              <a:t>- Nosacītās dividendes  (7.pants; pamatkapitāla samazināšana, pabeigta likvidācija, reģistrācija par </a:t>
            </a:r>
            <a:r>
              <a:rPr lang="lv-LV" dirty="0" err="1" smtClean="0">
                <a:latin typeface="Times New Roman" panose="02020603050405020304" pitchFamily="18" charset="0"/>
                <a:cs typeface="Times New Roman" panose="02020603050405020304" pitchFamily="18" charset="0"/>
              </a:rPr>
              <a:t>mikrouzņēmumu</a:t>
            </a:r>
            <a:r>
              <a:rPr lang="lv-LV" dirty="0" smtClean="0">
                <a:latin typeface="Times New Roman" panose="02020603050405020304" pitchFamily="18" charset="0"/>
                <a:cs typeface="Times New Roman" panose="02020603050405020304" pitchFamily="18" charset="0"/>
              </a:rPr>
              <a:t> nodokļa maksātāju)</a:t>
            </a:r>
          </a:p>
          <a:p>
            <a:pPr algn="just"/>
            <a:endParaRPr lang="lv-LV"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	- Nosacīti </a:t>
            </a:r>
            <a:r>
              <a:rPr lang="lv-LV" dirty="0">
                <a:latin typeface="Times New Roman" panose="02020603050405020304" pitchFamily="18" charset="0"/>
                <a:cs typeface="Times New Roman" panose="02020603050405020304" pitchFamily="18" charset="0"/>
              </a:rPr>
              <a:t>sadalītā </a:t>
            </a:r>
            <a:r>
              <a:rPr lang="lv-LV" dirty="0" smtClean="0">
                <a:latin typeface="Times New Roman" panose="02020603050405020304" pitchFamily="18" charset="0"/>
                <a:cs typeface="Times New Roman" panose="02020603050405020304" pitchFamily="18" charset="0"/>
              </a:rPr>
              <a:t>peļņa (ar saimniecisko darbību nesaistīti izdevumi, nedroši debitoru parādi, palielināti procentu maksājumi, aizdevumi saistītai personai, transfertcenu starpība, labums, ko maksā PP, likvidācijas kvota) </a:t>
            </a:r>
            <a:endParaRPr lang="lv-LV" dirty="0">
              <a:latin typeface="Times New Roman" panose="02020603050405020304" pitchFamily="18" charset="0"/>
              <a:cs typeface="Times New Roman" panose="02020603050405020304" pitchFamily="18" charset="0"/>
            </a:endParaRPr>
          </a:p>
          <a:p>
            <a:pPr algn="just"/>
            <a:endParaRPr lang="lv-LV" dirty="0" smtClean="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8</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841994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381000"/>
            <a:ext cx="6858000" cy="690716"/>
          </a:xfrm>
        </p:spPr>
        <p:txBody>
          <a:bodyPr>
            <a:normAutofit/>
          </a:bodyPr>
          <a:lstStyle/>
          <a:p>
            <a:pPr algn="ctr" fontAlgn="auto">
              <a:spcAft>
                <a:spcPts val="0"/>
              </a:spcAft>
            </a:pPr>
            <a:r>
              <a:rPr lang="lv-LV" sz="2800" dirty="0">
                <a:solidFill>
                  <a:schemeClr val="tx2"/>
                </a:solidFill>
                <a:latin typeface="American Typewriter"/>
              </a:rPr>
              <a:t>UIN </a:t>
            </a:r>
            <a:r>
              <a:rPr lang="lv-LV" sz="2800" dirty="0" smtClean="0">
                <a:solidFill>
                  <a:schemeClr val="tx2"/>
                </a:solidFill>
                <a:latin typeface="American Typewriter"/>
              </a:rPr>
              <a:t>likme un ar nodokli apliekamā bāze</a:t>
            </a:r>
            <a:endParaRPr lang="lv-LV" sz="2800" dirty="0">
              <a:solidFill>
                <a:schemeClr val="tx2"/>
              </a:solidFill>
              <a:latin typeface="American Typewriter"/>
            </a:endParaRPr>
          </a:p>
        </p:txBody>
      </p:sp>
      <p:sp>
        <p:nvSpPr>
          <p:cNvPr id="12291" name="Content Placeholder 2"/>
          <p:cNvSpPr>
            <a:spLocks noGrp="1"/>
          </p:cNvSpPr>
          <p:nvPr>
            <p:ph idx="1"/>
          </p:nvPr>
        </p:nvSpPr>
        <p:spPr>
          <a:xfrm>
            <a:off x="357051" y="1435511"/>
            <a:ext cx="8329749" cy="5193890"/>
          </a:xfrm>
        </p:spPr>
        <p:txBody>
          <a:bodyPr>
            <a:normAutofit fontScale="92500"/>
          </a:bodyPr>
          <a:lstStyle/>
          <a:p>
            <a:r>
              <a:rPr lang="lv-LV" dirty="0" smtClean="0">
                <a:latin typeface="Times New Roman" panose="02020603050405020304" pitchFamily="18" charset="0"/>
                <a:cs typeface="Times New Roman" panose="02020603050405020304" pitchFamily="18" charset="0"/>
              </a:rPr>
              <a:t>UIN </a:t>
            </a:r>
            <a:r>
              <a:rPr lang="lv-LV" dirty="0">
                <a:latin typeface="Times New Roman" panose="02020603050405020304" pitchFamily="18" charset="0"/>
                <a:cs typeface="Times New Roman" panose="02020603050405020304" pitchFamily="18" charset="0"/>
              </a:rPr>
              <a:t>bāzi veido nodokļa objektu vērtība dalīta ar </a:t>
            </a:r>
            <a:r>
              <a:rPr lang="lv-LV" b="1" dirty="0">
                <a:latin typeface="Times New Roman" panose="02020603050405020304" pitchFamily="18" charset="0"/>
                <a:cs typeface="Times New Roman" panose="02020603050405020304" pitchFamily="18" charset="0"/>
              </a:rPr>
              <a:t>koeficientu 0,8</a:t>
            </a:r>
            <a:r>
              <a:rPr lang="lv-LV" dirty="0">
                <a:latin typeface="Times New Roman" panose="02020603050405020304" pitchFamily="18" charset="0"/>
                <a:cs typeface="Times New Roman" panose="02020603050405020304" pitchFamily="18" charset="0"/>
              </a:rPr>
              <a:t>.</a:t>
            </a:r>
          </a:p>
          <a:p>
            <a:r>
              <a:rPr lang="lv-LV" b="1" u="sng" dirty="0" smtClean="0">
                <a:latin typeface="Times New Roman" panose="02020603050405020304" pitchFamily="18" charset="0"/>
                <a:cs typeface="Times New Roman" panose="02020603050405020304" pitchFamily="18" charset="0"/>
              </a:rPr>
              <a:t>1.piemērs</a:t>
            </a:r>
          </a:p>
          <a:p>
            <a:r>
              <a:rPr lang="lv-LV" dirty="0" smtClean="0">
                <a:latin typeface="Times New Roman" panose="02020603050405020304" pitchFamily="18" charset="0"/>
                <a:cs typeface="Times New Roman" panose="02020603050405020304" pitchFamily="18" charset="0"/>
              </a:rPr>
              <a:t>Uzņēmums aprēķina dividendes no 2018.gadā nopelnītās peļņas – 100</a:t>
            </a:r>
          </a:p>
          <a:p>
            <a:r>
              <a:rPr lang="lv-LV" dirty="0" smtClean="0">
                <a:latin typeface="Times New Roman" panose="02020603050405020304" pitchFamily="18" charset="0"/>
                <a:cs typeface="Times New Roman" panose="02020603050405020304" pitchFamily="18" charset="0"/>
              </a:rPr>
              <a:t>UIN aprēķina: </a:t>
            </a:r>
            <a:r>
              <a:rPr lang="lv-LV" b="1" dirty="0" smtClean="0">
                <a:latin typeface="Times New Roman" panose="02020603050405020304" pitchFamily="18" charset="0"/>
                <a:cs typeface="Times New Roman" panose="02020603050405020304" pitchFamily="18" charset="0"/>
              </a:rPr>
              <a:t>100÷0.8 x 0.2 = 25</a:t>
            </a:r>
            <a:r>
              <a:rPr lang="lv-LV" dirty="0">
                <a:latin typeface="Times New Roman" panose="02020603050405020304" pitchFamily="18" charset="0"/>
                <a:cs typeface="Times New Roman" panose="02020603050405020304" pitchFamily="18" charset="0"/>
              </a:rPr>
              <a:t> </a:t>
            </a:r>
            <a:endParaRPr lang="lv-LV" dirty="0" smtClean="0">
              <a:latin typeface="Times New Roman" panose="02020603050405020304" pitchFamily="18" charset="0"/>
              <a:cs typeface="Times New Roman" panose="02020603050405020304" pitchFamily="18" charset="0"/>
            </a:endParaRPr>
          </a:p>
          <a:p>
            <a:pPr marL="1516063" lvl="2" indent="-342900">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UIN piemēro </a:t>
            </a:r>
            <a:r>
              <a:rPr lang="lv-LV" dirty="0">
                <a:latin typeface="Times New Roman" panose="02020603050405020304" pitchFamily="18" charset="0"/>
                <a:cs typeface="Times New Roman" panose="02020603050405020304" pitchFamily="18" charset="0"/>
              </a:rPr>
              <a:t>bruto </a:t>
            </a:r>
            <a:r>
              <a:rPr lang="lv-LV" dirty="0" smtClean="0">
                <a:latin typeface="Times New Roman" panose="02020603050405020304" pitchFamily="18" charset="0"/>
                <a:cs typeface="Times New Roman" panose="02020603050405020304" pitchFamily="18" charset="0"/>
              </a:rPr>
              <a:t>bāzei</a:t>
            </a:r>
          </a:p>
          <a:p>
            <a:pPr marL="1516063" lvl="2" indent="-342900">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UIN nav </a:t>
            </a:r>
            <a:r>
              <a:rPr lang="lv-LV" dirty="0">
                <a:latin typeface="Times New Roman" panose="02020603050405020304" pitchFamily="18" charset="0"/>
                <a:cs typeface="Times New Roman" panose="02020603050405020304" pitchFamily="18" charset="0"/>
              </a:rPr>
              <a:t>no dividendēm ieturams nodoklis, bāzi </a:t>
            </a:r>
            <a:r>
              <a:rPr lang="lv-LV" dirty="0" smtClean="0">
                <a:latin typeface="Times New Roman" panose="02020603050405020304" pitchFamily="18" charset="0"/>
                <a:cs typeface="Times New Roman" panose="02020603050405020304" pitchFamily="18" charset="0"/>
              </a:rPr>
              <a:t>veido </a:t>
            </a:r>
            <a:r>
              <a:rPr lang="lv-LV" dirty="0">
                <a:latin typeface="Times New Roman" panose="02020603050405020304" pitchFamily="18" charset="0"/>
                <a:cs typeface="Times New Roman" panose="02020603050405020304" pitchFamily="18" charset="0"/>
              </a:rPr>
              <a:t>bruto </a:t>
            </a:r>
            <a:r>
              <a:rPr lang="lv-LV" dirty="0" smtClean="0">
                <a:latin typeface="Times New Roman" panose="02020603050405020304" pitchFamily="18" charset="0"/>
                <a:cs typeface="Times New Roman" panose="02020603050405020304" pitchFamily="18" charset="0"/>
              </a:rPr>
              <a:t>izmaksas.</a:t>
            </a:r>
            <a:endParaRPr lang="lv-LV"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No dividendēm fiziskai personai neaprēķina IIN.</a:t>
            </a:r>
          </a:p>
          <a:p>
            <a:r>
              <a:rPr lang="lv-LV" b="1" u="sng" dirty="0" smtClean="0">
                <a:latin typeface="Times New Roman" panose="02020603050405020304" pitchFamily="18" charset="0"/>
                <a:cs typeface="Times New Roman" panose="02020603050405020304" pitchFamily="18" charset="0"/>
              </a:rPr>
              <a:t>2.piemērs</a:t>
            </a:r>
            <a:endParaRPr lang="lv-LV" b="1" u="sng"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Uzņēmums </a:t>
            </a:r>
            <a:r>
              <a:rPr lang="lv-LV" dirty="0">
                <a:latin typeface="Times New Roman" panose="02020603050405020304" pitchFamily="18" charset="0"/>
                <a:cs typeface="Times New Roman" panose="02020603050405020304" pitchFamily="18" charset="0"/>
              </a:rPr>
              <a:t>aprēķina dividendes </a:t>
            </a:r>
            <a:r>
              <a:rPr lang="lv-LV" dirty="0" smtClean="0">
                <a:latin typeface="Times New Roman" panose="02020603050405020304" pitchFamily="18" charset="0"/>
                <a:cs typeface="Times New Roman" panose="02020603050405020304" pitchFamily="18" charset="0"/>
              </a:rPr>
              <a:t>no nesadalītās peļņas, kas gūta līdz 31.12.2017. - 100</a:t>
            </a:r>
            <a:endParaRPr lang="lv-LV" dirty="0">
              <a:latin typeface="Times New Roman" panose="02020603050405020304" pitchFamily="18" charset="0"/>
              <a:cs typeface="Times New Roman" panose="02020603050405020304" pitchFamily="18" charset="0"/>
            </a:endParaRPr>
          </a:p>
          <a:p>
            <a:r>
              <a:rPr lang="lv-LV" dirty="0" smtClean="0">
                <a:latin typeface="Times New Roman" panose="02020603050405020304" pitchFamily="18" charset="0"/>
                <a:cs typeface="Times New Roman" panose="02020603050405020304" pitchFamily="18" charset="0"/>
              </a:rPr>
              <a:t>UIN nepiemēro.</a:t>
            </a:r>
          </a:p>
          <a:p>
            <a:pPr marL="1104900" lvl="1" indent="-342900">
              <a:buFont typeface="Wingdings" panose="05000000000000000000" pitchFamily="2" charset="2"/>
              <a:buChar char="ü"/>
            </a:pPr>
            <a:r>
              <a:rPr lang="lv-LV" dirty="0" smtClean="0">
                <a:latin typeface="Times New Roman" panose="02020603050405020304" pitchFamily="18" charset="0"/>
                <a:cs typeface="Times New Roman" panose="02020603050405020304" pitchFamily="18" charset="0"/>
              </a:rPr>
              <a:t>Kamēr uzņēmumam ir nesadalītā peļņa, </a:t>
            </a:r>
            <a:r>
              <a:rPr lang="lv-LV" dirty="0">
                <a:latin typeface="Times New Roman" panose="02020603050405020304" pitchFamily="18" charset="0"/>
                <a:cs typeface="Times New Roman" panose="02020603050405020304" pitchFamily="18" charset="0"/>
              </a:rPr>
              <a:t>kas gūta līdz 31.12.2017</a:t>
            </a:r>
            <a:r>
              <a:rPr lang="lv-LV" dirty="0" smtClean="0">
                <a:latin typeface="Times New Roman" panose="02020603050405020304" pitchFamily="18" charset="0"/>
                <a:cs typeface="Times New Roman" panose="02020603050405020304" pitchFamily="18" charset="0"/>
              </a:rPr>
              <a:t>.,</a:t>
            </a:r>
            <a:r>
              <a:rPr lang="lv-LV" dirty="0">
                <a:latin typeface="Times New Roman" panose="02020603050405020304" pitchFamily="18" charset="0"/>
                <a:cs typeface="Times New Roman" panose="02020603050405020304" pitchFamily="18" charset="0"/>
              </a:rPr>
              <a:t> UIN </a:t>
            </a:r>
            <a:r>
              <a:rPr lang="lv-LV" dirty="0" smtClean="0">
                <a:latin typeface="Times New Roman" panose="02020603050405020304" pitchFamily="18" charset="0"/>
                <a:cs typeface="Times New Roman" panose="02020603050405020304" pitchFamily="18" charset="0"/>
              </a:rPr>
              <a:t>dividendēm nepiemēro.</a:t>
            </a:r>
          </a:p>
          <a:p>
            <a:pPr marL="762000" lvl="1" indent="0">
              <a:buNone/>
            </a:pPr>
            <a:r>
              <a:rPr lang="lv-LV" dirty="0" smtClean="0">
                <a:latin typeface="Times New Roman" panose="02020603050405020304" pitchFamily="18" charset="0"/>
                <a:cs typeface="Times New Roman" panose="02020603050405020304" pitchFamily="18" charset="0"/>
              </a:rPr>
              <a:t>No </a:t>
            </a:r>
            <a:r>
              <a:rPr lang="lv-LV" dirty="0">
                <a:latin typeface="Times New Roman" panose="02020603050405020304" pitchFamily="18" charset="0"/>
                <a:cs typeface="Times New Roman" panose="02020603050405020304" pitchFamily="18" charset="0"/>
              </a:rPr>
              <a:t>dividendēm fiziskai personai </a:t>
            </a:r>
            <a:r>
              <a:rPr lang="lv-LV" dirty="0" smtClean="0">
                <a:latin typeface="Times New Roman" panose="02020603050405020304" pitchFamily="18" charset="0"/>
                <a:cs typeface="Times New Roman" panose="02020603050405020304" pitchFamily="18" charset="0"/>
              </a:rPr>
              <a:t>aprēķina IIN 10% apmērā - 10.</a:t>
            </a:r>
            <a:endParaRPr lang="lv-LV" dirty="0">
              <a:latin typeface="Times New Roman" panose="02020603050405020304" pitchFamily="18" charset="0"/>
              <a:cs typeface="Times New Roman" panose="02020603050405020304" pitchFamily="18" charset="0"/>
            </a:endParaRPr>
          </a:p>
          <a:p>
            <a:endParaRPr lang="lv-LV" dirty="0" smtClean="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smtClean="0">
              <a:latin typeface="Times New Roman" panose="02020603050405020304" pitchFamily="18" charset="0"/>
              <a:cs typeface="Times New Roman" panose="02020603050405020304" pitchFamily="18" charset="0"/>
            </a:endParaRPr>
          </a:p>
          <a:p>
            <a:pPr marL="457200" indent="-457200">
              <a:buAutoNum type="arabicParenR"/>
            </a:pPr>
            <a:endParaRPr lang="lv-LV" dirty="0">
              <a:latin typeface="Times New Roman" panose="02020603050405020304" pitchFamily="18" charset="0"/>
              <a:cs typeface="Times New Roman" panose="02020603050405020304" pitchFamily="18" charset="0"/>
            </a:endParaRPr>
          </a:p>
          <a:p>
            <a:pPr marL="342900" indent="-342900"/>
            <a:endParaRPr lang="lv-LV" altLang="lv-LV" dirty="0" smtClean="0"/>
          </a:p>
        </p:txBody>
      </p:sp>
      <p:sp>
        <p:nvSpPr>
          <p:cNvPr id="12292" name="Text Placeholder 3"/>
          <p:cNvSpPr>
            <a:spLocks noGrp="1"/>
          </p:cNvSpPr>
          <p:nvPr>
            <p:ph type="body" sz="quarter" idx="10"/>
          </p:nvPr>
        </p:nvSpPr>
        <p:spPr/>
        <p:txBody>
          <a:bodyPr/>
          <a:lstStyle/>
          <a:p>
            <a:r>
              <a:rPr lang="lv-LV" altLang="lv-LV" dirty="0" smtClean="0"/>
              <a:t> </a:t>
            </a:r>
          </a:p>
        </p:txBody>
      </p:sp>
      <p:sp>
        <p:nvSpPr>
          <p:cNvPr id="12293" name="Text Placeholder 4"/>
          <p:cNvSpPr>
            <a:spLocks noGrp="1"/>
          </p:cNvSpPr>
          <p:nvPr>
            <p:ph type="body" sz="quarter" idx="12"/>
          </p:nvPr>
        </p:nvSpPr>
        <p:spPr/>
        <p:txBody>
          <a:bodyPr/>
          <a:lstStyle/>
          <a:p>
            <a:r>
              <a:rPr lang="lv-LV" altLang="lv-LV" dirty="0" smtClean="0"/>
              <a:t> </a:t>
            </a:r>
          </a:p>
        </p:txBody>
      </p:sp>
      <p:sp>
        <p:nvSpPr>
          <p:cNvPr id="6" name="Slide Number Placeholder 5"/>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0958E13-C296-4A52-9139-A373D597B06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901042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8483</TotalTime>
  <Words>2285</Words>
  <Application>Microsoft Office PowerPoint</Application>
  <PresentationFormat>On-screen Show (4:3)</PresentationFormat>
  <Paragraphs>387</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American Typewriter</vt:lpstr>
      <vt:lpstr>Arial</vt:lpstr>
      <vt:lpstr>Calibri</vt:lpstr>
      <vt:lpstr>Calibri Light</vt:lpstr>
      <vt:lpstr>Cambria</vt:lpstr>
      <vt:lpstr>Franklin Gothic Book</vt:lpstr>
      <vt:lpstr>Palatino</vt:lpstr>
      <vt:lpstr>Times New Roman</vt:lpstr>
      <vt:lpstr>Verdana</vt:lpstr>
      <vt:lpstr>Wingdings</vt:lpstr>
      <vt:lpstr>2_Custom Design</vt:lpstr>
      <vt:lpstr>Retrospect</vt:lpstr>
      <vt:lpstr> </vt:lpstr>
      <vt:lpstr>Uzņēmumu ienākuma nodokļa (UIN) reforma</vt:lpstr>
      <vt:lpstr>UIN maksātāji</vt:lpstr>
      <vt:lpstr>UIN taksācijas periods un deklarācija</vt:lpstr>
      <vt:lpstr>UIN taksācijas periods un deklarācija</vt:lpstr>
      <vt:lpstr>UIN taksācijas periods un deklarācija</vt:lpstr>
      <vt:lpstr>UIN taksācijas periods un deklarācija</vt:lpstr>
      <vt:lpstr>UIN likme un ar nodokli apliekamā bāze</vt:lpstr>
      <vt:lpstr>UIN likme un ar nodokli apliekamā bāze</vt:lpstr>
      <vt:lpstr>UIN atlaides un atvieglojumi</vt:lpstr>
      <vt:lpstr>Kas nodokļa maksātājam jāievēro pārejas periodā no 2018.gada 1.janvāra līdz 30.jūnijam </vt:lpstr>
      <vt:lpstr>Kas nodokļa maksātājam jāievēro pārejas periodā no 2018.gada 1.janvāra līdz 30.jūnijam </vt:lpstr>
      <vt:lpstr>Kas nodokļa maksātājam jāievēro pārejas periodā no 2018.gada 1.janvāra līdz 30.jūnijam </vt:lpstr>
      <vt:lpstr>Kas nodokļa maksātājam jāievēro pārejas periodā no 2018.gada 1.janvāra līdz 30.jūnijam </vt:lpstr>
      <vt:lpstr>Kas nodokļa maksātājam jāievēro pārejas periodā no 2018.gada 1.janvāra līdz 30.jūnijam </vt:lpstr>
      <vt:lpstr>UIN piemērošana nerezidentu ienākumiem (UIN likuma 5.pants)</vt:lpstr>
      <vt:lpstr>Nosacīti sadalītā peļņa - ar saimniecisko darbību nesaistīti izdevumi </vt:lpstr>
      <vt:lpstr>Nosacīti sadalītā peļņa - ar saimniecisko darbību nesaistīti izdevumi </vt:lpstr>
      <vt:lpstr>Nosacīti sadalītā peļņa - ar saimniecisko darbību nesaistīti izdevumi </vt:lpstr>
      <vt:lpstr>Reprezentācijas un personāla ilgtspējas pasākumu izdevumi</vt:lpstr>
      <vt:lpstr>Reprezentācijas un personāla ilgtspējas pasākumu izdevumi</vt:lpstr>
      <vt:lpstr>Reprezentācijas un personāla ilgtspējas pasākumu izdevumi</vt:lpstr>
      <vt:lpstr>Izdevumi, kas ir saistīti ar saimniecisko darbību (8.panta 5.daļa)</vt:lpstr>
      <vt:lpstr>Izdevumi, kas ir saistīti ar saimniecisko darbību (8.panta 5.daļa)</vt:lpstr>
      <vt:lpstr>Izdevumi, kas ir saistīti ar saimniecisko darbību (8.panta 5.daļa)</vt:lpstr>
      <vt:lpstr>UIN atlaide ziedotājiem (UIN likuma 12.pants)</vt:lpstr>
      <vt:lpstr>UIN atlaide ziedotājiem (UIN likuma 12.pants)</vt:lpstr>
      <vt:lpstr>UIN atlaide ziedotājiem (UIN likuma 12.pants)</vt:lpstr>
      <vt:lpstr>Iepriekšējo gadu nesadalītā peļņa </vt:lpstr>
      <vt:lpstr> </vt:lpstr>
    </vt:vector>
  </TitlesOfParts>
  <Company>Valsts ieņēmumu dienests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Narnicka</dc:creator>
  <cp:lastModifiedBy>Diāna Kudravecs</cp:lastModifiedBy>
  <cp:revision>576</cp:revision>
  <cp:lastPrinted>2017-09-26T12:09:43Z</cp:lastPrinted>
  <dcterms:created xsi:type="dcterms:W3CDTF">2016-07-13T05:11:48Z</dcterms:created>
  <dcterms:modified xsi:type="dcterms:W3CDTF">2017-10-02T06:27:53Z</dcterms:modified>
</cp:coreProperties>
</file>