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73" r:id="rId4"/>
    <p:sldId id="272" r:id="rId5"/>
    <p:sldId id="288" r:id="rId6"/>
    <p:sldId id="295" r:id="rId7"/>
    <p:sldId id="306" r:id="rId8"/>
    <p:sldId id="304" r:id="rId9"/>
    <p:sldId id="303" r:id="rId10"/>
    <p:sldId id="305" r:id="rId11"/>
    <p:sldId id="307" r:id="rId12"/>
    <p:sldId id="299" r:id="rId13"/>
    <p:sldId id="302" r:id="rId14"/>
    <p:sldId id="289" r:id="rId15"/>
    <p:sldId id="290" r:id="rId16"/>
    <p:sldId id="308" r:id="rId17"/>
    <p:sldId id="297" r:id="rId18"/>
    <p:sldId id="29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FS-Primary\User%20Folders\OTolmacova\Desktop\reimigracija\Copy%20of%20migracij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oleObject" Target="file:///\\FS-Primary\User%20Folders\OTolmacova\Desktop\reimigracija\Copy%20of%20migracija.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FS-Primary\User%20Folders\OTolmacova\Desktop\reimigracija\Copy%20of%20migracija.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lgn="ctr" rtl="0">
              <a:defRPr lang="lv-LV" sz="1400" b="1" i="0" u="none" strike="noStrike" kern="1200" spc="0" baseline="0" dirty="0">
                <a:solidFill>
                  <a:prstClr val="black">
                    <a:lumMod val="65000"/>
                    <a:lumOff val="35000"/>
                  </a:prstClr>
                </a:solidFill>
                <a:latin typeface="+mn-lt"/>
                <a:ea typeface="+mn-ea"/>
                <a:cs typeface="+mn-cs"/>
              </a:defRPr>
            </a:pPr>
            <a:r>
              <a:rPr lang="lv-LV" sz="1400" b="1" i="0" u="none" strike="noStrike" kern="1200" spc="0" baseline="0" dirty="0">
                <a:solidFill>
                  <a:prstClr val="black">
                    <a:lumMod val="65000"/>
                    <a:lumOff val="35000"/>
                  </a:prstClr>
                </a:solidFill>
                <a:latin typeface="+mn-lt"/>
                <a:ea typeface="+mn-ea"/>
                <a:cs typeface="+mn-cs"/>
              </a:rPr>
              <a:t>Iedzīvotāju ilgtermiņa migrācijas saldo Daugavpilī, csp dati</a:t>
            </a:r>
          </a:p>
        </c:rich>
      </c:tx>
      <c:layout/>
      <c:overlay val="0"/>
      <c:spPr>
        <a:noFill/>
        <a:ln>
          <a:noFill/>
        </a:ln>
        <a:effectLst/>
      </c:spPr>
      <c:txPr>
        <a:bodyPr rot="0" spcFirstLastPara="1" vertOverflow="ellipsis" vert="horz" wrap="square" anchor="ctr" anchorCtr="1"/>
        <a:lstStyle/>
        <a:p>
          <a:pPr algn="ctr" rtl="0">
            <a:defRPr lang="lv-LV" sz="1400" b="1" i="0" u="none" strike="noStrike" kern="1200" spc="0" baseline="0" dirty="0">
              <a:solidFill>
                <a:prstClr val="black">
                  <a:lumMod val="65000"/>
                  <a:lumOff val="35000"/>
                </a:prstClr>
              </a:solidFill>
              <a:latin typeface="+mn-lt"/>
              <a:ea typeface="+mn-ea"/>
              <a:cs typeface="+mn-cs"/>
            </a:defRPr>
          </a:pPr>
          <a:endParaRPr lang="en-US"/>
        </a:p>
      </c:txPr>
    </c:title>
    <c:autoTitleDeleted val="0"/>
    <c:plotArea>
      <c:layout/>
      <c:barChart>
        <c:barDir val="col"/>
        <c:grouping val="stacked"/>
        <c:varyColors val="0"/>
        <c:ser>
          <c:idx val="0"/>
          <c:order val="0"/>
          <c:tx>
            <c:strRef>
              <c:f>'IB0100'!$B$4</c:f>
              <c:strCache>
                <c:ptCount val="1"/>
                <c:pt idx="0">
                  <c:v>LATVIJA</c:v>
                </c:pt>
              </c:strCache>
            </c:strRef>
          </c:tx>
          <c:spPr>
            <a:gradFill rotWithShape="1">
              <a:gsLst>
                <a:gs pos="0">
                  <a:schemeClr val="accent1">
                    <a:shade val="76000"/>
                    <a:shade val="51000"/>
                    <a:satMod val="130000"/>
                  </a:schemeClr>
                </a:gs>
                <a:gs pos="80000">
                  <a:schemeClr val="accent1">
                    <a:shade val="76000"/>
                    <a:shade val="93000"/>
                    <a:satMod val="130000"/>
                  </a:schemeClr>
                </a:gs>
                <a:gs pos="100000">
                  <a:schemeClr val="accent1">
                    <a:shade val="76000"/>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'IB0100'!$C$3:$X$3</c:f>
              <c:strCache>
                <c:ptCount val="22"/>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strCache>
            </c:strRef>
          </c:cat>
          <c:val>
            <c:numRef>
              <c:f>'IB0100'!$C$4:$X$4</c:f>
            </c:numRef>
          </c:val>
        </c:ser>
        <c:ser>
          <c:idx val="1"/>
          <c:order val="1"/>
          <c:tx>
            <c:strRef>
              <c:f>'IB0100'!$B$5</c:f>
              <c:strCache>
                <c:ptCount val="1"/>
                <c:pt idx="0">
                  <c:v>Daugavpils</c:v>
                </c:pt>
              </c:strCache>
            </c:strRef>
          </c:tx>
          <c:spPr>
            <a:gradFill rotWithShape="1">
              <a:gsLst>
                <a:gs pos="0">
                  <a:schemeClr val="accent1">
                    <a:tint val="77000"/>
                    <a:shade val="51000"/>
                    <a:satMod val="130000"/>
                  </a:schemeClr>
                </a:gs>
                <a:gs pos="80000">
                  <a:schemeClr val="accent1">
                    <a:tint val="77000"/>
                    <a:shade val="93000"/>
                    <a:satMod val="130000"/>
                  </a:schemeClr>
                </a:gs>
                <a:gs pos="100000">
                  <a:schemeClr val="accent1">
                    <a:tint val="77000"/>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'IB0100'!$C$3:$X$3</c:f>
              <c:strCache>
                <c:ptCount val="22"/>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strCache>
            </c:strRef>
          </c:cat>
          <c:val>
            <c:numRef>
              <c:f>'IB0100'!$C$5:$X$5</c:f>
              <c:numCache>
                <c:formatCode>0</c:formatCode>
                <c:ptCount val="22"/>
                <c:pt idx="0">
                  <c:v>-234</c:v>
                </c:pt>
                <c:pt idx="1">
                  <c:v>-204</c:v>
                </c:pt>
                <c:pt idx="2">
                  <c:v>-252</c:v>
                </c:pt>
                <c:pt idx="3">
                  <c:v>-257</c:v>
                </c:pt>
                <c:pt idx="4">
                  <c:v>-415</c:v>
                </c:pt>
                <c:pt idx="5">
                  <c:v>-897</c:v>
                </c:pt>
                <c:pt idx="6">
                  <c:v>-564</c:v>
                </c:pt>
                <c:pt idx="7">
                  <c:v>-1402</c:v>
                </c:pt>
                <c:pt idx="8">
                  <c:v>-1832</c:v>
                </c:pt>
                <c:pt idx="9">
                  <c:v>-1198</c:v>
                </c:pt>
                <c:pt idx="10">
                  <c:v>-1397</c:v>
                </c:pt>
                <c:pt idx="11">
                  <c:v>-1041</c:v>
                </c:pt>
                <c:pt idx="12">
                  <c:v>-2737</c:v>
                </c:pt>
                <c:pt idx="13">
                  <c:v>-2240</c:v>
                </c:pt>
                <c:pt idx="14">
                  <c:v>-1754</c:v>
                </c:pt>
                <c:pt idx="15">
                  <c:v>-2097</c:v>
                </c:pt>
                <c:pt idx="16">
                  <c:v>-1104</c:v>
                </c:pt>
                <c:pt idx="17">
                  <c:v>-1303</c:v>
                </c:pt>
                <c:pt idx="18">
                  <c:v>-433</c:v>
                </c:pt>
                <c:pt idx="19">
                  <c:v>-94</c:v>
                </c:pt>
                <c:pt idx="20">
                  <c:v>-735</c:v>
                </c:pt>
                <c:pt idx="21">
                  <c:v>-764</c:v>
                </c:pt>
              </c:numCache>
            </c:numRef>
          </c:val>
        </c:ser>
        <c:dLbls>
          <c:showLegendKey val="0"/>
          <c:showVal val="0"/>
          <c:showCatName val="0"/>
          <c:showSerName val="0"/>
          <c:showPercent val="0"/>
          <c:showBubbleSize val="0"/>
        </c:dLbls>
        <c:gapWidth val="150"/>
        <c:overlap val="100"/>
        <c:axId val="173761792"/>
        <c:axId val="173762176"/>
      </c:barChart>
      <c:catAx>
        <c:axId val="17376179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73762176"/>
        <c:crosses val="autoZero"/>
        <c:auto val="1"/>
        <c:lblAlgn val="ctr"/>
        <c:lblOffset val="100"/>
        <c:noMultiLvlLbl val="0"/>
      </c:catAx>
      <c:valAx>
        <c:axId val="173762176"/>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73761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0" i="0" u="none" strike="noStrike" kern="1200" spc="0" baseline="0">
                <a:solidFill>
                  <a:schemeClr val="tx1">
                    <a:lumMod val="65000"/>
                    <a:lumOff val="35000"/>
                  </a:schemeClr>
                </a:solidFill>
                <a:latin typeface="+mn-lt"/>
                <a:ea typeface="+mn-ea"/>
                <a:cs typeface="+mn-cs"/>
              </a:defRPr>
            </a:pPr>
            <a:r>
              <a:rPr lang="lv-LV" b="1" noProof="0" dirty="0" smtClean="0"/>
              <a:t>Gada migrācija Latvijas pilsētas</a:t>
            </a:r>
            <a:r>
              <a:rPr lang="lv-LV" b="1" dirty="0" smtClean="0"/>
              <a:t>, (%, </a:t>
            </a:r>
            <a:r>
              <a:rPr lang="lv-LV" b="1" dirty="0"/>
              <a:t>RAIM)</a:t>
            </a:r>
            <a:endParaRPr lang="en-US" b="1" dirty="0"/>
          </a:p>
        </c:rich>
      </c:tx>
      <c:layout>
        <c:manualLayout>
          <c:xMode val="edge"/>
          <c:yMode val="edge"/>
          <c:x val="0.18514613036895644"/>
          <c:y val="2.7777698905985138E-2"/>
        </c:manualLayout>
      </c:layout>
      <c:overlay val="0"/>
      <c:spPr>
        <a:noFill/>
        <a:ln>
          <a:noFill/>
        </a:ln>
        <a:effectLst/>
      </c:spPr>
    </c:title>
    <c:autoTitleDeleted val="0"/>
    <c:plotArea>
      <c:layout>
        <c:manualLayout>
          <c:layoutTarget val="inner"/>
          <c:xMode val="edge"/>
          <c:yMode val="edge"/>
          <c:x val="5.9768023502556687E-2"/>
          <c:y val="0.13947826086956525"/>
          <c:w val="0.9067416572928384"/>
          <c:h val="0.72573867397010161"/>
        </c:manualLayout>
      </c:layout>
      <c:barChart>
        <c:barDir val="col"/>
        <c:grouping val="clustered"/>
        <c:varyColors val="0"/>
        <c:ser>
          <c:idx val="0"/>
          <c:order val="0"/>
          <c:tx>
            <c:strRef>
              <c:f>'Iedzīvotāju rādītāji uz1000iedz'!$C$36</c:f>
              <c:strCache>
                <c:ptCount val="1"/>
              </c:strCache>
            </c:strRef>
          </c:tx>
          <c:spPr>
            <a:solidFill>
              <a:schemeClr val="accent1"/>
            </a:solidFill>
            <a:ln>
              <a:noFill/>
            </a:ln>
            <a:effectLst/>
          </c:spPr>
          <c:invertIfNegative val="0"/>
          <c:cat>
            <c:strRef>
              <c:f>'Iedzīvotāju rādītāji uz1000iedz'!$B$37:$B$45</c:f>
              <c:strCache>
                <c:ptCount val="9"/>
                <c:pt idx="0">
                  <c:v>Jūrmala</c:v>
                </c:pt>
                <c:pt idx="1">
                  <c:v>Rīga</c:v>
                </c:pt>
                <c:pt idx="2">
                  <c:v>Valmiera</c:v>
                </c:pt>
                <c:pt idx="3">
                  <c:v>Jēkabpils</c:v>
                </c:pt>
                <c:pt idx="4">
                  <c:v>Jelgava</c:v>
                </c:pt>
                <c:pt idx="5">
                  <c:v>Daugavpils</c:v>
                </c:pt>
                <c:pt idx="6">
                  <c:v>Rēzekne</c:v>
                </c:pt>
                <c:pt idx="7">
                  <c:v>Liepāja</c:v>
                </c:pt>
                <c:pt idx="8">
                  <c:v>Ventspils</c:v>
                </c:pt>
              </c:strCache>
            </c:strRef>
          </c:cat>
          <c:val>
            <c:numRef>
              <c:f>'Iedzīvotāju rādītāji uz1000iedz'!$C$37:$C$45</c:f>
              <c:numCache>
                <c:formatCode>General</c:formatCode>
                <c:ptCount val="9"/>
              </c:numCache>
            </c:numRef>
          </c:val>
        </c:ser>
        <c:ser>
          <c:idx val="1"/>
          <c:order val="1"/>
          <c:tx>
            <c:strRef>
              <c:f>'Iedzīvotāju rādītāji uz1000iedz'!$D$36</c:f>
              <c:strCache>
                <c:ptCount val="1"/>
                <c:pt idx="0">
                  <c:v>2013</c:v>
                </c:pt>
              </c:strCache>
            </c:strRef>
          </c:tx>
          <c:spPr>
            <a:solidFill>
              <a:schemeClr val="accent2"/>
            </a:solidFill>
            <a:ln>
              <a:noFill/>
            </a:ln>
            <a:effectLst/>
            <a:scene3d>
              <a:camera prst="orthographicFront"/>
              <a:lightRig rig="threePt" dir="t"/>
            </a:scene3d>
            <a:sp3d prstMaterial="dkEdge"/>
          </c:spPr>
          <c:invertIfNegative val="0"/>
          <c:cat>
            <c:strRef>
              <c:f>'Iedzīvotāju rādītāji uz1000iedz'!$B$37:$B$45</c:f>
              <c:strCache>
                <c:ptCount val="9"/>
                <c:pt idx="0">
                  <c:v>Jūrmala</c:v>
                </c:pt>
                <c:pt idx="1">
                  <c:v>Rīga</c:v>
                </c:pt>
                <c:pt idx="2">
                  <c:v>Valmiera</c:v>
                </c:pt>
                <c:pt idx="3">
                  <c:v>Jēkabpils</c:v>
                </c:pt>
                <c:pt idx="4">
                  <c:v>Jelgava</c:v>
                </c:pt>
                <c:pt idx="5">
                  <c:v>Daugavpils</c:v>
                </c:pt>
                <c:pt idx="6">
                  <c:v>Rēzekne</c:v>
                </c:pt>
                <c:pt idx="7">
                  <c:v>Liepāja</c:v>
                </c:pt>
                <c:pt idx="8">
                  <c:v>Ventspils</c:v>
                </c:pt>
              </c:strCache>
            </c:strRef>
          </c:cat>
          <c:val>
            <c:numRef>
              <c:f>'Iedzīvotāju rādītāji uz1000iedz'!$D$37:$D$45</c:f>
              <c:numCache>
                <c:formatCode>#,##0.000</c:formatCode>
                <c:ptCount val="9"/>
                <c:pt idx="0">
                  <c:v>2.5307688209281257E-2</c:v>
                </c:pt>
                <c:pt idx="1">
                  <c:v>-1.1799148459031212E-3</c:v>
                </c:pt>
                <c:pt idx="2">
                  <c:v>-1.3383819449651354E-2</c:v>
                </c:pt>
                <c:pt idx="3">
                  <c:v>-8.8475060850751481E-3</c:v>
                </c:pt>
                <c:pt idx="4">
                  <c:v>-8.0114584317058576E-3</c:v>
                </c:pt>
                <c:pt idx="5">
                  <c:v>-6.0361973935501769E-3</c:v>
                </c:pt>
                <c:pt idx="6">
                  <c:v>-8.427628477133426E-3</c:v>
                </c:pt>
                <c:pt idx="7">
                  <c:v>-7.8385691577785074E-3</c:v>
                </c:pt>
                <c:pt idx="8">
                  <c:v>-9.2147245106909848E-3</c:v>
                </c:pt>
              </c:numCache>
            </c:numRef>
          </c:val>
        </c:ser>
        <c:ser>
          <c:idx val="2"/>
          <c:order val="2"/>
          <c:tx>
            <c:strRef>
              <c:f>'Iedzīvotāju rādītāji uz1000iedz'!$E$36</c:f>
              <c:strCache>
                <c:ptCount val="1"/>
                <c:pt idx="0">
                  <c:v>2014</c:v>
                </c:pt>
              </c:strCache>
            </c:strRef>
          </c:tx>
          <c:spPr>
            <a:solidFill>
              <a:schemeClr val="accent3"/>
            </a:solidFill>
            <a:ln>
              <a:noFill/>
            </a:ln>
            <a:effectLst/>
          </c:spPr>
          <c:invertIfNegative val="0"/>
          <c:cat>
            <c:strRef>
              <c:f>'Iedzīvotāju rādītāji uz1000iedz'!$B$37:$B$45</c:f>
              <c:strCache>
                <c:ptCount val="9"/>
                <c:pt idx="0">
                  <c:v>Jūrmala</c:v>
                </c:pt>
                <c:pt idx="1">
                  <c:v>Rīga</c:v>
                </c:pt>
                <c:pt idx="2">
                  <c:v>Valmiera</c:v>
                </c:pt>
                <c:pt idx="3">
                  <c:v>Jēkabpils</c:v>
                </c:pt>
                <c:pt idx="4">
                  <c:v>Jelgava</c:v>
                </c:pt>
                <c:pt idx="5">
                  <c:v>Daugavpils</c:v>
                </c:pt>
                <c:pt idx="6">
                  <c:v>Rēzekne</c:v>
                </c:pt>
                <c:pt idx="7">
                  <c:v>Liepāja</c:v>
                </c:pt>
                <c:pt idx="8">
                  <c:v>Ventspils</c:v>
                </c:pt>
              </c:strCache>
            </c:strRef>
          </c:cat>
          <c:val>
            <c:numRef>
              <c:f>'Iedzīvotāju rādītāji uz1000iedz'!$E$37:$E$45</c:f>
              <c:numCache>
                <c:formatCode>#,##0.000</c:formatCode>
                <c:ptCount val="9"/>
                <c:pt idx="0">
                  <c:v>6.0891803963186567E-4</c:v>
                </c:pt>
                <c:pt idx="1">
                  <c:v>8.1996158583326918E-3</c:v>
                </c:pt>
                <c:pt idx="2">
                  <c:v>-2.2256886318672963E-2</c:v>
                </c:pt>
                <c:pt idx="3">
                  <c:v>-2.5921140216923148E-2</c:v>
                </c:pt>
                <c:pt idx="4">
                  <c:v>-8.8189575865241267E-3</c:v>
                </c:pt>
                <c:pt idx="5">
                  <c:v>-1.460912345259285E-2</c:v>
                </c:pt>
                <c:pt idx="6">
                  <c:v>-1.8033375201866143E-2</c:v>
                </c:pt>
                <c:pt idx="7">
                  <c:v>-1.6365064944631334E-2</c:v>
                </c:pt>
                <c:pt idx="8">
                  <c:v>-1.5471506842702322E-2</c:v>
                </c:pt>
              </c:numCache>
            </c:numRef>
          </c:val>
        </c:ser>
        <c:ser>
          <c:idx val="3"/>
          <c:order val="3"/>
          <c:tx>
            <c:strRef>
              <c:f>'Iedzīvotāju rādītāji uz1000iedz'!$F$36</c:f>
              <c:strCache>
                <c:ptCount val="1"/>
                <c:pt idx="0">
                  <c:v>2015</c:v>
                </c:pt>
              </c:strCache>
            </c:strRef>
          </c:tx>
          <c:spPr>
            <a:solidFill>
              <a:schemeClr val="accent4"/>
            </a:solidFill>
            <a:ln>
              <a:noFill/>
            </a:ln>
            <a:effectLst/>
          </c:spPr>
          <c:invertIfNegative val="0"/>
          <c:cat>
            <c:strRef>
              <c:f>'Iedzīvotāju rādītāji uz1000iedz'!$B$37:$B$45</c:f>
              <c:strCache>
                <c:ptCount val="9"/>
                <c:pt idx="0">
                  <c:v>Jūrmala</c:v>
                </c:pt>
                <c:pt idx="1">
                  <c:v>Rīga</c:v>
                </c:pt>
                <c:pt idx="2">
                  <c:v>Valmiera</c:v>
                </c:pt>
                <c:pt idx="3">
                  <c:v>Jēkabpils</c:v>
                </c:pt>
                <c:pt idx="4">
                  <c:v>Jelgava</c:v>
                </c:pt>
                <c:pt idx="5">
                  <c:v>Daugavpils</c:v>
                </c:pt>
                <c:pt idx="6">
                  <c:v>Rēzekne</c:v>
                </c:pt>
                <c:pt idx="7">
                  <c:v>Liepāja</c:v>
                </c:pt>
                <c:pt idx="8">
                  <c:v>Ventspils</c:v>
                </c:pt>
              </c:strCache>
            </c:strRef>
          </c:cat>
          <c:val>
            <c:numRef>
              <c:f>'Iedzīvotāju rādītāji uz1000iedz'!$F$37:$F$45</c:f>
              <c:numCache>
                <c:formatCode>#,##0.000</c:formatCode>
                <c:ptCount val="9"/>
                <c:pt idx="0">
                  <c:v>9.0441753071360109E-3</c:v>
                </c:pt>
                <c:pt idx="1">
                  <c:v>-3.2174151150054769E-3</c:v>
                </c:pt>
                <c:pt idx="2">
                  <c:v>-1.3123052959501559E-2</c:v>
                </c:pt>
                <c:pt idx="3">
                  <c:v>-7.8505575908853018E-3</c:v>
                </c:pt>
                <c:pt idx="4">
                  <c:v>-9.093524260052421E-3</c:v>
                </c:pt>
                <c:pt idx="5">
                  <c:v>-9.1039770004791559E-3</c:v>
                </c:pt>
                <c:pt idx="6">
                  <c:v>-1.6426601287159063E-2</c:v>
                </c:pt>
                <c:pt idx="7">
                  <c:v>-1.3738358647415464E-2</c:v>
                </c:pt>
                <c:pt idx="8">
                  <c:v>-6.5390004670714636E-3</c:v>
                </c:pt>
              </c:numCache>
            </c:numRef>
          </c:val>
        </c:ser>
        <c:ser>
          <c:idx val="4"/>
          <c:order val="4"/>
          <c:tx>
            <c:strRef>
              <c:f>'Iedzīvotāju rādītāji uz1000iedz'!$G$36</c:f>
              <c:strCache>
                <c:ptCount val="1"/>
                <c:pt idx="0">
                  <c:v>2016</c:v>
                </c:pt>
              </c:strCache>
            </c:strRef>
          </c:tx>
          <c:spPr>
            <a:solidFill>
              <a:schemeClr val="accent5"/>
            </a:solidFill>
            <a:ln>
              <a:noFill/>
            </a:ln>
            <a:effectLst/>
          </c:spPr>
          <c:invertIfNegative val="0"/>
          <c:cat>
            <c:strRef>
              <c:f>'Iedzīvotāju rādītāji uz1000iedz'!$B$37:$B$45</c:f>
              <c:strCache>
                <c:ptCount val="9"/>
                <c:pt idx="0">
                  <c:v>Jūrmala</c:v>
                </c:pt>
                <c:pt idx="1">
                  <c:v>Rīga</c:v>
                </c:pt>
                <c:pt idx="2">
                  <c:v>Valmiera</c:v>
                </c:pt>
                <c:pt idx="3">
                  <c:v>Jēkabpils</c:v>
                </c:pt>
                <c:pt idx="4">
                  <c:v>Jelgava</c:v>
                </c:pt>
                <c:pt idx="5">
                  <c:v>Daugavpils</c:v>
                </c:pt>
                <c:pt idx="6">
                  <c:v>Rēzekne</c:v>
                </c:pt>
                <c:pt idx="7">
                  <c:v>Liepāja</c:v>
                </c:pt>
                <c:pt idx="8">
                  <c:v>Ventspils</c:v>
                </c:pt>
              </c:strCache>
            </c:strRef>
          </c:cat>
          <c:val>
            <c:numRef>
              <c:f>'Iedzīvotāju rādītāji uz1000iedz'!$G$37:$G$45</c:f>
              <c:numCache>
                <c:formatCode>#,##0.000</c:formatCode>
                <c:ptCount val="9"/>
                <c:pt idx="0">
                  <c:v>-3.6933640824677932E-3</c:v>
                </c:pt>
                <c:pt idx="1">
                  <c:v>1.9109393398521102E-3</c:v>
                </c:pt>
                <c:pt idx="2">
                  <c:v>-8.7594696969697013E-3</c:v>
                </c:pt>
                <c:pt idx="3">
                  <c:v>-1.3358856351566001E-2</c:v>
                </c:pt>
                <c:pt idx="4">
                  <c:v>-5.5680185923403435E-3</c:v>
                </c:pt>
                <c:pt idx="5">
                  <c:v>-8.657740309116457E-3</c:v>
                </c:pt>
                <c:pt idx="6">
                  <c:v>-1.6025842062347112E-2</c:v>
                </c:pt>
                <c:pt idx="7">
                  <c:v>-5.5212154289413238E-3</c:v>
                </c:pt>
                <c:pt idx="8">
                  <c:v>-6.1579718421771405E-3</c:v>
                </c:pt>
              </c:numCache>
            </c:numRef>
          </c:val>
        </c:ser>
        <c:dLbls>
          <c:showLegendKey val="0"/>
          <c:showVal val="0"/>
          <c:showCatName val="0"/>
          <c:showSerName val="0"/>
          <c:showPercent val="0"/>
          <c:showBubbleSize val="0"/>
        </c:dLbls>
        <c:gapWidth val="219"/>
        <c:overlap val="-27"/>
        <c:axId val="173912992"/>
        <c:axId val="173913376"/>
      </c:barChart>
      <c:catAx>
        <c:axId val="1739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400" b="1" i="0" u="none" strike="noStrike" kern="1200" baseline="0">
                <a:solidFill>
                  <a:schemeClr val="tx1">
                    <a:lumMod val="65000"/>
                    <a:lumOff val="35000"/>
                  </a:schemeClr>
                </a:solidFill>
                <a:latin typeface="+mn-lt"/>
                <a:ea typeface="+mn-ea"/>
                <a:cs typeface="+mn-cs"/>
              </a:defRPr>
            </a:pPr>
            <a:endParaRPr lang="en-US"/>
          </a:p>
        </c:txPr>
        <c:crossAx val="173913376"/>
        <c:crosses val="autoZero"/>
        <c:auto val="1"/>
        <c:lblAlgn val="ctr"/>
        <c:lblOffset val="100"/>
        <c:noMultiLvlLbl val="0"/>
      </c:catAx>
      <c:valAx>
        <c:axId val="173913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1739129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lv-LV" dirty="0">
                <a:solidFill>
                  <a:sysClr val="windowText" lastClr="000000"/>
                </a:solidFill>
              </a:rPr>
              <a:t>Iedzīvotāju starptautiskā ilgtermiņa migrācija </a:t>
            </a:r>
            <a:r>
              <a:rPr lang="lv-LV" dirty="0" smtClean="0">
                <a:solidFill>
                  <a:sysClr val="windowText" lastClr="000000"/>
                </a:solidFill>
              </a:rPr>
              <a:t>Daugavpilī, </a:t>
            </a:r>
            <a:r>
              <a:rPr lang="lv-LV" dirty="0" err="1" smtClean="0">
                <a:solidFill>
                  <a:sysClr val="windowText" lastClr="000000"/>
                </a:solidFill>
              </a:rPr>
              <a:t>csp</a:t>
            </a:r>
            <a:r>
              <a:rPr lang="lv-LV" dirty="0" smtClean="0">
                <a:solidFill>
                  <a:sysClr val="windowText" lastClr="000000"/>
                </a:solidFill>
              </a:rPr>
              <a:t> dati</a:t>
            </a:r>
            <a:endParaRPr lang="en-US" dirty="0">
              <a:solidFill>
                <a:sysClr val="windowText" lastClr="000000"/>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'IB0100'!$B$30</c:f>
              <c:strCache>
                <c:ptCount val="1"/>
                <c:pt idx="0">
                  <c:v>LATVIJA</c:v>
                </c:pt>
              </c:strCache>
            </c:strRef>
          </c:tx>
          <c:spPr>
            <a:solidFill>
              <a:schemeClr val="accent1">
                <a:shade val="76000"/>
              </a:schemeClr>
            </a:solidFill>
            <a:ln>
              <a:noFill/>
            </a:ln>
            <a:effectLst/>
          </c:spPr>
          <c:invertIfNegative val="0"/>
          <c:cat>
            <c:multiLvlStrRef>
              <c:f>'IB0100'!$C$28:$P$29</c:f>
              <c:multiLvlStrCache>
                <c:ptCount val="14"/>
                <c:lvl>
                  <c:pt idx="0">
                    <c:v>Imigrēja</c:v>
                  </c:pt>
                  <c:pt idx="1">
                    <c:v>Emigrēja</c:v>
                  </c:pt>
                  <c:pt idx="2">
                    <c:v>Imigrēja</c:v>
                  </c:pt>
                  <c:pt idx="3">
                    <c:v>Emigrēja</c:v>
                  </c:pt>
                  <c:pt idx="4">
                    <c:v>Imigrēja</c:v>
                  </c:pt>
                  <c:pt idx="5">
                    <c:v>Emigrēja</c:v>
                  </c:pt>
                  <c:pt idx="6">
                    <c:v>Imigrēja</c:v>
                  </c:pt>
                  <c:pt idx="7">
                    <c:v>Emigrēja</c:v>
                  </c:pt>
                  <c:pt idx="8">
                    <c:v>Imigrēja</c:v>
                  </c:pt>
                  <c:pt idx="9">
                    <c:v>Emigrēja</c:v>
                  </c:pt>
                  <c:pt idx="10">
                    <c:v>Imigrēja</c:v>
                  </c:pt>
                  <c:pt idx="11">
                    <c:v>Emigrēja</c:v>
                  </c:pt>
                  <c:pt idx="12">
                    <c:v>Imigrēja</c:v>
                  </c:pt>
                  <c:pt idx="13">
                    <c:v>Emigrēja</c:v>
                  </c:pt>
                </c:lvl>
                <c:lvl>
                  <c:pt idx="0">
                    <c:v>2011</c:v>
                  </c:pt>
                  <c:pt idx="2">
                    <c:v>2012</c:v>
                  </c:pt>
                  <c:pt idx="4">
                    <c:v>2013</c:v>
                  </c:pt>
                  <c:pt idx="6">
                    <c:v>2014</c:v>
                  </c:pt>
                  <c:pt idx="8">
                    <c:v>2015</c:v>
                  </c:pt>
                  <c:pt idx="10">
                    <c:v>2016</c:v>
                  </c:pt>
                  <c:pt idx="12">
                    <c:v>2017</c:v>
                  </c:pt>
                </c:lvl>
              </c:multiLvlStrCache>
            </c:multiLvlStrRef>
          </c:cat>
          <c:val>
            <c:numRef>
              <c:f>'IB0100'!$C$30:$P$30</c:f>
            </c:numRef>
          </c:val>
        </c:ser>
        <c:ser>
          <c:idx val="1"/>
          <c:order val="1"/>
          <c:tx>
            <c:strRef>
              <c:f>'IB0100'!$B$31</c:f>
              <c:strCache>
                <c:ptCount val="1"/>
                <c:pt idx="0">
                  <c:v>Daugavpils</c:v>
                </c:pt>
              </c:strCache>
            </c:strRef>
          </c:tx>
          <c:spPr>
            <a:solidFill>
              <a:schemeClr val="accent1">
                <a:tint val="77000"/>
              </a:schemeClr>
            </a:solidFill>
            <a:ln>
              <a:noFill/>
            </a:ln>
            <a:effectLst/>
          </c:spPr>
          <c:invertIfNegative val="0"/>
          <c:dPt>
            <c:idx val="0"/>
            <c:invertIfNegative val="0"/>
            <c:bubble3D val="0"/>
            <c:spPr>
              <a:solidFill>
                <a:schemeClr val="accent2"/>
              </a:solidFill>
              <a:ln>
                <a:noFill/>
              </a:ln>
              <a:effectLst/>
            </c:spPr>
          </c:dPt>
          <c:dPt>
            <c:idx val="2"/>
            <c:invertIfNegative val="0"/>
            <c:bubble3D val="0"/>
            <c:spPr>
              <a:solidFill>
                <a:schemeClr val="accent2"/>
              </a:solidFill>
              <a:ln>
                <a:noFill/>
              </a:ln>
              <a:effectLst/>
            </c:spPr>
          </c:dPt>
          <c:dPt>
            <c:idx val="4"/>
            <c:invertIfNegative val="0"/>
            <c:bubble3D val="0"/>
            <c:spPr>
              <a:solidFill>
                <a:schemeClr val="accent2"/>
              </a:solidFill>
              <a:ln>
                <a:noFill/>
              </a:ln>
              <a:effectLst/>
            </c:spPr>
          </c:dPt>
          <c:dPt>
            <c:idx val="6"/>
            <c:invertIfNegative val="0"/>
            <c:bubble3D val="0"/>
            <c:spPr>
              <a:solidFill>
                <a:schemeClr val="accent2"/>
              </a:solidFill>
              <a:ln>
                <a:noFill/>
              </a:ln>
              <a:effectLst/>
            </c:spPr>
          </c:dPt>
          <c:dPt>
            <c:idx val="8"/>
            <c:invertIfNegative val="0"/>
            <c:bubble3D val="0"/>
            <c:spPr>
              <a:solidFill>
                <a:schemeClr val="accent2"/>
              </a:solidFill>
              <a:ln>
                <a:noFill/>
              </a:ln>
              <a:effectLst/>
            </c:spPr>
          </c:dPt>
          <c:dPt>
            <c:idx val="10"/>
            <c:invertIfNegative val="0"/>
            <c:bubble3D val="0"/>
            <c:spPr>
              <a:solidFill>
                <a:schemeClr val="accent2"/>
              </a:solidFill>
              <a:ln>
                <a:noFill/>
              </a:ln>
              <a:effectLst/>
            </c:spPr>
          </c:dPt>
          <c:dPt>
            <c:idx val="12"/>
            <c:invertIfNegative val="0"/>
            <c:bubble3D val="0"/>
            <c:spPr>
              <a:solidFill>
                <a:schemeClr val="accent2"/>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'IB0100'!$C$28:$P$29</c:f>
              <c:multiLvlStrCache>
                <c:ptCount val="14"/>
                <c:lvl>
                  <c:pt idx="0">
                    <c:v>Imigrēja</c:v>
                  </c:pt>
                  <c:pt idx="1">
                    <c:v>Emigrēja</c:v>
                  </c:pt>
                  <c:pt idx="2">
                    <c:v>Imigrēja</c:v>
                  </c:pt>
                  <c:pt idx="3">
                    <c:v>Emigrēja</c:v>
                  </c:pt>
                  <c:pt idx="4">
                    <c:v>Imigrēja</c:v>
                  </c:pt>
                  <c:pt idx="5">
                    <c:v>Emigrēja</c:v>
                  </c:pt>
                  <c:pt idx="6">
                    <c:v>Imigrēja</c:v>
                  </c:pt>
                  <c:pt idx="7">
                    <c:v>Emigrēja</c:v>
                  </c:pt>
                  <c:pt idx="8">
                    <c:v>Imigrēja</c:v>
                  </c:pt>
                  <c:pt idx="9">
                    <c:v>Emigrēja</c:v>
                  </c:pt>
                  <c:pt idx="10">
                    <c:v>Imigrēja</c:v>
                  </c:pt>
                  <c:pt idx="11">
                    <c:v>Emigrēja</c:v>
                  </c:pt>
                  <c:pt idx="12">
                    <c:v>Imigrēja</c:v>
                  </c:pt>
                  <c:pt idx="13">
                    <c:v>Emigrēja</c:v>
                  </c:pt>
                </c:lvl>
                <c:lvl>
                  <c:pt idx="0">
                    <c:v>2011</c:v>
                  </c:pt>
                  <c:pt idx="2">
                    <c:v>2012</c:v>
                  </c:pt>
                  <c:pt idx="4">
                    <c:v>2013</c:v>
                  </c:pt>
                  <c:pt idx="6">
                    <c:v>2014</c:v>
                  </c:pt>
                  <c:pt idx="8">
                    <c:v>2015</c:v>
                  </c:pt>
                  <c:pt idx="10">
                    <c:v>2016</c:v>
                  </c:pt>
                  <c:pt idx="12">
                    <c:v>2017</c:v>
                  </c:pt>
                </c:lvl>
              </c:multiLvlStrCache>
            </c:multiLvlStrRef>
          </c:cat>
          <c:val>
            <c:numRef>
              <c:f>'IB0100'!$C$31:$P$31</c:f>
              <c:numCache>
                <c:formatCode>0</c:formatCode>
                <c:ptCount val="14"/>
                <c:pt idx="0">
                  <c:v>512</c:v>
                </c:pt>
                <c:pt idx="1">
                  <c:v>2540</c:v>
                </c:pt>
                <c:pt idx="2">
                  <c:v>665</c:v>
                </c:pt>
                <c:pt idx="3">
                  <c:v>1923</c:v>
                </c:pt>
                <c:pt idx="4">
                  <c:v>412</c:v>
                </c:pt>
                <c:pt idx="5">
                  <c:v>1479</c:v>
                </c:pt>
                <c:pt idx="6">
                  <c:v>492</c:v>
                </c:pt>
                <c:pt idx="7">
                  <c:v>1011</c:v>
                </c:pt>
                <c:pt idx="8">
                  <c:v>492</c:v>
                </c:pt>
                <c:pt idx="9">
                  <c:v>1220</c:v>
                </c:pt>
                <c:pt idx="10">
                  <c:v>482</c:v>
                </c:pt>
                <c:pt idx="11">
                  <c:v>1080</c:v>
                </c:pt>
                <c:pt idx="12">
                  <c:v>443</c:v>
                </c:pt>
                <c:pt idx="13">
                  <c:v>928</c:v>
                </c:pt>
              </c:numCache>
            </c:numRef>
          </c:val>
        </c:ser>
        <c:dLbls>
          <c:showLegendKey val="0"/>
          <c:showVal val="0"/>
          <c:showCatName val="0"/>
          <c:showSerName val="0"/>
          <c:showPercent val="0"/>
          <c:showBubbleSize val="0"/>
        </c:dLbls>
        <c:gapWidth val="219"/>
        <c:overlap val="-27"/>
        <c:axId val="173944984"/>
        <c:axId val="173813440"/>
      </c:barChart>
      <c:catAx>
        <c:axId val="173944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173813440"/>
        <c:crosses val="autoZero"/>
        <c:auto val="1"/>
        <c:lblAlgn val="ctr"/>
        <c:lblOffset val="100"/>
        <c:noMultiLvlLbl val="0"/>
      </c:catAx>
      <c:valAx>
        <c:axId val="1738134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173944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spc="50" baseline="0">
                <a:solidFill>
                  <a:sysClr val="windowText" lastClr="000000"/>
                </a:solidFill>
                <a:latin typeface="+mn-lt"/>
                <a:ea typeface="+mn-ea"/>
                <a:cs typeface="+mn-cs"/>
              </a:defRPr>
            </a:pPr>
            <a:r>
              <a:rPr lang="lv-LV" sz="1200" dirty="0">
                <a:solidFill>
                  <a:sysClr val="windowText" lastClr="000000"/>
                </a:solidFill>
              </a:rPr>
              <a:t>Iedzīvotāju starptautiskās ilgtermiņa migrācijas saldo </a:t>
            </a:r>
            <a:r>
              <a:rPr lang="lv-LV" sz="1200" dirty="0" err="1" smtClean="0">
                <a:solidFill>
                  <a:sysClr val="windowText" lastClr="000000"/>
                </a:solidFill>
              </a:rPr>
              <a:t>daugavpilī</a:t>
            </a:r>
            <a:r>
              <a:rPr lang="lv-LV" sz="1200" dirty="0" smtClean="0">
                <a:solidFill>
                  <a:sysClr val="windowText" lastClr="000000"/>
                </a:solidFill>
              </a:rPr>
              <a:t>, </a:t>
            </a:r>
            <a:r>
              <a:rPr lang="lv-LV" sz="1200" dirty="0" err="1" smtClean="0">
                <a:solidFill>
                  <a:sysClr val="windowText" lastClr="000000"/>
                </a:solidFill>
              </a:rPr>
              <a:t>csp</a:t>
            </a:r>
            <a:r>
              <a:rPr lang="lv-LV" sz="1200" dirty="0" smtClean="0">
                <a:solidFill>
                  <a:sysClr val="windowText" lastClr="000000"/>
                </a:solidFill>
              </a:rPr>
              <a:t> dati</a:t>
            </a:r>
            <a:endParaRPr lang="en-US" sz="1200" dirty="0">
              <a:solidFill>
                <a:sysClr val="windowText" lastClr="000000"/>
              </a:solidFill>
            </a:endParaRPr>
          </a:p>
        </c:rich>
      </c:tx>
      <c:layout/>
      <c:overlay val="0"/>
      <c:spPr>
        <a:noFill/>
        <a:ln>
          <a:noFill/>
        </a:ln>
        <a:effectLst/>
      </c:spPr>
      <c:txPr>
        <a:bodyPr rot="0" spcFirstLastPara="1" vertOverflow="ellipsis" vert="horz" wrap="square" anchor="ctr" anchorCtr="1"/>
        <a:lstStyle/>
        <a:p>
          <a:pPr>
            <a:defRPr sz="1200" b="1" i="0" u="none" strike="noStrike" kern="1200" cap="all" spc="50" baseline="0">
              <a:solidFill>
                <a:sysClr val="windowText" lastClr="000000"/>
              </a:solidFill>
              <a:latin typeface="+mn-lt"/>
              <a:ea typeface="+mn-ea"/>
              <a:cs typeface="+mn-cs"/>
            </a:defRPr>
          </a:pPr>
          <a:endParaRPr lang="en-US"/>
        </a:p>
      </c:txPr>
    </c:title>
    <c:autoTitleDeleted val="0"/>
    <c:plotArea>
      <c:layout/>
      <c:barChart>
        <c:barDir val="col"/>
        <c:grouping val="stacked"/>
        <c:varyColors val="0"/>
        <c:ser>
          <c:idx val="0"/>
          <c:order val="0"/>
          <c:tx>
            <c:strRef>
              <c:f>'IB0100'!$C$35</c:f>
              <c:strCache>
                <c:ptCount val="1"/>
                <c:pt idx="0">
                  <c:v>Saldo</c:v>
                </c:pt>
              </c:strCache>
            </c:strRef>
          </c:tx>
          <c:spPr>
            <a:solidFill>
              <a:schemeClr val="accent1">
                <a:alpha val="70000"/>
              </a:schemeClr>
            </a:solidFill>
            <a:ln>
              <a:noFill/>
            </a:ln>
            <a:effectLst/>
          </c:spPr>
          <c:invertIfNegative val="0"/>
          <c:dLbls>
            <c:dLbl>
              <c:idx val="0"/>
              <c:layout>
                <c:manualLayout>
                  <c:x val="2.7777777777777779E-3"/>
                  <c:y val="-0.35648111694371537"/>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5462668816039986E-17"/>
                  <c:y val="-0.2407407407407407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7777777777777779E-3"/>
                  <c:y val="-0.20370370370370369"/>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0.115740740740740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0185067526415994E-16"/>
                  <c:y val="-0.15277777777777768"/>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7777777777778798E-3"/>
                  <c:y val="-0.1296296296296296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0185067526415994E-16"/>
                  <c:y val="-0.10648148148148144"/>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'IB0100'!$B$36:$B$42</c:f>
              <c:numCache>
                <c:formatCode>General</c:formatCode>
                <c:ptCount val="7"/>
                <c:pt idx="0">
                  <c:v>2011</c:v>
                </c:pt>
                <c:pt idx="1">
                  <c:v>2012</c:v>
                </c:pt>
                <c:pt idx="2">
                  <c:v>2013</c:v>
                </c:pt>
                <c:pt idx="3">
                  <c:v>2014</c:v>
                </c:pt>
                <c:pt idx="4">
                  <c:v>2015</c:v>
                </c:pt>
                <c:pt idx="5">
                  <c:v>2016</c:v>
                </c:pt>
                <c:pt idx="6">
                  <c:v>2017</c:v>
                </c:pt>
              </c:numCache>
            </c:numRef>
          </c:cat>
          <c:val>
            <c:numRef>
              <c:f>'IB0100'!$C$36:$C$42</c:f>
              <c:numCache>
                <c:formatCode>0</c:formatCode>
                <c:ptCount val="7"/>
                <c:pt idx="0">
                  <c:v>-2028</c:v>
                </c:pt>
                <c:pt idx="1">
                  <c:v>-1258</c:v>
                </c:pt>
                <c:pt idx="2">
                  <c:v>-1067</c:v>
                </c:pt>
                <c:pt idx="3">
                  <c:v>-519</c:v>
                </c:pt>
                <c:pt idx="4">
                  <c:v>-728</c:v>
                </c:pt>
                <c:pt idx="5">
                  <c:v>-598</c:v>
                </c:pt>
                <c:pt idx="6">
                  <c:v>-485</c:v>
                </c:pt>
              </c:numCache>
            </c:numRef>
          </c:val>
        </c:ser>
        <c:dLbls>
          <c:showLegendKey val="0"/>
          <c:showVal val="0"/>
          <c:showCatName val="0"/>
          <c:showSerName val="0"/>
          <c:showPercent val="0"/>
          <c:showBubbleSize val="0"/>
        </c:dLbls>
        <c:gapWidth val="50"/>
        <c:overlap val="100"/>
        <c:axId val="173944448"/>
        <c:axId val="172722016"/>
      </c:barChart>
      <c:catAx>
        <c:axId val="173944448"/>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72722016"/>
        <c:crosses val="autoZero"/>
        <c:auto val="1"/>
        <c:lblAlgn val="ctr"/>
        <c:lblOffset val="100"/>
        <c:noMultiLvlLbl val="0"/>
      </c:catAx>
      <c:valAx>
        <c:axId val="172722016"/>
        <c:scaling>
          <c:orientation val="minMax"/>
        </c:scaling>
        <c:delete val="1"/>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crossAx val="1739444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E0BD70-126A-4E54-BE88-44EC3404A35E}" type="datetimeFigureOut">
              <a:rPr lang="en-US" smtClean="0"/>
              <a:t>10/24/2018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BB58A-E06B-4516-BF77-2B6340000A1E}" type="slidenum">
              <a:rPr lang="en-US" smtClean="0"/>
              <a:t>‹#›</a:t>
            </a:fld>
            <a:endParaRPr lang="en-US"/>
          </a:p>
        </p:txBody>
      </p:sp>
    </p:spTree>
    <p:extLst>
      <p:ext uri="{BB962C8B-B14F-4D97-AF65-F5344CB8AC3E}">
        <p14:creationId xmlns:p14="http://schemas.microsoft.com/office/powerpoint/2010/main" val="2617220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E0BD70-126A-4E54-BE88-44EC3404A35E}" type="datetimeFigureOut">
              <a:rPr lang="en-US" smtClean="0"/>
              <a:t>10/24/2018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BB58A-E06B-4516-BF77-2B6340000A1E}" type="slidenum">
              <a:rPr lang="en-US" smtClean="0"/>
              <a:t>‹#›</a:t>
            </a:fld>
            <a:endParaRPr lang="en-US"/>
          </a:p>
        </p:txBody>
      </p:sp>
    </p:spTree>
    <p:extLst>
      <p:ext uri="{BB962C8B-B14F-4D97-AF65-F5344CB8AC3E}">
        <p14:creationId xmlns:p14="http://schemas.microsoft.com/office/powerpoint/2010/main" val="2437983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E0BD70-126A-4E54-BE88-44EC3404A35E}" type="datetimeFigureOut">
              <a:rPr lang="en-US" smtClean="0"/>
              <a:t>10/24/2018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BB58A-E06B-4516-BF77-2B6340000A1E}" type="slidenum">
              <a:rPr lang="en-US" smtClean="0"/>
              <a:t>‹#›</a:t>
            </a:fld>
            <a:endParaRPr lang="en-US"/>
          </a:p>
        </p:txBody>
      </p:sp>
    </p:spTree>
    <p:extLst>
      <p:ext uri="{BB962C8B-B14F-4D97-AF65-F5344CB8AC3E}">
        <p14:creationId xmlns:p14="http://schemas.microsoft.com/office/powerpoint/2010/main" val="1715580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E0BD70-126A-4E54-BE88-44EC3404A35E}" type="datetimeFigureOut">
              <a:rPr lang="en-US" smtClean="0"/>
              <a:t>10/24/2018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BB58A-E06B-4516-BF77-2B6340000A1E}" type="slidenum">
              <a:rPr lang="en-US" smtClean="0"/>
              <a:t>‹#›</a:t>
            </a:fld>
            <a:endParaRPr lang="en-US"/>
          </a:p>
        </p:txBody>
      </p:sp>
    </p:spTree>
    <p:extLst>
      <p:ext uri="{BB962C8B-B14F-4D97-AF65-F5344CB8AC3E}">
        <p14:creationId xmlns:p14="http://schemas.microsoft.com/office/powerpoint/2010/main" val="3826180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E0BD70-126A-4E54-BE88-44EC3404A35E}" type="datetimeFigureOut">
              <a:rPr lang="en-US" smtClean="0"/>
              <a:t>10/24/2018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BB58A-E06B-4516-BF77-2B6340000A1E}" type="slidenum">
              <a:rPr lang="en-US" smtClean="0"/>
              <a:t>‹#›</a:t>
            </a:fld>
            <a:endParaRPr lang="en-US"/>
          </a:p>
        </p:txBody>
      </p:sp>
    </p:spTree>
    <p:extLst>
      <p:ext uri="{BB962C8B-B14F-4D97-AF65-F5344CB8AC3E}">
        <p14:creationId xmlns:p14="http://schemas.microsoft.com/office/powerpoint/2010/main" val="3614610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E0BD70-126A-4E54-BE88-44EC3404A35E}" type="datetimeFigureOut">
              <a:rPr lang="en-US" smtClean="0"/>
              <a:t>10/24/2018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BB58A-E06B-4516-BF77-2B6340000A1E}" type="slidenum">
              <a:rPr lang="en-US" smtClean="0"/>
              <a:t>‹#›</a:t>
            </a:fld>
            <a:endParaRPr lang="en-US"/>
          </a:p>
        </p:txBody>
      </p:sp>
    </p:spTree>
    <p:extLst>
      <p:ext uri="{BB962C8B-B14F-4D97-AF65-F5344CB8AC3E}">
        <p14:creationId xmlns:p14="http://schemas.microsoft.com/office/powerpoint/2010/main" val="1119585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E0BD70-126A-4E54-BE88-44EC3404A35E}" type="datetimeFigureOut">
              <a:rPr lang="en-US" smtClean="0"/>
              <a:t>10/24/2018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7BB58A-E06B-4516-BF77-2B6340000A1E}" type="slidenum">
              <a:rPr lang="en-US" smtClean="0"/>
              <a:t>‹#›</a:t>
            </a:fld>
            <a:endParaRPr lang="en-US"/>
          </a:p>
        </p:txBody>
      </p:sp>
    </p:spTree>
    <p:extLst>
      <p:ext uri="{BB962C8B-B14F-4D97-AF65-F5344CB8AC3E}">
        <p14:creationId xmlns:p14="http://schemas.microsoft.com/office/powerpoint/2010/main" val="406110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E0BD70-126A-4E54-BE88-44EC3404A35E}" type="datetimeFigureOut">
              <a:rPr lang="en-US" smtClean="0"/>
              <a:t>10/24/2018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7BB58A-E06B-4516-BF77-2B6340000A1E}" type="slidenum">
              <a:rPr lang="en-US" smtClean="0"/>
              <a:t>‹#›</a:t>
            </a:fld>
            <a:endParaRPr lang="en-US"/>
          </a:p>
        </p:txBody>
      </p:sp>
    </p:spTree>
    <p:extLst>
      <p:ext uri="{BB962C8B-B14F-4D97-AF65-F5344CB8AC3E}">
        <p14:creationId xmlns:p14="http://schemas.microsoft.com/office/powerpoint/2010/main" val="4063743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E0BD70-126A-4E54-BE88-44EC3404A35E}" type="datetimeFigureOut">
              <a:rPr lang="en-US" smtClean="0"/>
              <a:t>10/24/2018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7BB58A-E06B-4516-BF77-2B6340000A1E}" type="slidenum">
              <a:rPr lang="en-US" smtClean="0"/>
              <a:t>‹#›</a:t>
            </a:fld>
            <a:endParaRPr lang="en-US"/>
          </a:p>
        </p:txBody>
      </p:sp>
    </p:spTree>
    <p:extLst>
      <p:ext uri="{BB962C8B-B14F-4D97-AF65-F5344CB8AC3E}">
        <p14:creationId xmlns:p14="http://schemas.microsoft.com/office/powerpoint/2010/main" val="3639156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E0BD70-126A-4E54-BE88-44EC3404A35E}" type="datetimeFigureOut">
              <a:rPr lang="en-US" smtClean="0"/>
              <a:t>10/24/2018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BB58A-E06B-4516-BF77-2B6340000A1E}" type="slidenum">
              <a:rPr lang="en-US" smtClean="0"/>
              <a:t>‹#›</a:t>
            </a:fld>
            <a:endParaRPr lang="en-US"/>
          </a:p>
        </p:txBody>
      </p:sp>
    </p:spTree>
    <p:extLst>
      <p:ext uri="{BB962C8B-B14F-4D97-AF65-F5344CB8AC3E}">
        <p14:creationId xmlns:p14="http://schemas.microsoft.com/office/powerpoint/2010/main" val="2808024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E0BD70-126A-4E54-BE88-44EC3404A35E}" type="datetimeFigureOut">
              <a:rPr lang="en-US" smtClean="0"/>
              <a:t>10/24/2018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BB58A-E06B-4516-BF77-2B6340000A1E}" type="slidenum">
              <a:rPr lang="en-US" smtClean="0"/>
              <a:t>‹#›</a:t>
            </a:fld>
            <a:endParaRPr lang="en-US"/>
          </a:p>
        </p:txBody>
      </p:sp>
    </p:spTree>
    <p:extLst>
      <p:ext uri="{BB962C8B-B14F-4D97-AF65-F5344CB8AC3E}">
        <p14:creationId xmlns:p14="http://schemas.microsoft.com/office/powerpoint/2010/main" val="968180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E0BD70-126A-4E54-BE88-44EC3404A35E}" type="datetimeFigureOut">
              <a:rPr lang="en-US" smtClean="0"/>
              <a:t>10/24/2018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7BB58A-E06B-4516-BF77-2B6340000A1E}" type="slidenum">
              <a:rPr lang="en-US" smtClean="0"/>
              <a:t>‹#›</a:t>
            </a:fld>
            <a:endParaRPr lang="en-US"/>
          </a:p>
        </p:txBody>
      </p:sp>
    </p:spTree>
    <p:extLst>
      <p:ext uri="{BB962C8B-B14F-4D97-AF65-F5344CB8AC3E}">
        <p14:creationId xmlns:p14="http://schemas.microsoft.com/office/powerpoint/2010/main" val="1668618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dlrz.lv/index.php/lv/" TargetMode="External"/><Relationship Id="rId7" Type="http://schemas.openxmlformats.org/officeDocument/2006/relationships/image" Target="../media/image28.png"/><Relationship Id="rId2" Type="http://schemas.openxmlformats.org/officeDocument/2006/relationships/hyperlink" Target="http://www.ziegler-gmbh.com/" TargetMode="Externa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hyperlink" Target="mailto:olga.tolmacova@daugavpils.lv" TargetMode="External"/><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hyperlink" Target="http://www.daugavpils.lv/" TargetMode="External"/><Relationship Id="rId4" Type="http://schemas.openxmlformats.org/officeDocument/2006/relationships/image" Target="../media/image41.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daugavpils.lv/pilseta/pilsetas-attistiba/projekti/realizacija-esosie-projekti/citi/remigracija"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945" y="2710115"/>
            <a:ext cx="11309023" cy="766119"/>
          </a:xfrm>
        </p:spPr>
        <p:txBody>
          <a:bodyPr>
            <a:noAutofit/>
          </a:bodyPr>
          <a:lstStyle/>
          <a:p>
            <a:r>
              <a:rPr lang="lv-LV" sz="4000" dirty="0" smtClean="0"/>
              <a:t>Daugavpils pilsētas domes pieredze </a:t>
            </a:r>
            <a:r>
              <a:rPr lang="lv-LV" sz="4000" dirty="0" err="1" smtClean="0"/>
              <a:t>remigrācijas</a:t>
            </a:r>
            <a:r>
              <a:rPr lang="lv-LV" sz="4000" dirty="0" smtClean="0"/>
              <a:t> jomā. </a:t>
            </a:r>
            <a:endParaRPr lang="en-US" sz="4000" dirty="0"/>
          </a:p>
        </p:txBody>
      </p:sp>
      <p:sp>
        <p:nvSpPr>
          <p:cNvPr id="3" name="Subtitle 2"/>
          <p:cNvSpPr>
            <a:spLocks noGrp="1"/>
          </p:cNvSpPr>
          <p:nvPr>
            <p:ph type="subTitle" idx="1"/>
          </p:nvPr>
        </p:nvSpPr>
        <p:spPr>
          <a:xfrm>
            <a:off x="281619" y="5916872"/>
            <a:ext cx="2494533" cy="632209"/>
          </a:xfrm>
        </p:spPr>
        <p:txBody>
          <a:bodyPr>
            <a:normAutofit lnSpcReduction="10000"/>
          </a:bodyPr>
          <a:lstStyle/>
          <a:p>
            <a:r>
              <a:rPr lang="lv-LV" sz="1600" dirty="0" smtClean="0"/>
              <a:t>DAUGAVPILS</a:t>
            </a:r>
          </a:p>
          <a:p>
            <a:r>
              <a:rPr lang="lv-LV" sz="1600" dirty="0" smtClean="0"/>
              <a:t>2018.gada 24.oktobris</a:t>
            </a:r>
            <a:endParaRPr lang="en-US" sz="1600" dirty="0"/>
          </a:p>
        </p:txBody>
      </p:sp>
      <p:pic>
        <p:nvPicPr>
          <p:cNvPr id="4" name="Picture 3"/>
          <p:cNvPicPr>
            <a:picLocks noChangeAspect="1"/>
          </p:cNvPicPr>
          <p:nvPr/>
        </p:nvPicPr>
        <p:blipFill>
          <a:blip r:embed="rId2"/>
          <a:stretch>
            <a:fillRect/>
          </a:stretch>
        </p:blipFill>
        <p:spPr>
          <a:xfrm>
            <a:off x="118934" y="195906"/>
            <a:ext cx="2308572" cy="151756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897" y="240288"/>
            <a:ext cx="2639846" cy="1475469"/>
          </a:xfrm>
          <a:prstGeom prst="rect">
            <a:avLst/>
          </a:prstGeom>
        </p:spPr>
      </p:pic>
      <p:pic>
        <p:nvPicPr>
          <p:cNvPr id="1026" name="Picture 2" descr="ÐÐ°ÑÑÐ¸Ð½ÐºÐ¸ Ð¿Ð¾ Ð·Ð°Ð¿ÑÐ¾ÑÑ Daugavpils oficiÄlais Ä£Ärbon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4429" y="265003"/>
            <a:ext cx="860215" cy="10322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20073" y="1297972"/>
            <a:ext cx="1063112" cy="415498"/>
          </a:xfrm>
          <a:prstGeom prst="rect">
            <a:avLst/>
          </a:prstGeom>
          <a:noFill/>
        </p:spPr>
        <p:txBody>
          <a:bodyPr wrap="none" rtlCol="0">
            <a:spAutoFit/>
          </a:bodyPr>
          <a:lstStyle/>
          <a:p>
            <a:pPr algn="ctr"/>
            <a:r>
              <a:rPr lang="lv-LV" sz="1050" dirty="0" smtClean="0"/>
              <a:t>DAUGAVPILS </a:t>
            </a:r>
          </a:p>
          <a:p>
            <a:pPr algn="ctr"/>
            <a:r>
              <a:rPr lang="lv-LV" sz="1050" dirty="0" smtClean="0"/>
              <a:t>PILSĒTAS DOME</a:t>
            </a:r>
            <a:endParaRPr lang="en-US" sz="1050" dirty="0"/>
          </a:p>
        </p:txBody>
      </p:sp>
      <p:pic>
        <p:nvPicPr>
          <p:cNvPr id="7" name="Picture 6"/>
          <p:cNvPicPr>
            <a:picLocks noChangeAspect="1"/>
          </p:cNvPicPr>
          <p:nvPr/>
        </p:nvPicPr>
        <p:blipFill>
          <a:blip r:embed="rId5"/>
          <a:stretch>
            <a:fillRect/>
          </a:stretch>
        </p:blipFill>
        <p:spPr>
          <a:xfrm>
            <a:off x="6649974" y="265002"/>
            <a:ext cx="2164512" cy="1446098"/>
          </a:xfrm>
          <a:prstGeom prst="rect">
            <a:avLst/>
          </a:prstGeom>
        </p:spPr>
      </p:pic>
      <p:pic>
        <p:nvPicPr>
          <p:cNvPr id="8" name="Picture 7"/>
          <p:cNvPicPr>
            <a:picLocks noChangeAspect="1"/>
          </p:cNvPicPr>
          <p:nvPr/>
        </p:nvPicPr>
        <p:blipFill>
          <a:blip r:embed="rId6"/>
          <a:stretch>
            <a:fillRect/>
          </a:stretch>
        </p:blipFill>
        <p:spPr>
          <a:xfrm>
            <a:off x="9081275" y="195906"/>
            <a:ext cx="1438442" cy="1591805"/>
          </a:xfrm>
          <a:prstGeom prst="rect">
            <a:avLst/>
          </a:prstGeom>
        </p:spPr>
      </p:pic>
      <p:sp>
        <p:nvSpPr>
          <p:cNvPr id="10" name="Subtitle 2"/>
          <p:cNvSpPr txBox="1">
            <a:spLocks/>
          </p:cNvSpPr>
          <p:nvPr/>
        </p:nvSpPr>
        <p:spPr>
          <a:xfrm>
            <a:off x="8202299" y="6007488"/>
            <a:ext cx="3800230" cy="632209"/>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lv-LV" sz="1500" dirty="0" smtClean="0"/>
              <a:t>Olga </a:t>
            </a:r>
            <a:r>
              <a:rPr lang="lv-LV" sz="1500" dirty="0" err="1" smtClean="0"/>
              <a:t>Tolmačova</a:t>
            </a:r>
            <a:endParaRPr lang="lv-LV" sz="1500" dirty="0" smtClean="0"/>
          </a:p>
          <a:p>
            <a:r>
              <a:rPr lang="lv-LV" sz="1600" dirty="0" smtClean="0"/>
              <a:t>Daugavpils pilsētas domes </a:t>
            </a:r>
            <a:r>
              <a:rPr lang="lv-LV" sz="1600" dirty="0" err="1" smtClean="0"/>
              <a:t>remigrācijas</a:t>
            </a:r>
            <a:r>
              <a:rPr lang="lv-LV" sz="1600" dirty="0" smtClean="0"/>
              <a:t> projekta vadītāja</a:t>
            </a:r>
            <a:endParaRPr lang="en-US" sz="1600" dirty="0"/>
          </a:p>
        </p:txBody>
      </p:sp>
    </p:spTree>
    <p:extLst>
      <p:ext uri="{BB962C8B-B14F-4D97-AF65-F5344CB8AC3E}">
        <p14:creationId xmlns:p14="http://schemas.microsoft.com/office/powerpoint/2010/main" val="42287990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9980" y="2665405"/>
            <a:ext cx="3534365" cy="2400657"/>
          </a:xfrm>
          <a:prstGeom prst="rect">
            <a:avLst/>
          </a:prstGeom>
          <a:noFill/>
        </p:spPr>
        <p:txBody>
          <a:bodyPr wrap="none" rtlCol="0">
            <a:spAutoFit/>
          </a:bodyPr>
          <a:lstStyle/>
          <a:p>
            <a:r>
              <a:rPr lang="lv-LV" u="sng" dirty="0" smtClean="0"/>
              <a:t>Pietiekošie nosacījumi</a:t>
            </a:r>
          </a:p>
          <a:p>
            <a:pPr marL="285750" indent="-285750">
              <a:buFontTx/>
              <a:buChar char="-"/>
            </a:pPr>
            <a:r>
              <a:rPr lang="lv-LV" dirty="0" smtClean="0"/>
              <a:t>Darba iespējas </a:t>
            </a:r>
            <a:r>
              <a:rPr lang="lv-LV" dirty="0" err="1" smtClean="0"/>
              <a:t>remigrācijas</a:t>
            </a:r>
            <a:r>
              <a:rPr lang="lv-LV" dirty="0" smtClean="0"/>
              <a:t> vietā</a:t>
            </a:r>
          </a:p>
          <a:p>
            <a:r>
              <a:rPr lang="lv-LV" sz="1400" i="1" dirty="0" smtClean="0">
                <a:solidFill>
                  <a:schemeClr val="tx1">
                    <a:lumMod val="50000"/>
                    <a:lumOff val="50000"/>
                  </a:schemeClr>
                </a:solidFill>
              </a:rPr>
              <a:t>Vēlme atgriezties konkrētā darba vietā</a:t>
            </a:r>
          </a:p>
          <a:p>
            <a:pPr marL="285750" indent="-285750">
              <a:buFontTx/>
              <a:buChar char="-"/>
            </a:pPr>
            <a:r>
              <a:rPr lang="lv-LV" dirty="0" smtClean="0"/>
              <a:t>Mājokļu pieejamība</a:t>
            </a:r>
          </a:p>
          <a:p>
            <a:endParaRPr lang="lv-LV" dirty="0" smtClean="0"/>
          </a:p>
          <a:p>
            <a:pPr marL="285750" indent="-285750">
              <a:buFontTx/>
              <a:buChar char="-"/>
            </a:pPr>
            <a:r>
              <a:rPr lang="lv-LV" dirty="0" smtClean="0"/>
              <a:t>Sociālā saikne ar dzimteni</a:t>
            </a:r>
          </a:p>
          <a:p>
            <a:r>
              <a:rPr lang="lv-LV" sz="1400" i="1" dirty="0" smtClean="0">
                <a:solidFill>
                  <a:schemeClr val="tx1">
                    <a:lumMod val="50000"/>
                    <a:lumOff val="50000"/>
                  </a:schemeClr>
                </a:solidFill>
              </a:rPr>
              <a:t>Draugi, ģimenes locekļi</a:t>
            </a:r>
            <a:endParaRPr lang="lv-LV" sz="1400" i="1" dirty="0">
              <a:solidFill>
                <a:schemeClr val="tx1">
                  <a:lumMod val="50000"/>
                  <a:lumOff val="50000"/>
                </a:schemeClr>
              </a:solidFill>
            </a:endParaRPr>
          </a:p>
          <a:p>
            <a:pPr marL="285750" indent="-285750">
              <a:buFontTx/>
              <a:buChar char="-"/>
            </a:pPr>
            <a:r>
              <a:rPr lang="lv-LV" dirty="0" smtClean="0"/>
              <a:t>Dzīves vide </a:t>
            </a:r>
          </a:p>
          <a:p>
            <a:r>
              <a:rPr lang="lv-LV" sz="1400" i="1" dirty="0">
                <a:solidFill>
                  <a:schemeClr val="tx1">
                    <a:lumMod val="50000"/>
                    <a:lumOff val="50000"/>
                  </a:schemeClr>
                </a:solidFill>
              </a:rPr>
              <a:t>P</a:t>
            </a:r>
            <a:r>
              <a:rPr lang="lv-LV" sz="1400" i="1" dirty="0" smtClean="0">
                <a:solidFill>
                  <a:schemeClr val="tx1">
                    <a:lumMod val="50000"/>
                    <a:lumOff val="50000"/>
                  </a:schemeClr>
                </a:solidFill>
              </a:rPr>
              <a:t>iemēram</a:t>
            </a:r>
            <a:r>
              <a:rPr lang="lv-LV" sz="1400" i="1" dirty="0">
                <a:solidFill>
                  <a:schemeClr val="tx1">
                    <a:lumMod val="50000"/>
                    <a:lumOff val="50000"/>
                  </a:schemeClr>
                </a:solidFill>
              </a:rPr>
              <a:t>, </a:t>
            </a:r>
            <a:r>
              <a:rPr lang="lv-LV" sz="1400" i="1" dirty="0" smtClean="0">
                <a:solidFill>
                  <a:schemeClr val="tx1">
                    <a:lumMod val="50000"/>
                    <a:lumOff val="50000"/>
                  </a:schemeClr>
                </a:solidFill>
              </a:rPr>
              <a:t>izglītības </a:t>
            </a:r>
            <a:r>
              <a:rPr lang="lv-LV" sz="1400" i="1" dirty="0">
                <a:solidFill>
                  <a:schemeClr val="tx1">
                    <a:lumMod val="50000"/>
                    <a:lumOff val="50000"/>
                  </a:schemeClr>
                </a:solidFill>
              </a:rPr>
              <a:t>iespējas </a:t>
            </a:r>
            <a:r>
              <a:rPr lang="lv-LV" sz="1400" i="1" dirty="0" smtClean="0">
                <a:solidFill>
                  <a:schemeClr val="tx1">
                    <a:lumMod val="50000"/>
                    <a:lumOff val="50000"/>
                  </a:schemeClr>
                </a:solidFill>
              </a:rPr>
              <a:t>bērniem</a:t>
            </a:r>
            <a:endParaRPr lang="lv-LV" sz="1400" i="1" dirty="0">
              <a:solidFill>
                <a:schemeClr val="tx1">
                  <a:lumMod val="50000"/>
                  <a:lumOff val="50000"/>
                </a:schemeClr>
              </a:solidFill>
            </a:endParaRPr>
          </a:p>
        </p:txBody>
      </p:sp>
      <p:sp>
        <p:nvSpPr>
          <p:cNvPr id="6" name="TextBox 5"/>
          <p:cNvSpPr txBox="1"/>
          <p:nvPr/>
        </p:nvSpPr>
        <p:spPr>
          <a:xfrm>
            <a:off x="530596" y="1628691"/>
            <a:ext cx="2897332" cy="646331"/>
          </a:xfrm>
          <a:prstGeom prst="rect">
            <a:avLst/>
          </a:prstGeom>
          <a:noFill/>
        </p:spPr>
        <p:txBody>
          <a:bodyPr wrap="none" rtlCol="0">
            <a:spAutoFit/>
          </a:bodyPr>
          <a:lstStyle/>
          <a:p>
            <a:r>
              <a:rPr lang="lv-LV" u="sng" dirty="0" smtClean="0"/>
              <a:t>Priekšnosacījumi</a:t>
            </a:r>
          </a:p>
          <a:p>
            <a:r>
              <a:rPr lang="lv-LV" dirty="0" smtClean="0"/>
              <a:t>- Vēlme atgriezties dzimtenē </a:t>
            </a:r>
            <a:endParaRPr lang="en-US" dirty="0"/>
          </a:p>
        </p:txBody>
      </p:sp>
      <p:sp>
        <p:nvSpPr>
          <p:cNvPr id="7" name="TextBox 6"/>
          <p:cNvSpPr txBox="1"/>
          <p:nvPr/>
        </p:nvSpPr>
        <p:spPr>
          <a:xfrm>
            <a:off x="5288692" y="1465077"/>
            <a:ext cx="5909951" cy="2400657"/>
          </a:xfrm>
          <a:prstGeom prst="rect">
            <a:avLst/>
          </a:prstGeom>
          <a:noFill/>
        </p:spPr>
        <p:txBody>
          <a:bodyPr wrap="none" rtlCol="0">
            <a:spAutoFit/>
          </a:bodyPr>
          <a:lstStyle/>
          <a:p>
            <a:r>
              <a:rPr lang="lv-LV" u="sng" dirty="0" smtClean="0"/>
              <a:t>Pašvaldības/valsts atbalsts</a:t>
            </a:r>
            <a:endParaRPr lang="lv-LV" dirty="0"/>
          </a:p>
          <a:p>
            <a:pPr marL="285750" indent="-285750">
              <a:buFontTx/>
              <a:buChar char="-"/>
            </a:pPr>
            <a:r>
              <a:rPr lang="lv-LV" dirty="0" smtClean="0"/>
              <a:t>Darba vietas</a:t>
            </a:r>
          </a:p>
          <a:p>
            <a:r>
              <a:rPr lang="lv-LV" sz="1400" i="1" dirty="0" smtClean="0">
                <a:solidFill>
                  <a:schemeClr val="tx1">
                    <a:lumMod val="50000"/>
                    <a:lumOff val="50000"/>
                  </a:schemeClr>
                </a:solidFill>
              </a:rPr>
              <a:t>Pieejamību regulē darba tirgus, bet…</a:t>
            </a:r>
          </a:p>
          <a:p>
            <a:r>
              <a:rPr lang="lv-LV" sz="1400" i="1" dirty="0" smtClean="0">
                <a:solidFill>
                  <a:schemeClr val="tx1">
                    <a:lumMod val="50000"/>
                    <a:lumOff val="50000"/>
                  </a:schemeClr>
                </a:solidFill>
              </a:rPr>
              <a:t>Atbalsts pārkvalificēšanās pasākumiem</a:t>
            </a:r>
          </a:p>
          <a:p>
            <a:pPr marL="285750" indent="-285750">
              <a:buFontTx/>
              <a:buChar char="-"/>
            </a:pPr>
            <a:r>
              <a:rPr lang="lv-LV" dirty="0" smtClean="0"/>
              <a:t>Mājokļu jautājums</a:t>
            </a:r>
          </a:p>
          <a:p>
            <a:r>
              <a:rPr lang="lv-LV" sz="1400" i="1" dirty="0">
                <a:solidFill>
                  <a:schemeClr val="tx1">
                    <a:lumMod val="50000"/>
                    <a:lumOff val="50000"/>
                  </a:schemeClr>
                </a:solidFill>
              </a:rPr>
              <a:t>arī gadījumā, ja </a:t>
            </a:r>
            <a:r>
              <a:rPr lang="lv-LV" sz="1400" i="1" dirty="0" smtClean="0">
                <a:solidFill>
                  <a:schemeClr val="tx1">
                    <a:lumMod val="50000"/>
                    <a:lumOff val="50000"/>
                  </a:schemeClr>
                </a:solidFill>
              </a:rPr>
              <a:t>grib atgriezties kāds, kas agrāk dzīvojis citā </a:t>
            </a:r>
            <a:r>
              <a:rPr lang="lv-LV" sz="1400" i="1" dirty="0">
                <a:solidFill>
                  <a:schemeClr val="tx1">
                    <a:lumMod val="50000"/>
                    <a:lumOff val="50000"/>
                  </a:schemeClr>
                </a:solidFill>
              </a:rPr>
              <a:t>Latvijas </a:t>
            </a:r>
            <a:r>
              <a:rPr lang="lv-LV" sz="1400" i="1" dirty="0" smtClean="0">
                <a:solidFill>
                  <a:schemeClr val="tx1">
                    <a:lumMod val="50000"/>
                    <a:lumOff val="50000"/>
                  </a:schemeClr>
                </a:solidFill>
              </a:rPr>
              <a:t>pašvaldībā</a:t>
            </a:r>
          </a:p>
          <a:p>
            <a:pPr marL="285750" indent="-285750">
              <a:buFontTx/>
              <a:buChar char="-"/>
            </a:pPr>
            <a:r>
              <a:rPr lang="lv-LV" dirty="0" smtClean="0"/>
              <a:t>Izglītības iespējas</a:t>
            </a:r>
          </a:p>
          <a:p>
            <a:pPr marL="285750" indent="-285750">
              <a:buFontTx/>
              <a:buChar char="-"/>
            </a:pPr>
            <a:r>
              <a:rPr lang="lv-LV" dirty="0" smtClean="0"/>
              <a:t>Informācijas sniegšana</a:t>
            </a:r>
          </a:p>
          <a:p>
            <a:pPr marL="285750" indent="-285750">
              <a:buFontTx/>
              <a:buChar char="-"/>
            </a:pPr>
            <a:r>
              <a:rPr lang="lv-LV" dirty="0" smtClean="0"/>
              <a:t>Atbalsts uz vietas praktisko jautājumu risināšanā</a:t>
            </a:r>
            <a:endParaRPr lang="lv-LV" dirty="0"/>
          </a:p>
        </p:txBody>
      </p:sp>
      <p:sp>
        <p:nvSpPr>
          <p:cNvPr id="8" name="TextBox 7"/>
          <p:cNvSpPr txBox="1"/>
          <p:nvPr/>
        </p:nvSpPr>
        <p:spPr>
          <a:xfrm>
            <a:off x="5288692" y="4141214"/>
            <a:ext cx="5374420" cy="1908215"/>
          </a:xfrm>
          <a:prstGeom prst="rect">
            <a:avLst/>
          </a:prstGeom>
          <a:noFill/>
        </p:spPr>
        <p:txBody>
          <a:bodyPr wrap="none" rtlCol="0">
            <a:spAutoFit/>
          </a:bodyPr>
          <a:lstStyle/>
          <a:p>
            <a:r>
              <a:rPr lang="lv-LV" u="sng" dirty="0" err="1" smtClean="0">
                <a:solidFill>
                  <a:srgbClr val="FF0000"/>
                </a:solidFill>
              </a:rPr>
              <a:t>Remigrācijas</a:t>
            </a:r>
            <a:r>
              <a:rPr lang="lv-LV" u="sng" dirty="0" smtClean="0">
                <a:solidFill>
                  <a:srgbClr val="FF0000"/>
                </a:solidFill>
              </a:rPr>
              <a:t> šķēršļi</a:t>
            </a:r>
            <a:endParaRPr lang="lv-LV" u="sng" dirty="0">
              <a:solidFill>
                <a:srgbClr val="FF0000"/>
              </a:solidFill>
            </a:endParaRPr>
          </a:p>
          <a:p>
            <a:pPr marL="285750" indent="-285750">
              <a:buFontTx/>
              <a:buChar char="-"/>
            </a:pPr>
            <a:r>
              <a:rPr lang="lv-LV" dirty="0" smtClean="0"/>
              <a:t>Darba iespēju nenoteiktība</a:t>
            </a:r>
          </a:p>
          <a:p>
            <a:pPr marL="285750" indent="-285750">
              <a:buFontTx/>
              <a:buChar char="-"/>
            </a:pPr>
            <a:r>
              <a:rPr lang="lv-LV" dirty="0" smtClean="0"/>
              <a:t>Nepietiekoša informētība par sociālajiem apstākļiem</a:t>
            </a:r>
          </a:p>
          <a:p>
            <a:r>
              <a:rPr lang="lv-LV" sz="1400" i="1" dirty="0" smtClean="0">
                <a:solidFill>
                  <a:schemeClr val="tx1">
                    <a:lumMod val="50000"/>
                    <a:lumOff val="50000"/>
                  </a:schemeClr>
                </a:solidFill>
              </a:rPr>
              <a:t>izglītības </a:t>
            </a:r>
            <a:r>
              <a:rPr lang="lv-LV" sz="1400" i="1" dirty="0">
                <a:solidFill>
                  <a:schemeClr val="tx1">
                    <a:lumMod val="50000"/>
                    <a:lumOff val="50000"/>
                  </a:schemeClr>
                </a:solidFill>
              </a:rPr>
              <a:t>iespējas bērniem, </a:t>
            </a:r>
            <a:r>
              <a:rPr lang="lv-LV" sz="1400" i="1" dirty="0" smtClean="0">
                <a:solidFill>
                  <a:schemeClr val="tx1">
                    <a:lumMod val="50000"/>
                    <a:lumOff val="50000"/>
                  </a:schemeClr>
                </a:solidFill>
              </a:rPr>
              <a:t>atpūtas </a:t>
            </a:r>
            <a:r>
              <a:rPr lang="lv-LV" sz="1400" i="1" dirty="0" err="1" smtClean="0">
                <a:solidFill>
                  <a:schemeClr val="tx1">
                    <a:lumMod val="50000"/>
                    <a:lumOff val="50000"/>
                  </a:schemeClr>
                </a:solidFill>
              </a:rPr>
              <a:t>utml</a:t>
            </a:r>
            <a:r>
              <a:rPr lang="lv-LV" sz="1400" i="1" dirty="0" smtClean="0">
                <a:solidFill>
                  <a:schemeClr val="tx1">
                    <a:lumMod val="50000"/>
                    <a:lumOff val="50000"/>
                  </a:schemeClr>
                </a:solidFill>
              </a:rPr>
              <a:t>. iespējas</a:t>
            </a:r>
            <a:endParaRPr lang="lv-LV" sz="1400" i="1" dirty="0">
              <a:solidFill>
                <a:schemeClr val="tx1">
                  <a:lumMod val="50000"/>
                  <a:lumOff val="50000"/>
                </a:schemeClr>
              </a:solidFill>
            </a:endParaRPr>
          </a:p>
          <a:p>
            <a:pPr marL="285750" indent="-285750">
              <a:buFontTx/>
              <a:buChar char="-"/>
            </a:pPr>
            <a:r>
              <a:rPr lang="lv-LV" dirty="0" smtClean="0"/>
              <a:t>Dziļa integrācija emigrācijas valstī </a:t>
            </a:r>
          </a:p>
          <a:p>
            <a:r>
              <a:rPr lang="lv-LV" sz="1400" i="1" dirty="0" smtClean="0">
                <a:solidFill>
                  <a:schemeClr val="tx1">
                    <a:lumMod val="50000"/>
                    <a:lumOff val="50000"/>
                  </a:schemeClr>
                </a:solidFill>
              </a:rPr>
              <a:t>Dzīvesbiedrs</a:t>
            </a:r>
            <a:r>
              <a:rPr lang="lv-LV" sz="1400" i="1" dirty="0">
                <a:solidFill>
                  <a:schemeClr val="tx1">
                    <a:lumMod val="50000"/>
                    <a:lumOff val="50000"/>
                  </a:schemeClr>
                </a:solidFill>
              </a:rPr>
              <a:t>, darbs, draugu </a:t>
            </a:r>
            <a:r>
              <a:rPr lang="lv-LV" sz="1400" i="1" dirty="0" smtClean="0">
                <a:solidFill>
                  <a:schemeClr val="tx1">
                    <a:lumMod val="50000"/>
                    <a:lumOff val="50000"/>
                  </a:schemeClr>
                </a:solidFill>
              </a:rPr>
              <a:t>loks</a:t>
            </a:r>
          </a:p>
          <a:p>
            <a:r>
              <a:rPr lang="lv-LV" dirty="0" smtClean="0"/>
              <a:t>-    Mājokļu neesamība</a:t>
            </a:r>
            <a:endParaRPr lang="en-US" dirty="0"/>
          </a:p>
        </p:txBody>
      </p:sp>
      <p:sp>
        <p:nvSpPr>
          <p:cNvPr id="9" name="Title 1"/>
          <p:cNvSpPr txBox="1">
            <a:spLocks/>
          </p:cNvSpPr>
          <p:nvPr/>
        </p:nvSpPr>
        <p:spPr>
          <a:xfrm>
            <a:off x="5621639" y="168367"/>
            <a:ext cx="5892115" cy="914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400" dirty="0" err="1" smtClean="0"/>
              <a:t>Remigrācijas</a:t>
            </a:r>
            <a:r>
              <a:rPr lang="lv-LV" sz="2400" dirty="0" smtClean="0"/>
              <a:t> procesu noteicošie faktori</a:t>
            </a:r>
            <a:endParaRPr lang="lv-LV" sz="2400" dirty="0"/>
          </a:p>
        </p:txBody>
      </p:sp>
      <p:pic>
        <p:nvPicPr>
          <p:cNvPr id="10" name="Picture 9"/>
          <p:cNvPicPr>
            <a:picLocks noChangeAspect="1"/>
          </p:cNvPicPr>
          <p:nvPr/>
        </p:nvPicPr>
        <p:blipFill>
          <a:blip r:embed="rId2"/>
          <a:stretch>
            <a:fillRect/>
          </a:stretch>
        </p:blipFill>
        <p:spPr>
          <a:xfrm>
            <a:off x="140043" y="166562"/>
            <a:ext cx="5148649" cy="915943"/>
          </a:xfrm>
          <a:prstGeom prst="rect">
            <a:avLst/>
          </a:prstGeom>
        </p:spPr>
      </p:pic>
    </p:spTree>
    <p:extLst>
      <p:ext uri="{BB962C8B-B14F-4D97-AF65-F5344CB8AC3E}">
        <p14:creationId xmlns:p14="http://schemas.microsoft.com/office/powerpoint/2010/main" val="10995024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152" y="1173022"/>
            <a:ext cx="3817504" cy="53002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663" y="1706142"/>
            <a:ext cx="1979533" cy="1317290"/>
          </a:xfrm>
          <a:prstGeom prst="rect">
            <a:avLst/>
          </a:prstGeom>
        </p:spPr>
      </p:pic>
      <p:pic>
        <p:nvPicPr>
          <p:cNvPr id="6" name="Picture 5"/>
          <p:cNvPicPr>
            <a:picLocks noChangeAspect="1"/>
          </p:cNvPicPr>
          <p:nvPr/>
        </p:nvPicPr>
        <p:blipFill>
          <a:blip r:embed="rId4"/>
          <a:stretch>
            <a:fillRect/>
          </a:stretch>
        </p:blipFill>
        <p:spPr>
          <a:xfrm>
            <a:off x="280087" y="3191631"/>
            <a:ext cx="5531022" cy="3352934"/>
          </a:xfrm>
          <a:prstGeom prst="rect">
            <a:avLst/>
          </a:prstGeom>
        </p:spPr>
      </p:pic>
      <p:sp>
        <p:nvSpPr>
          <p:cNvPr id="7" name="TextBox 6"/>
          <p:cNvSpPr txBox="1"/>
          <p:nvPr/>
        </p:nvSpPr>
        <p:spPr>
          <a:xfrm>
            <a:off x="280087" y="1336810"/>
            <a:ext cx="2082686" cy="369332"/>
          </a:xfrm>
          <a:prstGeom prst="rect">
            <a:avLst/>
          </a:prstGeom>
          <a:noFill/>
        </p:spPr>
        <p:txBody>
          <a:bodyPr wrap="none" rtlCol="0">
            <a:spAutoFit/>
          </a:bodyPr>
          <a:lstStyle/>
          <a:p>
            <a:r>
              <a:rPr lang="lv-LV" dirty="0" smtClean="0"/>
              <a:t>www.latvijastrada.lv</a:t>
            </a:r>
            <a:endParaRPr lang="en-US" dirty="0"/>
          </a:p>
        </p:txBody>
      </p:sp>
      <p:sp>
        <p:nvSpPr>
          <p:cNvPr id="8" name="Title 1"/>
          <p:cNvSpPr txBox="1">
            <a:spLocks/>
          </p:cNvSpPr>
          <p:nvPr/>
        </p:nvSpPr>
        <p:spPr>
          <a:xfrm>
            <a:off x="5687541" y="170172"/>
            <a:ext cx="5892115" cy="914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2400" dirty="0" smtClean="0"/>
              <a:t>Daugavpils </a:t>
            </a:r>
            <a:r>
              <a:rPr lang="lv-LV" sz="2400" dirty="0"/>
              <a:t>-</a:t>
            </a:r>
            <a:r>
              <a:rPr lang="lv-LV" sz="2400" dirty="0" smtClean="0"/>
              <a:t> vienīgā pašvaldība, kas </a:t>
            </a:r>
            <a:r>
              <a:rPr lang="lv-LV" sz="2400" dirty="0"/>
              <a:t/>
            </a:r>
            <a:br>
              <a:rPr lang="lv-LV" sz="2400" dirty="0"/>
            </a:br>
            <a:r>
              <a:rPr lang="lv-LV" sz="2400" dirty="0" smtClean="0"/>
              <a:t>piedalās kustībā «Latvija strādā»</a:t>
            </a:r>
            <a:endParaRPr lang="en-US" sz="2400" dirty="0"/>
          </a:p>
        </p:txBody>
      </p:sp>
      <p:pic>
        <p:nvPicPr>
          <p:cNvPr id="9" name="Picture 8"/>
          <p:cNvPicPr>
            <a:picLocks noChangeAspect="1"/>
          </p:cNvPicPr>
          <p:nvPr/>
        </p:nvPicPr>
        <p:blipFill>
          <a:blip r:embed="rId5"/>
          <a:stretch>
            <a:fillRect/>
          </a:stretch>
        </p:blipFill>
        <p:spPr>
          <a:xfrm>
            <a:off x="140043" y="166562"/>
            <a:ext cx="5148649" cy="915943"/>
          </a:xfrm>
          <a:prstGeom prst="rect">
            <a:avLst/>
          </a:prstGeom>
        </p:spPr>
      </p:pic>
      <p:sp>
        <p:nvSpPr>
          <p:cNvPr id="2" name="Oval 1"/>
          <p:cNvSpPr/>
          <p:nvPr/>
        </p:nvSpPr>
        <p:spPr>
          <a:xfrm>
            <a:off x="4357987" y="5123934"/>
            <a:ext cx="988540" cy="9720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924776" y="1959622"/>
            <a:ext cx="4036197" cy="1169551"/>
          </a:xfrm>
          <a:prstGeom prst="rect">
            <a:avLst/>
          </a:prstGeom>
        </p:spPr>
        <p:txBody>
          <a:bodyPr wrap="square">
            <a:spAutoFit/>
          </a:bodyPr>
          <a:lstStyle/>
          <a:p>
            <a:r>
              <a:rPr lang="lv-LV" sz="1000" i="1" dirty="0">
                <a:solidFill>
                  <a:srgbClr val="0070C0"/>
                </a:solidFill>
                <a:latin typeface="Josefinsans"/>
              </a:rPr>
              <a:t>Kustība "Latvija strādā" ir ‘Tele2’ sociālā iniciatīva, kura aicina Latvijas darba devējus aktīvi iesaistīties </a:t>
            </a:r>
            <a:r>
              <a:rPr lang="lv-LV" sz="1000" i="1" dirty="0" err="1">
                <a:solidFill>
                  <a:srgbClr val="0070C0"/>
                </a:solidFill>
                <a:latin typeface="Josefinsans"/>
              </a:rPr>
              <a:t>remigrācijas</a:t>
            </a:r>
            <a:r>
              <a:rPr lang="lv-LV" sz="1000" i="1" dirty="0">
                <a:solidFill>
                  <a:srgbClr val="0070C0"/>
                </a:solidFill>
                <a:latin typeface="Josefinsans"/>
              </a:rPr>
              <a:t> veicināšanā. Katrs darba devējs, kas iesaistās kustībā, publiski apņemas atgriezt vismaz 1 aizbraukušo. Kustības mērķis ilgtermiņā ir atgriezt 1000 darbinieku Latvijā; tās ietvaros darba devējiem tiks stāstīts par labāko praksi darbinieku piesaistē, kā arī piedāvāts atbalsts iekšējā un ārējā komunikācijā.</a:t>
            </a:r>
            <a:endParaRPr lang="en-US" sz="1000" i="1" dirty="0">
              <a:solidFill>
                <a:srgbClr val="0070C0"/>
              </a:solidFill>
            </a:endParaRPr>
          </a:p>
        </p:txBody>
      </p:sp>
      <p:sp>
        <p:nvSpPr>
          <p:cNvPr id="10" name="Rectangle 9"/>
          <p:cNvSpPr/>
          <p:nvPr/>
        </p:nvSpPr>
        <p:spPr>
          <a:xfrm>
            <a:off x="5075487" y="6011602"/>
            <a:ext cx="2222083" cy="461665"/>
          </a:xfrm>
          <a:prstGeom prst="rect">
            <a:avLst/>
          </a:prstGeom>
        </p:spPr>
        <p:txBody>
          <a:bodyPr wrap="none">
            <a:spAutoFit/>
          </a:bodyPr>
          <a:lstStyle/>
          <a:p>
            <a:r>
              <a:rPr lang="en-US" sz="800" b="1" cap="all" dirty="0" smtClean="0">
                <a:solidFill>
                  <a:srgbClr val="007591"/>
                </a:solidFill>
                <a:latin typeface="font32079"/>
              </a:rPr>
              <a:t>BŪVINSPEKTORS</a:t>
            </a:r>
            <a:endParaRPr lang="lv-LV" sz="800" b="1" cap="all" dirty="0" smtClean="0">
              <a:solidFill>
                <a:srgbClr val="007591"/>
              </a:solidFill>
              <a:latin typeface="font32079"/>
            </a:endParaRPr>
          </a:p>
          <a:p>
            <a:r>
              <a:rPr lang="en-US" sz="800" b="1" cap="all" dirty="0">
                <a:solidFill>
                  <a:srgbClr val="007591"/>
                </a:solidFill>
                <a:latin typeface="font32079"/>
              </a:rPr>
              <a:t>PILSĒTAS </a:t>
            </a:r>
            <a:r>
              <a:rPr lang="en-US" sz="800" b="1" cap="all" dirty="0" smtClean="0">
                <a:solidFill>
                  <a:srgbClr val="007591"/>
                </a:solidFill>
                <a:latin typeface="font32079"/>
              </a:rPr>
              <a:t>GALVEN</a:t>
            </a:r>
            <a:r>
              <a:rPr lang="lv-LV" sz="800" b="1" cap="all" dirty="0" err="1" smtClean="0">
                <a:solidFill>
                  <a:srgbClr val="007591"/>
                </a:solidFill>
                <a:latin typeface="font32079"/>
              </a:rPr>
              <a:t>ais</a:t>
            </a:r>
            <a:r>
              <a:rPr lang="en-US" sz="800" b="1" cap="all" dirty="0" smtClean="0">
                <a:solidFill>
                  <a:srgbClr val="007591"/>
                </a:solidFill>
                <a:latin typeface="font32079"/>
              </a:rPr>
              <a:t> </a:t>
            </a:r>
            <a:r>
              <a:rPr lang="en-US" sz="800" b="1" cap="all" dirty="0">
                <a:solidFill>
                  <a:srgbClr val="007591"/>
                </a:solidFill>
                <a:latin typeface="font32079"/>
              </a:rPr>
              <a:t>MĀKSLINIEKS</a:t>
            </a:r>
          </a:p>
          <a:p>
            <a:r>
              <a:rPr lang="en-US" sz="800" b="1" cap="all" dirty="0">
                <a:solidFill>
                  <a:srgbClr val="007591"/>
                </a:solidFill>
                <a:latin typeface="font32079"/>
              </a:rPr>
              <a:t>KLIENTU APKALPOŠANAS SPECIĀLISTS</a:t>
            </a:r>
          </a:p>
        </p:txBody>
      </p:sp>
      <p:sp>
        <p:nvSpPr>
          <p:cNvPr id="11" name="Rectangle 10"/>
          <p:cNvSpPr/>
          <p:nvPr/>
        </p:nvSpPr>
        <p:spPr>
          <a:xfrm>
            <a:off x="2924776" y="1460025"/>
            <a:ext cx="3621216" cy="415498"/>
          </a:xfrm>
          <a:prstGeom prst="rect">
            <a:avLst/>
          </a:prstGeom>
        </p:spPr>
        <p:txBody>
          <a:bodyPr wrap="square">
            <a:spAutoFit/>
          </a:bodyPr>
          <a:lstStyle/>
          <a:p>
            <a:r>
              <a:rPr lang="lv-LV" sz="1050" dirty="0"/>
              <a:t>Daugavpils pilsētas dome ir parakstījusi memorandu un pievienojusies iniciatīvai kustības “Latvija strādā” ietvaros. </a:t>
            </a:r>
            <a:endParaRPr lang="en-US" sz="1050" dirty="0"/>
          </a:p>
        </p:txBody>
      </p:sp>
    </p:spTree>
    <p:extLst>
      <p:ext uri="{BB962C8B-B14F-4D97-AF65-F5344CB8AC3E}">
        <p14:creationId xmlns:p14="http://schemas.microsoft.com/office/powerpoint/2010/main" val="26011342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643805" y="3233071"/>
            <a:ext cx="2121930" cy="842823"/>
          </a:xfrm>
          <a:prstGeom prst="rect">
            <a:avLst/>
          </a:prstGeom>
        </p:spPr>
      </p:pic>
      <p:sp>
        <p:nvSpPr>
          <p:cNvPr id="5" name="Content Placeholder 2"/>
          <p:cNvSpPr txBox="1">
            <a:spLocks/>
          </p:cNvSpPr>
          <p:nvPr/>
        </p:nvSpPr>
        <p:spPr>
          <a:xfrm>
            <a:off x="236259" y="1332589"/>
            <a:ext cx="5644978"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lv-LV" sz="1100" dirty="0" smtClean="0">
                <a:latin typeface="Arial Narrow" panose="020B0606020202030204" pitchFamily="34" charset="0"/>
              </a:rPr>
              <a:t>Daugavpils pilsētas pašvaldības tūrisma attīstības un informācijas aģentūra aicina darbā uz nenoteiktu laiku</a:t>
            </a:r>
            <a:endParaRPr lang="en-US" sz="1100" dirty="0" smtClean="0">
              <a:latin typeface="Arial Narrow" panose="020B0606020202030204" pitchFamily="34" charset="0"/>
            </a:endParaRPr>
          </a:p>
          <a:p>
            <a:r>
              <a:rPr lang="lv-LV" sz="1100" b="1" cap="all" dirty="0" smtClean="0">
                <a:latin typeface="Arial Narrow" panose="020B0606020202030204" pitchFamily="34" charset="0"/>
              </a:rPr>
              <a:t>Klientu apkalpošanas speciālistu </a:t>
            </a:r>
            <a:endParaRPr lang="lv-LV" sz="1100" dirty="0" smtClean="0">
              <a:latin typeface="Arial Narrow" panose="020B0606020202030204" pitchFamily="34" charset="0"/>
            </a:endParaRPr>
          </a:p>
          <a:p>
            <a:endParaRPr lang="en-US" sz="1100" dirty="0">
              <a:latin typeface="Arial Narrow" panose="020B0606020202030204" pitchFamily="34" charset="0"/>
            </a:endParaRPr>
          </a:p>
          <a:p>
            <a:pPr>
              <a:lnSpc>
                <a:spcPct val="120000"/>
              </a:lnSpc>
            </a:pPr>
            <a:r>
              <a:rPr lang="en-US" sz="1100" dirty="0">
                <a:latin typeface="Arial Narrow" panose="020B0606020202030204" pitchFamily="34" charset="0"/>
              </a:rPr>
              <a:t>Daugavpils </a:t>
            </a:r>
            <a:r>
              <a:rPr lang="lv-LV" sz="1100" dirty="0" smtClean="0">
                <a:latin typeface="Arial Narrow" panose="020B0606020202030204" pitchFamily="34" charset="0"/>
              </a:rPr>
              <a:t>pilsētas dome aicina darbā </a:t>
            </a:r>
          </a:p>
          <a:p>
            <a:pPr>
              <a:lnSpc>
                <a:spcPct val="120000"/>
              </a:lnSpc>
            </a:pPr>
            <a:r>
              <a:rPr lang="lv-LV" sz="1100" b="1" cap="all" dirty="0" smtClean="0">
                <a:latin typeface="Arial Narrow" panose="020B0606020202030204" pitchFamily="34" charset="0"/>
              </a:rPr>
              <a:t>būvinspektoru</a:t>
            </a:r>
            <a:endParaRPr lang="lv-LV" sz="1100" b="1" dirty="0" smtClean="0">
              <a:latin typeface="Arial Narrow" panose="020B0606020202030204" pitchFamily="34" charset="0"/>
            </a:endParaRPr>
          </a:p>
          <a:p>
            <a:endParaRPr lang="en-US" sz="1100" dirty="0" smtClean="0">
              <a:latin typeface="Arial Narrow" panose="020B0606020202030204" pitchFamily="34" charset="0"/>
            </a:endParaRPr>
          </a:p>
          <a:p>
            <a:r>
              <a:rPr lang="lv-LV" sz="1100" dirty="0" smtClean="0">
                <a:latin typeface="Arial Narrow" panose="020B0606020202030204" pitchFamily="34" charset="0"/>
              </a:rPr>
              <a:t>Daugavpils </a:t>
            </a:r>
            <a:r>
              <a:rPr lang="lv-LV" sz="1100" dirty="0">
                <a:latin typeface="Arial Narrow" panose="020B0606020202030204" pitchFamily="34" charset="0"/>
              </a:rPr>
              <a:t>pilsētas </a:t>
            </a:r>
            <a:r>
              <a:rPr lang="lv-LV" sz="1100" dirty="0" smtClean="0">
                <a:latin typeface="Arial Narrow" panose="020B0606020202030204" pitchFamily="34" charset="0"/>
              </a:rPr>
              <a:t>pašvaldība aicina </a:t>
            </a:r>
            <a:r>
              <a:rPr lang="lv-LV" sz="1100" dirty="0">
                <a:latin typeface="Arial Narrow" panose="020B0606020202030204" pitchFamily="34" charset="0"/>
              </a:rPr>
              <a:t>darbā uz nenoteiktu </a:t>
            </a:r>
            <a:r>
              <a:rPr lang="lv-LV" sz="1100" dirty="0" smtClean="0">
                <a:latin typeface="Arial Narrow" panose="020B0606020202030204" pitchFamily="34" charset="0"/>
              </a:rPr>
              <a:t>laiku uz</a:t>
            </a:r>
            <a:endParaRPr lang="lv-LV" sz="1100" dirty="0">
              <a:latin typeface="Arial Narrow" panose="020B0606020202030204" pitchFamily="34" charset="0"/>
            </a:endParaRPr>
          </a:p>
          <a:p>
            <a:r>
              <a:rPr lang="en-US" sz="1100" b="1" dirty="0" smtClean="0">
                <a:latin typeface="Arial Narrow" panose="020B0606020202030204" pitchFamily="34" charset="0"/>
              </a:rPr>
              <a:t>PILSĒTAS GALVENĀ MĀKSLINIEKA </a:t>
            </a:r>
            <a:r>
              <a:rPr lang="en-US" sz="1100" b="1" dirty="0" err="1" smtClean="0">
                <a:latin typeface="Arial Narrow" panose="020B0606020202030204" pitchFamily="34" charset="0"/>
              </a:rPr>
              <a:t>amatu</a:t>
            </a:r>
            <a:endParaRPr lang="lv-LV" sz="1100" b="1" dirty="0" smtClean="0">
              <a:latin typeface="Arial Narrow" panose="020B0606020202030204" pitchFamily="34" charset="0"/>
            </a:endParaRPr>
          </a:p>
          <a:p>
            <a:endParaRPr lang="lv-LV" sz="1100" b="1" dirty="0">
              <a:solidFill>
                <a:srgbClr val="FF0000"/>
              </a:solidFill>
              <a:latin typeface="Arial Narrow" panose="020B0606020202030204" pitchFamily="34" charset="0"/>
            </a:endParaRPr>
          </a:p>
          <a:p>
            <a:r>
              <a:rPr lang="lv-LV" sz="1100" b="1" dirty="0">
                <a:latin typeface="Arial Narrow" panose="020B0606020202030204" pitchFamily="34" charset="0"/>
              </a:rPr>
              <a:t>Projekta vadītājs ERAF projektam </a:t>
            </a:r>
          </a:p>
          <a:p>
            <a:pPr algn="r"/>
            <a:r>
              <a:rPr lang="lv-LV" sz="1100" dirty="0">
                <a:latin typeface="Arial Narrow" panose="020B0606020202030204" pitchFamily="34" charset="0"/>
              </a:rPr>
              <a:t>“Degradēto rūpniecisko teritoriju reģenerācija Daugavpils pilsētas un Ilūkstes novada teritorijās II kārta”, </a:t>
            </a:r>
          </a:p>
          <a:p>
            <a:pPr algn="r"/>
            <a:r>
              <a:rPr lang="lv-LV" sz="1100" dirty="0">
                <a:latin typeface="Arial Narrow" panose="020B0606020202030204" pitchFamily="34" charset="0"/>
              </a:rPr>
              <a:t>Projekta Nr.5.6.2.0/17/I/035 ( uz projekta īstenošanas laiku</a:t>
            </a:r>
            <a:r>
              <a:rPr lang="lv-LV" sz="1100" dirty="0" smtClean="0">
                <a:latin typeface="Arial Narrow" panose="020B0606020202030204" pitchFamily="34" charset="0"/>
              </a:rPr>
              <a:t>)</a:t>
            </a:r>
          </a:p>
          <a:p>
            <a:pPr algn="r"/>
            <a:endParaRPr lang="lv-LV" sz="1100" dirty="0">
              <a:latin typeface="Arial Narrow" panose="020B0606020202030204" pitchFamily="34" charset="0"/>
            </a:endParaRPr>
          </a:p>
          <a:p>
            <a:pPr lvl="0" eaLnBrk="0" fontAlgn="base" hangingPunct="0">
              <a:lnSpc>
                <a:spcPct val="100000"/>
              </a:lnSpc>
              <a:spcBef>
                <a:spcPct val="0"/>
              </a:spcBef>
              <a:spcAft>
                <a:spcPct val="0"/>
              </a:spcAft>
            </a:pPr>
            <a:r>
              <a:rPr lang="lv-LV" altLang="en-US" sz="1100" b="1" dirty="0">
                <a:latin typeface="Arial Narrow" panose="020B0606020202030204" pitchFamily="34" charset="0"/>
              </a:rPr>
              <a:t>Projekta vadītājs ERAF projektam </a:t>
            </a:r>
            <a:endParaRPr lang="lv-LV" altLang="en-US" sz="1100" b="1" dirty="0" smtClean="0">
              <a:latin typeface="Arial Narrow" panose="020B0606020202030204" pitchFamily="34" charset="0"/>
            </a:endParaRPr>
          </a:p>
          <a:p>
            <a:pPr lvl="0" eaLnBrk="0" fontAlgn="base" hangingPunct="0">
              <a:lnSpc>
                <a:spcPct val="100000"/>
              </a:lnSpc>
              <a:spcBef>
                <a:spcPct val="0"/>
              </a:spcBef>
              <a:spcAft>
                <a:spcPct val="0"/>
              </a:spcAft>
            </a:pPr>
            <a:r>
              <a:rPr lang="lv-LV" altLang="en-US" sz="1100" dirty="0" smtClean="0">
                <a:latin typeface="Arial Narrow" panose="020B0606020202030204" pitchFamily="34" charset="0"/>
              </a:rPr>
              <a:t>“</a:t>
            </a:r>
            <a:r>
              <a:rPr lang="lv-LV" altLang="en-US" sz="1100" dirty="0" err="1">
                <a:latin typeface="Arial Narrow" panose="020B0606020202030204" pitchFamily="34" charset="0"/>
              </a:rPr>
              <a:t>Dienvidlatgales</a:t>
            </a:r>
            <a:r>
              <a:rPr lang="lv-LV" altLang="en-US" sz="1100" dirty="0">
                <a:latin typeface="Arial Narrow" panose="020B0606020202030204" pitchFamily="34" charset="0"/>
              </a:rPr>
              <a:t> pašvaldību teritoriju pilsētvides </a:t>
            </a:r>
            <a:r>
              <a:rPr lang="lv-LV" altLang="en-US" sz="1100" dirty="0" err="1">
                <a:latin typeface="Arial Narrow" panose="020B0606020202030204" pitchFamily="34" charset="0"/>
              </a:rPr>
              <a:t>revitalizācija</a:t>
            </a:r>
            <a:r>
              <a:rPr lang="lv-LV" altLang="en-US" sz="1100" dirty="0">
                <a:latin typeface="Arial Narrow" panose="020B0606020202030204" pitchFamily="34" charset="0"/>
              </a:rPr>
              <a:t> ekonomiskās aktivitātes paaugstināšanai”, </a:t>
            </a:r>
          </a:p>
          <a:p>
            <a:pPr lvl="0" eaLnBrk="0" fontAlgn="base" hangingPunct="0">
              <a:lnSpc>
                <a:spcPct val="100000"/>
              </a:lnSpc>
              <a:spcBef>
                <a:spcPct val="0"/>
              </a:spcBef>
              <a:spcAft>
                <a:spcPct val="0"/>
              </a:spcAft>
            </a:pPr>
            <a:r>
              <a:rPr lang="lv-LV" altLang="en-US" sz="1100" dirty="0">
                <a:latin typeface="Arial Narrow" panose="020B0606020202030204" pitchFamily="34" charset="0"/>
              </a:rPr>
              <a:t>      Projekta Nr.5.6.2.0/17/I/036 ( uz projekta īstenošanas laiku)</a:t>
            </a:r>
          </a:p>
          <a:p>
            <a:pPr algn="r"/>
            <a:endParaRPr lang="lv-LV" sz="1100" dirty="0">
              <a:latin typeface="Arial Narrow" panose="020B0606020202030204" pitchFamily="34" charset="0"/>
            </a:endParaRPr>
          </a:p>
          <a:p>
            <a:endParaRPr lang="en-US" sz="1100" dirty="0">
              <a:solidFill>
                <a:srgbClr val="FF0000"/>
              </a:solidFill>
              <a:latin typeface="Arial Narrow" panose="020B0606020202030204" pitchFamily="34" charset="0"/>
            </a:endParaRPr>
          </a:p>
        </p:txBody>
      </p:sp>
      <p:sp>
        <p:nvSpPr>
          <p:cNvPr id="6" name="Title 1"/>
          <p:cNvSpPr txBox="1">
            <a:spLocks/>
          </p:cNvSpPr>
          <p:nvPr/>
        </p:nvSpPr>
        <p:spPr>
          <a:xfrm>
            <a:off x="5484513" y="166562"/>
            <a:ext cx="6180266" cy="7930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lv-LV" sz="2400" dirty="0"/>
              <a:t>Vakances </a:t>
            </a:r>
          </a:p>
          <a:p>
            <a:r>
              <a:rPr lang="lv-LV" sz="2400" dirty="0"/>
              <a:t>Daugavpils pilsētas domē</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6711" y="4252728"/>
            <a:ext cx="3615953" cy="228033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0784" y="1092458"/>
            <a:ext cx="2945671" cy="1963780"/>
          </a:xfrm>
          <a:prstGeom prst="rect">
            <a:avLst/>
          </a:prstGeom>
        </p:spPr>
      </p:pic>
      <p:sp>
        <p:nvSpPr>
          <p:cNvPr id="7" name="TextBox 6"/>
          <p:cNvSpPr txBox="1"/>
          <p:nvPr/>
        </p:nvSpPr>
        <p:spPr>
          <a:xfrm rot="19860608">
            <a:off x="4191272" y="1583563"/>
            <a:ext cx="1268279" cy="430887"/>
          </a:xfrm>
          <a:prstGeom prst="rect">
            <a:avLst/>
          </a:prstGeom>
          <a:noFill/>
        </p:spPr>
        <p:txBody>
          <a:bodyPr wrap="square" rtlCol="0">
            <a:spAutoFit/>
          </a:bodyPr>
          <a:lstStyle/>
          <a:p>
            <a:pPr algn="ctr"/>
            <a:r>
              <a:rPr lang="lv-LV" sz="1100" dirty="0" smtClean="0">
                <a:solidFill>
                  <a:schemeClr val="accent2"/>
                </a:solidFill>
                <a:latin typeface="Arial Narrow" panose="020B0606020202030204" pitchFamily="34" charset="0"/>
              </a:rPr>
              <a:t>BRUTO ALGA </a:t>
            </a:r>
            <a:r>
              <a:rPr lang="lv-LV" sz="1100" b="1" dirty="0" smtClean="0">
                <a:solidFill>
                  <a:schemeClr val="accent2"/>
                </a:solidFill>
                <a:latin typeface="Arial Narrow" panose="020B0606020202030204" pitchFamily="34" charset="0"/>
              </a:rPr>
              <a:t>688.00 EUR</a:t>
            </a:r>
            <a:endParaRPr lang="en-US" sz="1100" b="1" dirty="0">
              <a:solidFill>
                <a:schemeClr val="accent2"/>
              </a:solidFill>
              <a:latin typeface="Arial Narrow" panose="020B0606020202030204" pitchFamily="34" charset="0"/>
            </a:endParaRPr>
          </a:p>
        </p:txBody>
      </p:sp>
      <p:sp>
        <p:nvSpPr>
          <p:cNvPr id="10" name="TextBox 9"/>
          <p:cNvSpPr txBox="1"/>
          <p:nvPr/>
        </p:nvSpPr>
        <p:spPr>
          <a:xfrm rot="19710621">
            <a:off x="1007399" y="2155839"/>
            <a:ext cx="1103131" cy="430887"/>
          </a:xfrm>
          <a:prstGeom prst="rect">
            <a:avLst/>
          </a:prstGeom>
          <a:noFill/>
        </p:spPr>
        <p:txBody>
          <a:bodyPr wrap="square" rtlCol="0">
            <a:spAutoFit/>
          </a:bodyPr>
          <a:lstStyle/>
          <a:p>
            <a:pPr algn="ctr"/>
            <a:r>
              <a:rPr lang="lv-LV" sz="1100" dirty="0" smtClean="0">
                <a:solidFill>
                  <a:schemeClr val="accent2"/>
                </a:solidFill>
                <a:latin typeface="Arial Narrow" panose="020B0606020202030204" pitchFamily="34" charset="0"/>
              </a:rPr>
              <a:t>BRUTO ALGA </a:t>
            </a:r>
            <a:r>
              <a:rPr lang="lv-LV" sz="1100" b="1" dirty="0" smtClean="0">
                <a:solidFill>
                  <a:schemeClr val="accent2"/>
                </a:solidFill>
                <a:latin typeface="Arial Narrow" panose="020B0606020202030204" pitchFamily="34" charset="0"/>
              </a:rPr>
              <a:t>900-1100 EUR</a:t>
            </a:r>
            <a:endParaRPr lang="en-US" sz="1100" b="1" dirty="0">
              <a:solidFill>
                <a:schemeClr val="accent2"/>
              </a:solidFill>
              <a:latin typeface="Arial Narrow" panose="020B0606020202030204" pitchFamily="34" charset="0"/>
            </a:endParaRPr>
          </a:p>
        </p:txBody>
      </p:sp>
      <p:sp>
        <p:nvSpPr>
          <p:cNvPr id="11" name="TextBox 10"/>
          <p:cNvSpPr txBox="1"/>
          <p:nvPr/>
        </p:nvSpPr>
        <p:spPr>
          <a:xfrm rot="20249111">
            <a:off x="4674601" y="2899613"/>
            <a:ext cx="1091507" cy="415498"/>
          </a:xfrm>
          <a:prstGeom prst="rect">
            <a:avLst/>
          </a:prstGeom>
          <a:noFill/>
        </p:spPr>
        <p:txBody>
          <a:bodyPr wrap="square" rtlCol="0">
            <a:spAutoFit/>
          </a:bodyPr>
          <a:lstStyle/>
          <a:p>
            <a:pPr algn="ctr"/>
            <a:r>
              <a:rPr lang="lv-LV" sz="1050" dirty="0" smtClean="0">
                <a:solidFill>
                  <a:schemeClr val="accent2"/>
                </a:solidFill>
                <a:latin typeface="Arial Narrow" panose="020B0606020202030204" pitchFamily="34" charset="0"/>
              </a:rPr>
              <a:t>BRUTO ALGA </a:t>
            </a:r>
            <a:r>
              <a:rPr lang="lv-LV" sz="1050" b="1" dirty="0" smtClean="0">
                <a:solidFill>
                  <a:schemeClr val="accent2"/>
                </a:solidFill>
                <a:latin typeface="Arial Narrow" panose="020B0606020202030204" pitchFamily="34" charset="0"/>
              </a:rPr>
              <a:t>1000-1200 EUR</a:t>
            </a:r>
            <a:endParaRPr lang="en-US" sz="1050" b="1" dirty="0">
              <a:solidFill>
                <a:schemeClr val="accent2"/>
              </a:solidFill>
              <a:latin typeface="Arial Narrow" panose="020B0606020202030204" pitchFamily="34" charset="0"/>
            </a:endParaRPr>
          </a:p>
        </p:txBody>
      </p:sp>
      <p:pic>
        <p:nvPicPr>
          <p:cNvPr id="12" name="Picture 11"/>
          <p:cNvPicPr>
            <a:picLocks noChangeAspect="1"/>
          </p:cNvPicPr>
          <p:nvPr/>
        </p:nvPicPr>
        <p:blipFill>
          <a:blip r:embed="rId5"/>
          <a:stretch>
            <a:fillRect/>
          </a:stretch>
        </p:blipFill>
        <p:spPr>
          <a:xfrm>
            <a:off x="140043" y="166562"/>
            <a:ext cx="5148649" cy="915943"/>
          </a:xfrm>
          <a:prstGeom prst="rect">
            <a:avLst/>
          </a:prstGeom>
        </p:spPr>
      </p:pic>
      <p:sp>
        <p:nvSpPr>
          <p:cNvPr id="13" name="TextBox 12"/>
          <p:cNvSpPr txBox="1"/>
          <p:nvPr/>
        </p:nvSpPr>
        <p:spPr>
          <a:xfrm rot="20249111">
            <a:off x="784961" y="3847628"/>
            <a:ext cx="1091507" cy="415498"/>
          </a:xfrm>
          <a:prstGeom prst="rect">
            <a:avLst/>
          </a:prstGeom>
          <a:noFill/>
        </p:spPr>
        <p:txBody>
          <a:bodyPr wrap="square" rtlCol="0">
            <a:spAutoFit/>
          </a:bodyPr>
          <a:lstStyle/>
          <a:p>
            <a:pPr algn="ctr"/>
            <a:r>
              <a:rPr lang="lv-LV" sz="1050" dirty="0" smtClean="0">
                <a:solidFill>
                  <a:schemeClr val="accent2"/>
                </a:solidFill>
                <a:latin typeface="Arial Narrow" panose="020B0606020202030204" pitchFamily="34" charset="0"/>
              </a:rPr>
              <a:t>BRUTO ALGA </a:t>
            </a:r>
            <a:r>
              <a:rPr lang="lv-LV" sz="1050" b="1" dirty="0" smtClean="0">
                <a:solidFill>
                  <a:schemeClr val="accent2"/>
                </a:solidFill>
                <a:latin typeface="Arial Narrow" panose="020B0606020202030204" pitchFamily="34" charset="0"/>
              </a:rPr>
              <a:t>910 EUR</a:t>
            </a:r>
            <a:endParaRPr lang="en-US" sz="1050" b="1" dirty="0">
              <a:solidFill>
                <a:schemeClr val="accent2"/>
              </a:solidFill>
              <a:latin typeface="Arial Narrow" panose="020B0606020202030204" pitchFamily="34" charset="0"/>
            </a:endParaRPr>
          </a:p>
        </p:txBody>
      </p:sp>
      <p:sp>
        <p:nvSpPr>
          <p:cNvPr id="14" name="TextBox 13"/>
          <p:cNvSpPr txBox="1"/>
          <p:nvPr/>
        </p:nvSpPr>
        <p:spPr>
          <a:xfrm rot="20249111">
            <a:off x="429502" y="5325366"/>
            <a:ext cx="1091507" cy="415498"/>
          </a:xfrm>
          <a:prstGeom prst="rect">
            <a:avLst/>
          </a:prstGeom>
          <a:noFill/>
        </p:spPr>
        <p:txBody>
          <a:bodyPr wrap="square" rtlCol="0">
            <a:spAutoFit/>
          </a:bodyPr>
          <a:lstStyle/>
          <a:p>
            <a:pPr algn="ctr"/>
            <a:r>
              <a:rPr lang="lv-LV" sz="1050" dirty="0" smtClean="0">
                <a:solidFill>
                  <a:schemeClr val="accent2"/>
                </a:solidFill>
                <a:latin typeface="Arial Narrow" panose="020B0606020202030204" pitchFamily="34" charset="0"/>
              </a:rPr>
              <a:t>BRUTO ALGA </a:t>
            </a:r>
            <a:r>
              <a:rPr lang="lv-LV" sz="1050" b="1" dirty="0" smtClean="0">
                <a:solidFill>
                  <a:schemeClr val="accent2"/>
                </a:solidFill>
                <a:latin typeface="Arial Narrow" panose="020B0606020202030204" pitchFamily="34" charset="0"/>
              </a:rPr>
              <a:t>910 EUR</a:t>
            </a:r>
            <a:endParaRPr lang="en-US" sz="1050" b="1" dirty="0">
              <a:solidFill>
                <a:schemeClr val="accent2"/>
              </a:solidFill>
              <a:latin typeface="Arial Narrow" panose="020B0606020202030204" pitchFamily="34" charset="0"/>
            </a:endParaRPr>
          </a:p>
        </p:txBody>
      </p:sp>
    </p:spTree>
    <p:extLst>
      <p:ext uri="{BB962C8B-B14F-4D97-AF65-F5344CB8AC3E}">
        <p14:creationId xmlns:p14="http://schemas.microsoft.com/office/powerpoint/2010/main" val="87342264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694142" y="2241699"/>
            <a:ext cx="3715265" cy="2958813"/>
          </a:xfrm>
        </p:spPr>
        <p:txBody>
          <a:bodyPr>
            <a:normAutofit/>
          </a:bodyPr>
          <a:lstStyle/>
          <a:p>
            <a:pPr marL="0" indent="0">
              <a:buNone/>
            </a:pPr>
            <a:r>
              <a:rPr lang="lv-LV" sz="1200" b="1" dirty="0" smtClean="0">
                <a:latin typeface="Arial Narrow" panose="020B0606020202030204" pitchFamily="34" charset="0"/>
              </a:rPr>
              <a:t>SIA </a:t>
            </a:r>
            <a:r>
              <a:rPr lang="lv-LV" sz="1200" b="1" dirty="0">
                <a:latin typeface="Arial Narrow" panose="020B0606020202030204" pitchFamily="34" charset="0"/>
              </a:rPr>
              <a:t>“</a:t>
            </a:r>
            <a:r>
              <a:rPr lang="lv-LV" sz="1200" b="1" dirty="0" err="1">
                <a:latin typeface="Arial Narrow" panose="020B0606020202030204" pitchFamily="34" charset="0"/>
              </a:rPr>
              <a:t>Zieglera</a:t>
            </a:r>
            <a:r>
              <a:rPr lang="lv-LV" sz="1200" b="1" dirty="0">
                <a:latin typeface="Arial Narrow" panose="020B0606020202030204" pitchFamily="34" charset="0"/>
              </a:rPr>
              <a:t> </a:t>
            </a:r>
            <a:r>
              <a:rPr lang="lv-LV" sz="1200" b="1" dirty="0" smtClean="0">
                <a:latin typeface="Arial Narrow" panose="020B0606020202030204" pitchFamily="34" charset="0"/>
              </a:rPr>
              <a:t>mašīnbūve</a:t>
            </a:r>
            <a:r>
              <a:rPr lang="lv-LV" sz="1200" b="1" dirty="0">
                <a:latin typeface="Arial Narrow" panose="020B0606020202030204" pitchFamily="34" charset="0"/>
              </a:rPr>
              <a:t>” </a:t>
            </a:r>
            <a:r>
              <a:rPr lang="lv-LV" sz="1200" b="1" dirty="0" err="1" smtClean="0">
                <a:latin typeface="Arial Narrow" panose="020B0606020202030204" pitchFamily="34" charset="0"/>
              </a:rPr>
              <a:t>vakanses</a:t>
            </a:r>
            <a:r>
              <a:rPr lang="lv-LV" sz="1200" b="1" dirty="0" smtClean="0">
                <a:latin typeface="Arial Narrow" panose="020B0606020202030204" pitchFamily="34" charset="0"/>
              </a:rPr>
              <a:t>:</a:t>
            </a:r>
            <a:endParaRPr lang="lv-LV" sz="1200" b="1" dirty="0">
              <a:latin typeface="Arial Narrow" panose="020B0606020202030204" pitchFamily="34" charset="0"/>
            </a:endParaRPr>
          </a:p>
          <a:p>
            <a:pPr marL="0" indent="0">
              <a:buNone/>
            </a:pPr>
            <a:r>
              <a:rPr lang="lv-LV" sz="1200" dirty="0" smtClean="0">
                <a:latin typeface="Arial Narrow" panose="020B0606020202030204" pitchFamily="34" charset="0"/>
              </a:rPr>
              <a:t>Montāžas </a:t>
            </a:r>
            <a:r>
              <a:rPr lang="lv-LV" sz="1200" dirty="0">
                <a:latin typeface="Arial Narrow" panose="020B0606020202030204" pitchFamily="34" charset="0"/>
              </a:rPr>
              <a:t>darbu atslēdznieks, Metāla griezējs; Frēzētājs; CNC (Computer </a:t>
            </a:r>
            <a:r>
              <a:rPr lang="lv-LV" sz="1200" dirty="0" err="1">
                <a:latin typeface="Arial Narrow" panose="020B0606020202030204" pitchFamily="34" charset="0"/>
              </a:rPr>
              <a:t>Numeric</a:t>
            </a:r>
            <a:r>
              <a:rPr lang="lv-LV" sz="1200" dirty="0">
                <a:latin typeface="Arial Narrow" panose="020B0606020202030204" pitchFamily="34" charset="0"/>
              </a:rPr>
              <a:t> </a:t>
            </a:r>
            <a:r>
              <a:rPr lang="lv-LV" sz="1200" dirty="0" err="1">
                <a:latin typeface="Arial Narrow" panose="020B0606020202030204" pitchFamily="34" charset="0"/>
              </a:rPr>
              <a:t>Control</a:t>
            </a:r>
            <a:r>
              <a:rPr lang="lv-LV" sz="1200" dirty="0" smtClean="0">
                <a:latin typeface="Arial Narrow" panose="020B0606020202030204" pitchFamily="34" charset="0"/>
              </a:rPr>
              <a:t>) liekšanas </a:t>
            </a:r>
            <a:r>
              <a:rPr lang="lv-LV" sz="1200" dirty="0">
                <a:latin typeface="Arial Narrow" panose="020B0606020202030204" pitchFamily="34" charset="0"/>
              </a:rPr>
              <a:t>speciālists; Metāla virsmas apstrādes speciālisti, proti: metāla </a:t>
            </a:r>
            <a:r>
              <a:rPr lang="lv-LV" sz="1200" dirty="0" smtClean="0">
                <a:latin typeface="Arial Narrow" panose="020B0606020202030204" pitchFamily="34" charset="0"/>
              </a:rPr>
              <a:t>krāsotājs/lakotājs</a:t>
            </a:r>
            <a:r>
              <a:rPr lang="lv-LV" sz="1200" dirty="0">
                <a:latin typeface="Arial Narrow" panose="020B0606020202030204" pitchFamily="34" charset="0"/>
              </a:rPr>
              <a:t>; metāla pulverizēšanas </a:t>
            </a:r>
            <a:r>
              <a:rPr lang="lv-LV" sz="1200" dirty="0" smtClean="0">
                <a:latin typeface="Arial Narrow" panose="020B0606020202030204" pitchFamily="34" charset="0"/>
              </a:rPr>
              <a:t>operators</a:t>
            </a:r>
            <a:r>
              <a:rPr lang="lv-LV" sz="1200" dirty="0">
                <a:latin typeface="Arial Narrow" panose="020B0606020202030204" pitchFamily="34" charset="0"/>
              </a:rPr>
              <a:t>. </a:t>
            </a:r>
            <a:endParaRPr lang="lv-LV" sz="1200" dirty="0" smtClean="0">
              <a:latin typeface="Arial Narrow" panose="020B0606020202030204" pitchFamily="34" charset="0"/>
            </a:endParaRPr>
          </a:p>
          <a:p>
            <a:pPr marL="0" indent="0">
              <a:buNone/>
            </a:pPr>
            <a:r>
              <a:rPr lang="lv-LV" sz="1200" dirty="0" smtClean="0">
                <a:latin typeface="Arial Narrow" panose="020B0606020202030204" pitchFamily="34" charset="0"/>
                <a:hlinkClick r:id="rId2"/>
              </a:rPr>
              <a:t>www.ziegler-gmbh.com</a:t>
            </a:r>
            <a:r>
              <a:rPr lang="lv-LV" sz="1200" dirty="0" smtClean="0">
                <a:latin typeface="Arial Narrow" panose="020B0606020202030204" pitchFamily="34" charset="0"/>
              </a:rPr>
              <a:t> </a:t>
            </a:r>
            <a:endParaRPr lang="lv-LV" sz="1200" dirty="0">
              <a:latin typeface="Arial Narrow" panose="020B0606020202030204" pitchFamily="34" charset="0"/>
            </a:endParaRPr>
          </a:p>
          <a:p>
            <a:pPr marL="0" indent="0">
              <a:buNone/>
            </a:pPr>
            <a:endParaRPr lang="lv-LV" sz="1200" dirty="0">
              <a:latin typeface="Arial Narrow" panose="020B0606020202030204" pitchFamily="34" charset="0"/>
            </a:endParaRPr>
          </a:p>
          <a:p>
            <a:pPr marL="0" indent="0">
              <a:buNone/>
            </a:pPr>
            <a:r>
              <a:rPr lang="lv-LV" sz="1200" b="1" dirty="0" smtClean="0">
                <a:latin typeface="Arial Narrow" panose="020B0606020202030204" pitchFamily="34" charset="0"/>
              </a:rPr>
              <a:t>AS “Daugavpils Lokomotīvju Remonta Rūpnīca» </a:t>
            </a:r>
            <a:r>
              <a:rPr lang="lv-LV" sz="1200" b="1" dirty="0">
                <a:latin typeface="Arial Narrow" panose="020B0606020202030204" pitchFamily="34" charset="0"/>
              </a:rPr>
              <a:t>vakances:</a:t>
            </a:r>
          </a:p>
          <a:p>
            <a:pPr marL="0" indent="0">
              <a:buNone/>
            </a:pPr>
            <a:r>
              <a:rPr lang="lv-LV" sz="1200" dirty="0" smtClean="0">
                <a:latin typeface="Arial Narrow" panose="020B0606020202030204" pitchFamily="34" charset="0"/>
              </a:rPr>
              <a:t>CNC </a:t>
            </a:r>
            <a:r>
              <a:rPr lang="lv-LV" sz="1200" dirty="0">
                <a:latin typeface="Arial Narrow" panose="020B0606020202030204" pitchFamily="34" charset="0"/>
              </a:rPr>
              <a:t>darbgalda operators (operatora māceklis): virpošana, metālu slīpēšana un </a:t>
            </a:r>
            <a:r>
              <a:rPr lang="lv-LV" sz="1200" dirty="0" err="1">
                <a:latin typeface="Arial Narrow" panose="020B0606020202030204" pitchFamily="34" charset="0"/>
              </a:rPr>
              <a:t>lāzergriešana</a:t>
            </a:r>
            <a:r>
              <a:rPr lang="lv-LV" sz="1200" dirty="0" smtClean="0">
                <a:latin typeface="Arial Narrow" panose="020B0606020202030204" pitchFamily="34" charset="0"/>
              </a:rPr>
              <a:t>.</a:t>
            </a:r>
          </a:p>
          <a:p>
            <a:pPr marL="0" indent="0">
              <a:buNone/>
            </a:pPr>
            <a:r>
              <a:rPr lang="lv-LV" sz="1200" dirty="0">
                <a:latin typeface="Arial Narrow" panose="020B0606020202030204" pitchFamily="34" charset="0"/>
                <a:hlinkClick r:id="rId3"/>
              </a:rPr>
              <a:t>http://www.dlrz.lv/index.php/lv</a:t>
            </a:r>
            <a:r>
              <a:rPr lang="lv-LV" sz="1200" dirty="0" smtClean="0">
                <a:latin typeface="Arial Narrow" panose="020B0606020202030204" pitchFamily="34" charset="0"/>
                <a:hlinkClick r:id="rId3"/>
              </a:rPr>
              <a:t>/</a:t>
            </a:r>
            <a:r>
              <a:rPr lang="lv-LV" sz="1200" dirty="0" smtClean="0">
                <a:latin typeface="Arial Narrow" panose="020B0606020202030204" pitchFamily="34" charset="0"/>
              </a:rPr>
              <a:t> </a:t>
            </a:r>
            <a:endParaRPr lang="lv-LV" sz="1200" dirty="0">
              <a:latin typeface="Arial Narrow" panose="020B0606020202030204" pitchFamily="34" charset="0"/>
            </a:endParaRPr>
          </a:p>
          <a:p>
            <a:pPr marL="0" indent="0">
              <a:buNone/>
            </a:pPr>
            <a:endParaRPr lang="en-US" sz="1400" dirty="0"/>
          </a:p>
        </p:txBody>
      </p:sp>
      <p:pic>
        <p:nvPicPr>
          <p:cNvPr id="3" name="Picture 2"/>
          <p:cNvPicPr>
            <a:picLocks noChangeAspect="1"/>
          </p:cNvPicPr>
          <p:nvPr/>
        </p:nvPicPr>
        <p:blipFill rotWithShape="1">
          <a:blip r:embed="rId4"/>
          <a:srcRect l="24487" t="2599" r="12595" b="28212"/>
          <a:stretch/>
        </p:blipFill>
        <p:spPr>
          <a:xfrm>
            <a:off x="5288692" y="1506856"/>
            <a:ext cx="2021633" cy="722509"/>
          </a:xfrm>
          <a:prstGeom prst="rect">
            <a:avLst/>
          </a:prstGeom>
        </p:spPr>
      </p:pic>
      <p:pic>
        <p:nvPicPr>
          <p:cNvPr id="6" name="Picture 5"/>
          <p:cNvPicPr>
            <a:picLocks noChangeAspect="1"/>
          </p:cNvPicPr>
          <p:nvPr/>
        </p:nvPicPr>
        <p:blipFill>
          <a:blip r:embed="rId5"/>
          <a:stretch>
            <a:fillRect/>
          </a:stretch>
        </p:blipFill>
        <p:spPr>
          <a:xfrm>
            <a:off x="5336131" y="2272267"/>
            <a:ext cx="1926754" cy="1195916"/>
          </a:xfrm>
          <a:prstGeom prst="rect">
            <a:avLst/>
          </a:prstGeom>
        </p:spPr>
      </p:pic>
      <p:pic>
        <p:nvPicPr>
          <p:cNvPr id="7" name="Picture 6"/>
          <p:cNvPicPr>
            <a:picLocks noChangeAspect="1"/>
          </p:cNvPicPr>
          <p:nvPr/>
        </p:nvPicPr>
        <p:blipFill>
          <a:blip r:embed="rId6"/>
          <a:stretch>
            <a:fillRect/>
          </a:stretch>
        </p:blipFill>
        <p:spPr>
          <a:xfrm>
            <a:off x="5431615" y="3721106"/>
            <a:ext cx="1735785" cy="530379"/>
          </a:xfrm>
          <a:prstGeom prst="rect">
            <a:avLst/>
          </a:prstGeom>
        </p:spPr>
      </p:pic>
      <p:pic>
        <p:nvPicPr>
          <p:cNvPr id="8" name="Picture 7"/>
          <p:cNvPicPr>
            <a:picLocks noChangeAspect="1"/>
          </p:cNvPicPr>
          <p:nvPr/>
        </p:nvPicPr>
        <p:blipFill>
          <a:blip r:embed="rId7"/>
          <a:stretch>
            <a:fillRect/>
          </a:stretch>
        </p:blipFill>
        <p:spPr>
          <a:xfrm>
            <a:off x="5431615" y="4386004"/>
            <a:ext cx="1944696" cy="1052081"/>
          </a:xfrm>
          <a:prstGeom prst="rect">
            <a:avLst/>
          </a:prstGeom>
        </p:spPr>
      </p:pic>
      <p:sp>
        <p:nvSpPr>
          <p:cNvPr id="9" name="Title 1"/>
          <p:cNvSpPr txBox="1">
            <a:spLocks/>
          </p:cNvSpPr>
          <p:nvPr/>
        </p:nvSpPr>
        <p:spPr>
          <a:xfrm>
            <a:off x="5621639" y="168367"/>
            <a:ext cx="5892115" cy="914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400" dirty="0"/>
              <a:t>Vakances Daugavpils lielākajos uzņēmumos</a:t>
            </a:r>
          </a:p>
        </p:txBody>
      </p:sp>
      <p:pic>
        <p:nvPicPr>
          <p:cNvPr id="10" name="Picture 9"/>
          <p:cNvPicPr>
            <a:picLocks noChangeAspect="1"/>
          </p:cNvPicPr>
          <p:nvPr/>
        </p:nvPicPr>
        <p:blipFill>
          <a:blip r:embed="rId8"/>
          <a:stretch>
            <a:fillRect/>
          </a:stretch>
        </p:blipFill>
        <p:spPr>
          <a:xfrm>
            <a:off x="140043" y="166562"/>
            <a:ext cx="5148649" cy="915943"/>
          </a:xfrm>
          <a:prstGeom prst="rect">
            <a:avLst/>
          </a:prstGeom>
        </p:spPr>
      </p:pic>
      <p:sp>
        <p:nvSpPr>
          <p:cNvPr id="11" name="Rectangle 10"/>
          <p:cNvSpPr/>
          <p:nvPr/>
        </p:nvSpPr>
        <p:spPr>
          <a:xfrm>
            <a:off x="581034" y="1506856"/>
            <a:ext cx="3267587" cy="3876446"/>
          </a:xfrm>
          <a:prstGeom prst="rect">
            <a:avLst/>
          </a:prstGeom>
        </p:spPr>
        <p:txBody>
          <a:bodyPr wrap="square">
            <a:spAutoFit/>
          </a:bodyPr>
          <a:lstStyle/>
          <a:p>
            <a:pPr>
              <a:lnSpc>
                <a:spcPct val="107000"/>
              </a:lnSpc>
              <a:spcAft>
                <a:spcPts val="800"/>
              </a:spcAft>
            </a:pPr>
            <a:r>
              <a:rPr lang="lv-LV" sz="1050" b="1" dirty="0">
                <a:latin typeface="Calibri" panose="020F0502020204030204" pitchFamily="34" charset="0"/>
                <a:ea typeface="Calibri" panose="020F0502020204030204" pitchFamily="34" charset="0"/>
                <a:cs typeface="Times New Roman" panose="02020603050405020304" pitchFamily="18" charset="0"/>
              </a:rPr>
              <a:t>Vakances - 101 oficiāli NVA iereģistrēta vakance</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050" dirty="0">
                <a:latin typeface="Calibri" panose="020F0502020204030204" pitchFamily="34" charset="0"/>
                <a:ea typeface="Calibri" panose="020F0502020204030204" pitchFamily="34" charset="0"/>
                <a:cs typeface="Times New Roman" panose="02020603050405020304" pitchFamily="18" charset="0"/>
              </a:rPr>
              <a:t>Pēc sfēras un vakanču skaita:</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05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Dažādu </a:t>
            </a:r>
            <a:r>
              <a:rPr lang="lv-LV" sz="105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specialitāšu ārsti un medicīnas māsas </a:t>
            </a:r>
            <a:r>
              <a:rPr lang="lv-LV" sz="105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lv-LV" sz="105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23</a:t>
            </a:r>
          </a:p>
          <a:p>
            <a:pPr>
              <a:lnSpc>
                <a:spcPct val="107000"/>
              </a:lnSpc>
              <a:spcAft>
                <a:spcPts val="800"/>
              </a:spcAft>
            </a:pPr>
            <a:r>
              <a:rPr lang="lv-LV" sz="1050" dirty="0" smtClean="0">
                <a:latin typeface="Calibri" panose="020F0502020204030204" pitchFamily="34" charset="0"/>
                <a:ea typeface="Calibri" panose="020F0502020204030204" pitchFamily="34" charset="0"/>
                <a:cs typeface="Times New Roman" panose="02020603050405020304" pitchFamily="18" charset="0"/>
              </a:rPr>
              <a:t>Daugavpils </a:t>
            </a:r>
            <a:r>
              <a:rPr lang="lv-LV" sz="1050" dirty="0">
                <a:latin typeface="Calibri" panose="020F0502020204030204" pitchFamily="34" charset="0"/>
                <a:ea typeface="Calibri" panose="020F0502020204030204" pitchFamily="34" charset="0"/>
                <a:cs typeface="Times New Roman" panose="02020603050405020304" pitchFamily="18" charset="0"/>
              </a:rPr>
              <a:t>pilsētas dome </a:t>
            </a:r>
            <a:r>
              <a:rPr lang="lv-LV" sz="1050" dirty="0" smtClean="0">
                <a:latin typeface="Calibri" panose="020F0502020204030204" pitchFamily="34" charset="0"/>
                <a:ea typeface="Calibri" panose="020F0502020204030204" pitchFamily="34" charset="0"/>
                <a:cs typeface="Times New Roman" panose="02020603050405020304" pitchFamily="18" charset="0"/>
              </a:rPr>
              <a:t>piešķir pašvaldību dzīvokļus ārstiem</a:t>
            </a:r>
            <a:r>
              <a:rPr lang="lv-LV" sz="1050" dirty="0">
                <a:latin typeface="Calibri" panose="020F0502020204030204" pitchFamily="34" charset="0"/>
                <a:ea typeface="Calibri" panose="020F0502020204030204" pitchFamily="34" charset="0"/>
                <a:cs typeface="Times New Roman" panose="02020603050405020304" pitchFamily="18" charset="0"/>
              </a:rPr>
              <a:t>, kas piekrituši strādāt </a:t>
            </a:r>
            <a:r>
              <a:rPr lang="lv-LV" sz="1050" dirty="0" smtClean="0">
                <a:latin typeface="Calibri" panose="020F0502020204030204" pitchFamily="34" charset="0"/>
                <a:ea typeface="Calibri" panose="020F0502020204030204" pitchFamily="34" charset="0"/>
                <a:cs typeface="Times New Roman" panose="02020603050405020304" pitchFamily="18" charset="0"/>
              </a:rPr>
              <a:t>Daugavpilī.  </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05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Metālapstrādes speciālisti – 16 </a:t>
            </a:r>
          </a:p>
          <a:p>
            <a:pPr>
              <a:lnSpc>
                <a:spcPct val="107000"/>
              </a:lnSpc>
              <a:spcAft>
                <a:spcPts val="800"/>
              </a:spcAft>
            </a:pPr>
            <a:r>
              <a:rPr lang="lv-LV" sz="1050" dirty="0" smtClean="0">
                <a:latin typeface="Calibri" panose="020F0502020204030204" pitchFamily="34" charset="0"/>
                <a:ea typeface="Calibri" panose="020F0502020204030204" pitchFamily="34" charset="0"/>
                <a:cs typeface="Times New Roman" panose="02020603050405020304" pitchFamily="18" charset="0"/>
              </a:rPr>
              <a:t>tajā </a:t>
            </a:r>
            <a:r>
              <a:rPr lang="lv-LV" sz="1050" dirty="0">
                <a:latin typeface="Calibri" panose="020F0502020204030204" pitchFamily="34" charset="0"/>
                <a:ea typeface="Calibri" panose="020F0502020204030204" pitchFamily="34" charset="0"/>
                <a:cs typeface="Times New Roman" panose="02020603050405020304" pitchFamily="18" charset="0"/>
              </a:rPr>
              <a:t>skaita 10 AS “Daugavpils Lokomotīvju remonta rūpnīcā”, sakarā ar ražotās produkcijas apjoma pieaugumu. </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05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IT un komunikāciju specialisti - 6</a:t>
            </a:r>
            <a:endParaRPr lang="en-US" sz="105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05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Dažādu specialitāšu skolotāji  – 7</a:t>
            </a:r>
            <a:endParaRPr lang="en-US" sz="105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050" dirty="0">
                <a:latin typeface="Calibri" panose="020F0502020204030204" pitchFamily="34" charset="0"/>
                <a:ea typeface="Calibri" panose="020F0502020204030204" pitchFamily="34" charset="0"/>
                <a:cs typeface="Times New Roman" panose="02020603050405020304" pitchFamily="18" charset="0"/>
              </a:rPr>
              <a:t>Šīs 4 sfēras sastāda 52% no vakancēm.</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050" dirty="0">
                <a:latin typeface="Calibri" panose="020F0502020204030204" pitchFamily="34" charset="0"/>
                <a:ea typeface="Calibri" panose="020F0502020204030204" pitchFamily="34" charset="0"/>
                <a:cs typeface="Times New Roman" panose="02020603050405020304" pitchFamily="18" charset="0"/>
              </a:rPr>
              <a:t>Tālāk ir mežizstrādes un lauku strādnieki, sociālie darbinieki utt. </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050" dirty="0" smtClean="0">
                <a:latin typeface="Calibri" panose="020F0502020204030204" pitchFamily="34" charset="0"/>
                <a:ea typeface="Calibri" panose="020F0502020204030204" pitchFamily="34" charset="0"/>
                <a:cs typeface="Times New Roman" panose="02020603050405020304" pitchFamily="18" charset="0"/>
              </a:rPr>
              <a:t>specialitātes</a:t>
            </a:r>
            <a:r>
              <a:rPr lang="lv-LV" sz="1050" dirty="0">
                <a:latin typeface="Calibri" panose="020F0502020204030204" pitchFamily="34" charset="0"/>
                <a:ea typeface="Calibri" panose="020F0502020204030204" pitchFamily="34" charset="0"/>
                <a:cs typeface="Times New Roman" panose="02020603050405020304" pitchFamily="18" charset="0"/>
              </a:rPr>
              <a:t>, </a:t>
            </a:r>
            <a:r>
              <a:rPr lang="lv-LV" sz="1050" dirty="0" smtClean="0">
                <a:latin typeface="Calibri" panose="020F0502020204030204" pitchFamily="34" charset="0"/>
                <a:ea typeface="Calibri" panose="020F0502020204030204" pitchFamily="34" charset="0"/>
                <a:cs typeface="Times New Roman" panose="02020603050405020304" pitchFamily="18" charset="0"/>
              </a:rPr>
              <a:t>kuru vienmēr trūkst lielos skaitļos – </a:t>
            </a:r>
            <a:r>
              <a:rPr lang="lv-LV" sz="105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kravas mašīnu šoferi, šuvējas, dažas </a:t>
            </a:r>
            <a:r>
              <a:rPr lang="lv-LV" sz="105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celtnieku specialitātes</a:t>
            </a:r>
            <a:endParaRPr lang="en-US" sz="105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41623" y="5807653"/>
            <a:ext cx="12150377" cy="369332"/>
          </a:xfrm>
          <a:prstGeom prst="rect">
            <a:avLst/>
          </a:prstGeom>
          <a:noFill/>
        </p:spPr>
        <p:txBody>
          <a:bodyPr wrap="none" rtlCol="0">
            <a:spAutoFit/>
          </a:bodyPr>
          <a:lstStyle/>
          <a:p>
            <a:r>
              <a:rPr lang="lv-LV" b="1" dirty="0" smtClean="0">
                <a:solidFill>
                  <a:srgbClr val="002060"/>
                </a:solidFill>
              </a:rPr>
              <a:t>Darba piedāvājumi nav apvienoti vienā vietnē un viegli pieejami potenciālajiem reemigrantiem piemēram mob. </a:t>
            </a:r>
            <a:r>
              <a:rPr lang="lv-LV" b="1" dirty="0" err="1" smtClean="0">
                <a:solidFill>
                  <a:srgbClr val="002060"/>
                </a:solidFill>
              </a:rPr>
              <a:t>tel</a:t>
            </a:r>
            <a:r>
              <a:rPr lang="lv-LV" b="1" dirty="0" smtClean="0">
                <a:solidFill>
                  <a:srgbClr val="002060"/>
                </a:solidFill>
              </a:rPr>
              <a:t> aplikācijā</a:t>
            </a:r>
            <a:r>
              <a:rPr lang="lv-LV" dirty="0" smtClean="0">
                <a:solidFill>
                  <a:srgbClr val="7030A0"/>
                </a:solidFill>
              </a:rPr>
              <a:t>s</a:t>
            </a:r>
            <a:endParaRPr lang="en-US" dirty="0">
              <a:solidFill>
                <a:srgbClr val="7030A0"/>
              </a:solidFill>
            </a:endParaRPr>
          </a:p>
        </p:txBody>
      </p:sp>
    </p:spTree>
    <p:extLst>
      <p:ext uri="{BB962C8B-B14F-4D97-AF65-F5344CB8AC3E}">
        <p14:creationId xmlns:p14="http://schemas.microsoft.com/office/powerpoint/2010/main" val="13075474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8480" y="168367"/>
            <a:ext cx="6246341" cy="915943"/>
          </a:xfrm>
        </p:spPr>
        <p:txBody>
          <a:bodyPr>
            <a:noAutofit/>
          </a:bodyPr>
          <a:lstStyle/>
          <a:p>
            <a:r>
              <a:rPr lang="lv-LV" sz="2400" dirty="0" smtClean="0"/>
              <a:t>DPD </a:t>
            </a:r>
            <a:r>
              <a:rPr lang="lv-LV" sz="2400" b="1" dirty="0" smtClean="0"/>
              <a:t>darba grupa </a:t>
            </a:r>
            <a:r>
              <a:rPr lang="lv-LV" sz="2400" dirty="0" err="1" smtClean="0"/>
              <a:t>remigrācijas</a:t>
            </a:r>
            <a:r>
              <a:rPr lang="lv-LV" sz="2400" dirty="0" smtClean="0"/>
              <a:t> veicināšanai</a:t>
            </a:r>
            <a:endParaRPr lang="en-US" sz="2400" dirty="0"/>
          </a:p>
        </p:txBody>
      </p:sp>
      <p:sp>
        <p:nvSpPr>
          <p:cNvPr id="3" name="Content Placeholder 2"/>
          <p:cNvSpPr>
            <a:spLocks noGrp="1"/>
          </p:cNvSpPr>
          <p:nvPr>
            <p:ph idx="1"/>
          </p:nvPr>
        </p:nvSpPr>
        <p:spPr>
          <a:xfrm>
            <a:off x="527220" y="1891528"/>
            <a:ext cx="10923375" cy="3199456"/>
          </a:xfrm>
        </p:spPr>
        <p:txBody>
          <a:bodyPr>
            <a:normAutofit lnSpcReduction="10000"/>
          </a:bodyPr>
          <a:lstStyle/>
          <a:p>
            <a:r>
              <a:rPr lang="lv-LV" sz="1400" b="1" dirty="0"/>
              <a:t>Darba grupas priekšlikumi </a:t>
            </a:r>
            <a:r>
              <a:rPr lang="lv-LV" sz="1400" b="1" dirty="0" err="1"/>
              <a:t>remigrācijas</a:t>
            </a:r>
            <a:r>
              <a:rPr lang="lv-LV" sz="1400" b="1" dirty="0"/>
              <a:t> pasākumu ieviešanai:</a:t>
            </a:r>
            <a:endParaRPr lang="en-US" sz="1400" dirty="0"/>
          </a:p>
          <a:p>
            <a:r>
              <a:rPr lang="lv-LV" sz="1400" dirty="0" smtClean="0"/>
              <a:t>Tika apspriesti dažādi priekšlikumi, kas </a:t>
            </a:r>
            <a:r>
              <a:rPr lang="lv-LV" sz="1400" dirty="0"/>
              <a:t>skartu NĪN atlaides </a:t>
            </a:r>
            <a:r>
              <a:rPr lang="lv-LV" sz="1400" dirty="0" smtClean="0"/>
              <a:t>piemērošana, vienreizēja </a:t>
            </a:r>
            <a:r>
              <a:rPr lang="lv-LV" sz="1400" dirty="0"/>
              <a:t>atgriešanās </a:t>
            </a:r>
            <a:r>
              <a:rPr lang="lv-LV" sz="1400" dirty="0" smtClean="0"/>
              <a:t>pabalsta un vienreizējs pārcelšanās atbalsta piešķiršanu, </a:t>
            </a:r>
            <a:r>
              <a:rPr lang="lv-LV" sz="1400" dirty="0"/>
              <a:t>karjeras konsultanta pakalpojumi </a:t>
            </a:r>
            <a:r>
              <a:rPr lang="lv-LV" sz="1400" dirty="0" smtClean="0"/>
              <a:t>utt.</a:t>
            </a:r>
            <a:r>
              <a:rPr lang="lv-LV" sz="1400" dirty="0"/>
              <a:t> </a:t>
            </a:r>
            <a:endParaRPr lang="lv-LV" sz="1400" dirty="0" smtClean="0"/>
          </a:p>
          <a:p>
            <a:r>
              <a:rPr lang="lv-LV" sz="1400" dirty="0" smtClean="0"/>
              <a:t>Grantu </a:t>
            </a:r>
            <a:r>
              <a:rPr lang="lv-LV" sz="1400" dirty="0"/>
              <a:t>programmas “Impulss” nolikuma papildināšana, prioritāri atbalstu sniedzot jaunajiem uzņēmējiem, kuri vēlas uzsākt uzņēmējdarbību, atgriežoties </a:t>
            </a:r>
            <a:r>
              <a:rPr lang="lv-LV" sz="1400" dirty="0" smtClean="0"/>
              <a:t>Daugavpilī</a:t>
            </a:r>
          </a:p>
          <a:p>
            <a:pPr lvl="0"/>
            <a:r>
              <a:rPr lang="lv-LV" sz="1400" dirty="0" smtClean="0"/>
              <a:t>Jau Darbojas ! Latviešu </a:t>
            </a:r>
            <a:r>
              <a:rPr lang="lv-LV" sz="1400" dirty="0"/>
              <a:t>valodas apguves kursu organizēšana reemigrantu ģimenēm esošo apmācību programmu </a:t>
            </a:r>
            <a:r>
              <a:rPr lang="lv-LV" sz="1400" dirty="0" smtClean="0"/>
              <a:t>ietvaros</a:t>
            </a:r>
          </a:p>
          <a:p>
            <a:pPr lvl="0"/>
            <a:endParaRPr lang="lv-LV" sz="1400" dirty="0"/>
          </a:p>
          <a:p>
            <a:pPr lvl="0"/>
            <a:r>
              <a:rPr lang="lv-LV" sz="2600" dirty="0" smtClean="0">
                <a:solidFill>
                  <a:srgbClr val="002060"/>
                </a:solidFill>
              </a:rPr>
              <a:t>Secinājām, ka vispieprasītākais un visefektīvākais pašvaldības atbalsts būtu mājokļu jautājumu risināšana !!!</a:t>
            </a:r>
            <a:endParaRPr lang="en-US" sz="2600" dirty="0">
              <a:solidFill>
                <a:srgbClr val="002060"/>
              </a:solidFill>
            </a:endParaRPr>
          </a:p>
          <a:p>
            <a:pPr marL="0" lvl="0" indent="0">
              <a:buNone/>
            </a:pPr>
            <a:r>
              <a:rPr lang="lv-LV" sz="2600" dirty="0" smtClean="0">
                <a:solidFill>
                  <a:srgbClr val="002060"/>
                </a:solidFill>
              </a:rPr>
              <a:t>Bet </a:t>
            </a:r>
            <a:r>
              <a:rPr lang="lv-LV" sz="2600" dirty="0">
                <a:solidFill>
                  <a:srgbClr val="002060"/>
                </a:solidFill>
              </a:rPr>
              <a:t>esošās likumdošanas ietvaros šobrīd nav iespējams </a:t>
            </a:r>
            <a:r>
              <a:rPr lang="lv-LV" sz="2600" dirty="0" smtClean="0">
                <a:solidFill>
                  <a:srgbClr val="002060"/>
                </a:solidFill>
              </a:rPr>
              <a:t>ieviest</a:t>
            </a:r>
            <a:endParaRPr lang="en-US" sz="2600" dirty="0">
              <a:solidFill>
                <a:srgbClr val="002060"/>
              </a:solidFill>
            </a:endParaRPr>
          </a:p>
        </p:txBody>
      </p:sp>
      <p:pic>
        <p:nvPicPr>
          <p:cNvPr id="4" name="Picture 3"/>
          <p:cNvPicPr>
            <a:picLocks noChangeAspect="1"/>
          </p:cNvPicPr>
          <p:nvPr/>
        </p:nvPicPr>
        <p:blipFill>
          <a:blip r:embed="rId2"/>
          <a:stretch>
            <a:fillRect/>
          </a:stretch>
        </p:blipFill>
        <p:spPr>
          <a:xfrm>
            <a:off x="140043" y="166562"/>
            <a:ext cx="5148649" cy="915943"/>
          </a:xfrm>
          <a:prstGeom prst="rect">
            <a:avLst/>
          </a:prstGeom>
        </p:spPr>
      </p:pic>
    </p:spTree>
    <p:extLst>
      <p:ext uri="{BB962C8B-B14F-4D97-AF65-F5344CB8AC3E}">
        <p14:creationId xmlns:p14="http://schemas.microsoft.com/office/powerpoint/2010/main" val="1238276612"/>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19601" y="1844192"/>
            <a:ext cx="4123724" cy="1200329"/>
          </a:xfrm>
          <a:prstGeom prst="rect">
            <a:avLst/>
          </a:prstGeom>
          <a:noFill/>
        </p:spPr>
        <p:txBody>
          <a:bodyPr wrap="square" rtlCol="0">
            <a:spAutoFit/>
          </a:bodyPr>
          <a:lstStyle/>
          <a:p>
            <a:pPr defTabSz="685800"/>
            <a:r>
              <a:rPr lang="lv-LV" dirty="0"/>
              <a:t>Plānotās investīcijas līdz </a:t>
            </a:r>
            <a:r>
              <a:rPr lang="en-US" dirty="0"/>
              <a:t>2</a:t>
            </a:r>
            <a:r>
              <a:rPr lang="lv-LV" dirty="0"/>
              <a:t>020</a:t>
            </a:r>
            <a:r>
              <a:rPr lang="en-US" dirty="0"/>
              <a:t>:</a:t>
            </a:r>
          </a:p>
          <a:p>
            <a:pPr defTabSz="685800"/>
            <a:r>
              <a:rPr lang="en-US" dirty="0"/>
              <a:t>EUR </a:t>
            </a:r>
            <a:r>
              <a:rPr lang="lv-LV" dirty="0"/>
              <a:t>1,3</a:t>
            </a:r>
            <a:r>
              <a:rPr lang="en-US" dirty="0"/>
              <a:t> </a:t>
            </a:r>
            <a:r>
              <a:rPr lang="lv-LV" dirty="0"/>
              <a:t>Milj.</a:t>
            </a:r>
          </a:p>
          <a:p>
            <a:pPr marL="171450" indent="-171450" defTabSz="685800">
              <a:buFontTx/>
              <a:buChar char="-"/>
            </a:pPr>
            <a:r>
              <a:rPr lang="lv-LV" dirty="0"/>
              <a:t>Esošās ēkas pamatīga renovācija</a:t>
            </a:r>
          </a:p>
          <a:p>
            <a:pPr marL="171450" indent="-171450" defTabSz="685800">
              <a:buFontTx/>
              <a:buChar char="-"/>
            </a:pPr>
            <a:r>
              <a:rPr lang="lv-LV" dirty="0"/>
              <a:t>Rezultātā tiks izveidoti 105 dzīvokļi</a:t>
            </a:r>
          </a:p>
        </p:txBody>
      </p:sp>
      <p:sp>
        <p:nvSpPr>
          <p:cNvPr id="11" name="Title 1"/>
          <p:cNvSpPr txBox="1">
            <a:spLocks/>
          </p:cNvSpPr>
          <p:nvPr/>
        </p:nvSpPr>
        <p:spPr>
          <a:xfrm>
            <a:off x="5687541" y="170172"/>
            <a:ext cx="5892115" cy="914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400" dirty="0"/>
              <a:t>Daugavpils pašvaldības </a:t>
            </a:r>
            <a:br>
              <a:rPr lang="lv-LV" sz="2400" dirty="0"/>
            </a:br>
            <a:r>
              <a:rPr lang="lv-LV" sz="2400" dirty="0" smtClean="0"/>
              <a:t>dzīvojamā </a:t>
            </a:r>
            <a:r>
              <a:rPr lang="lv-LV" sz="2400" dirty="0"/>
              <a:t>fonda paplašināšana </a:t>
            </a:r>
            <a:endParaRPr lang="en-US" sz="2400" dirty="0"/>
          </a:p>
        </p:txBody>
      </p:sp>
      <p:pic>
        <p:nvPicPr>
          <p:cNvPr id="12" name="Picture 11"/>
          <p:cNvPicPr>
            <a:picLocks noChangeAspect="1"/>
          </p:cNvPicPr>
          <p:nvPr/>
        </p:nvPicPr>
        <p:blipFill>
          <a:blip r:embed="rId2"/>
          <a:stretch>
            <a:fillRect/>
          </a:stretch>
        </p:blipFill>
        <p:spPr>
          <a:xfrm>
            <a:off x="140043" y="166562"/>
            <a:ext cx="5148649" cy="915943"/>
          </a:xfrm>
          <a:prstGeom prst="rect">
            <a:avLst/>
          </a:prstGeom>
        </p:spPr>
      </p:pic>
      <p:sp>
        <p:nvSpPr>
          <p:cNvPr id="3" name="Rectangle 2"/>
          <p:cNvSpPr/>
          <p:nvPr/>
        </p:nvSpPr>
        <p:spPr>
          <a:xfrm>
            <a:off x="5362582" y="3533274"/>
            <a:ext cx="5970435" cy="1477328"/>
          </a:xfrm>
          <a:prstGeom prst="rect">
            <a:avLst/>
          </a:prstGeom>
        </p:spPr>
        <p:txBody>
          <a:bodyPr wrap="square">
            <a:spAutoFit/>
          </a:bodyPr>
          <a:lstStyle/>
          <a:p>
            <a:pPr defTabSz="685800"/>
            <a:r>
              <a:rPr lang="lv-LV" dirty="0"/>
              <a:t>MK noteikumi par EM piedāvājumu daudzdzīvokļu dzīvojamo māju būvniecību reģionos</a:t>
            </a:r>
          </a:p>
          <a:p>
            <a:pPr defTabSz="685800"/>
            <a:endParaRPr lang="lv-LV" dirty="0"/>
          </a:p>
          <a:p>
            <a:pPr defTabSz="685800"/>
            <a:r>
              <a:rPr lang="lv-LV" dirty="0"/>
              <a:t>Daugavpils pašvaldība ir iesnieguši priekšlikumi, kas ļautu pašvaldībām apgūst atbalstu arī esošo ēku renovācijai….</a:t>
            </a:r>
          </a:p>
        </p:txBody>
      </p:sp>
      <p:pic>
        <p:nvPicPr>
          <p:cNvPr id="4" name="Picture 3"/>
          <p:cNvPicPr>
            <a:picLocks noChangeAspect="1"/>
          </p:cNvPicPr>
          <p:nvPr/>
        </p:nvPicPr>
        <p:blipFill>
          <a:blip r:embed="rId3"/>
          <a:stretch>
            <a:fillRect/>
          </a:stretch>
        </p:blipFill>
        <p:spPr>
          <a:xfrm>
            <a:off x="401915" y="1960597"/>
            <a:ext cx="4624904" cy="2917121"/>
          </a:xfrm>
          <a:prstGeom prst="rect">
            <a:avLst/>
          </a:prstGeom>
        </p:spPr>
      </p:pic>
    </p:spTree>
    <p:extLst>
      <p:ext uri="{BB962C8B-B14F-4D97-AF65-F5344CB8AC3E}">
        <p14:creationId xmlns:p14="http://schemas.microsoft.com/office/powerpoint/2010/main" val="1079269483"/>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1296" y="2869995"/>
            <a:ext cx="5916876" cy="800219"/>
          </a:xfrm>
          <a:prstGeom prst="rect">
            <a:avLst/>
          </a:prstGeom>
          <a:noFill/>
        </p:spPr>
        <p:txBody>
          <a:bodyPr wrap="none" rtlCol="0">
            <a:spAutoFit/>
          </a:bodyPr>
          <a:lstStyle/>
          <a:p>
            <a:pPr marL="285750" indent="-285750">
              <a:buFontTx/>
              <a:buChar char="-"/>
            </a:pPr>
            <a:r>
              <a:rPr lang="lv-LV" sz="3200" dirty="0"/>
              <a:t>Darba iespējas </a:t>
            </a:r>
            <a:r>
              <a:rPr lang="lv-LV" sz="3200" dirty="0" err="1"/>
              <a:t>remigrācijas</a:t>
            </a:r>
            <a:r>
              <a:rPr lang="lv-LV" sz="3200" dirty="0"/>
              <a:t> </a:t>
            </a:r>
            <a:r>
              <a:rPr lang="lv-LV" sz="3200" dirty="0" smtClean="0"/>
              <a:t>vietā</a:t>
            </a:r>
            <a:endParaRPr lang="lv-LV" dirty="0" smtClean="0"/>
          </a:p>
          <a:p>
            <a:r>
              <a:rPr lang="lv-LV" sz="1400" i="1" dirty="0" smtClean="0">
                <a:solidFill>
                  <a:schemeClr val="tx1">
                    <a:lumMod val="50000"/>
                    <a:lumOff val="50000"/>
                  </a:schemeClr>
                </a:solidFill>
              </a:rPr>
              <a:t>Darba piedāvājumu pieejamība vienā vietnē</a:t>
            </a:r>
            <a:endParaRPr lang="lv-LV" sz="1400" i="1" dirty="0">
              <a:solidFill>
                <a:schemeClr val="tx1">
                  <a:lumMod val="50000"/>
                  <a:lumOff val="50000"/>
                </a:schemeClr>
              </a:solidFill>
            </a:endParaRPr>
          </a:p>
        </p:txBody>
      </p:sp>
      <p:sp>
        <p:nvSpPr>
          <p:cNvPr id="6" name="TextBox 5"/>
          <p:cNvSpPr txBox="1"/>
          <p:nvPr/>
        </p:nvSpPr>
        <p:spPr>
          <a:xfrm>
            <a:off x="555310" y="1533640"/>
            <a:ext cx="4976427" cy="1138773"/>
          </a:xfrm>
          <a:prstGeom prst="rect">
            <a:avLst/>
          </a:prstGeom>
          <a:noFill/>
        </p:spPr>
        <p:txBody>
          <a:bodyPr wrap="none" rtlCol="0">
            <a:spAutoFit/>
          </a:bodyPr>
          <a:lstStyle/>
          <a:p>
            <a:pPr marL="285750" indent="-285750">
              <a:buFontTx/>
              <a:buChar char="-"/>
            </a:pPr>
            <a:r>
              <a:rPr lang="lv-LV" sz="3200" dirty="0" smtClean="0"/>
              <a:t>Vēlme atgriezties dzimtenē</a:t>
            </a:r>
          </a:p>
          <a:p>
            <a:r>
              <a:rPr lang="lv-LV" i="1" dirty="0">
                <a:solidFill>
                  <a:schemeClr val="tx1">
                    <a:lumMod val="50000"/>
                    <a:lumOff val="50000"/>
                  </a:schemeClr>
                </a:solidFill>
              </a:rPr>
              <a:t>Sociālā saikne ar dzimteni</a:t>
            </a:r>
          </a:p>
          <a:p>
            <a:r>
              <a:rPr lang="lv-LV" i="1" dirty="0">
                <a:solidFill>
                  <a:schemeClr val="tx1">
                    <a:lumMod val="50000"/>
                    <a:lumOff val="50000"/>
                  </a:schemeClr>
                </a:solidFill>
              </a:rPr>
              <a:t>Draugi, ģimenes </a:t>
            </a:r>
            <a:r>
              <a:rPr lang="lv-LV" i="1" dirty="0" smtClean="0">
                <a:solidFill>
                  <a:schemeClr val="tx1">
                    <a:lumMod val="50000"/>
                    <a:lumOff val="50000"/>
                  </a:schemeClr>
                </a:solidFill>
              </a:rPr>
              <a:t>locekļi</a:t>
            </a:r>
          </a:p>
        </p:txBody>
      </p:sp>
      <p:sp>
        <p:nvSpPr>
          <p:cNvPr id="7" name="TextBox 6"/>
          <p:cNvSpPr txBox="1"/>
          <p:nvPr/>
        </p:nvSpPr>
        <p:spPr>
          <a:xfrm>
            <a:off x="581935" y="4044776"/>
            <a:ext cx="5690789" cy="1600438"/>
          </a:xfrm>
          <a:prstGeom prst="rect">
            <a:avLst/>
          </a:prstGeom>
          <a:noFill/>
        </p:spPr>
        <p:txBody>
          <a:bodyPr wrap="none" rtlCol="0">
            <a:spAutoFit/>
          </a:bodyPr>
          <a:lstStyle/>
          <a:p>
            <a:r>
              <a:rPr lang="lv-LV" sz="3200" dirty="0" smtClean="0"/>
              <a:t>- Pašvaldības </a:t>
            </a:r>
            <a:r>
              <a:rPr lang="lv-LV" sz="3200" dirty="0"/>
              <a:t>mājokļu </a:t>
            </a:r>
            <a:r>
              <a:rPr lang="lv-LV" sz="3200" dirty="0" smtClean="0"/>
              <a:t>pieejamība</a:t>
            </a:r>
          </a:p>
          <a:p>
            <a:endParaRPr lang="lv-LV" sz="3200" dirty="0"/>
          </a:p>
          <a:p>
            <a:pPr marL="285750" indent="-285750">
              <a:buFontTx/>
              <a:buChar char="-"/>
            </a:pPr>
            <a:r>
              <a:rPr lang="lv-LV" dirty="0" smtClean="0"/>
              <a:t>Dzīves </a:t>
            </a:r>
            <a:r>
              <a:rPr lang="lv-LV" dirty="0"/>
              <a:t>vide </a:t>
            </a:r>
          </a:p>
          <a:p>
            <a:r>
              <a:rPr lang="lv-LV" sz="1600" i="1" dirty="0" smtClean="0">
                <a:solidFill>
                  <a:schemeClr val="tx1">
                    <a:lumMod val="50000"/>
                    <a:lumOff val="50000"/>
                  </a:schemeClr>
                </a:solidFill>
              </a:rPr>
              <a:t>t.sk. izglītības </a:t>
            </a:r>
            <a:r>
              <a:rPr lang="lv-LV" sz="1600" i="1" dirty="0">
                <a:solidFill>
                  <a:schemeClr val="tx1">
                    <a:lumMod val="50000"/>
                    <a:lumOff val="50000"/>
                  </a:schemeClr>
                </a:solidFill>
              </a:rPr>
              <a:t>iespējas </a:t>
            </a:r>
            <a:r>
              <a:rPr lang="lv-LV" sz="1600" i="1" dirty="0" smtClean="0">
                <a:solidFill>
                  <a:schemeClr val="tx1">
                    <a:lumMod val="50000"/>
                    <a:lumOff val="50000"/>
                  </a:schemeClr>
                </a:solidFill>
              </a:rPr>
              <a:t>bērniem </a:t>
            </a:r>
            <a:endParaRPr lang="lv-LV" sz="1600" i="1" dirty="0">
              <a:solidFill>
                <a:schemeClr val="tx1">
                  <a:lumMod val="50000"/>
                  <a:lumOff val="50000"/>
                </a:schemeClr>
              </a:solidFill>
            </a:endParaRPr>
          </a:p>
        </p:txBody>
      </p:sp>
      <p:sp>
        <p:nvSpPr>
          <p:cNvPr id="9" name="Title 1"/>
          <p:cNvSpPr txBox="1">
            <a:spLocks/>
          </p:cNvSpPr>
          <p:nvPr/>
        </p:nvSpPr>
        <p:spPr>
          <a:xfrm>
            <a:off x="5621639" y="168367"/>
            <a:ext cx="5892115" cy="914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400" dirty="0" err="1" smtClean="0"/>
              <a:t>Remigrācijas</a:t>
            </a:r>
            <a:r>
              <a:rPr lang="lv-LV" sz="2400" dirty="0" smtClean="0"/>
              <a:t> procesu noteicošie faktori</a:t>
            </a:r>
            <a:endParaRPr lang="lv-LV" sz="2400" dirty="0"/>
          </a:p>
        </p:txBody>
      </p:sp>
      <p:pic>
        <p:nvPicPr>
          <p:cNvPr id="10" name="Picture 9"/>
          <p:cNvPicPr>
            <a:picLocks noChangeAspect="1"/>
          </p:cNvPicPr>
          <p:nvPr/>
        </p:nvPicPr>
        <p:blipFill>
          <a:blip r:embed="rId2"/>
          <a:stretch>
            <a:fillRect/>
          </a:stretch>
        </p:blipFill>
        <p:spPr>
          <a:xfrm>
            <a:off x="140043" y="166562"/>
            <a:ext cx="5148649" cy="915943"/>
          </a:xfrm>
          <a:prstGeom prst="rect">
            <a:avLst/>
          </a:prstGeom>
        </p:spPr>
      </p:pic>
      <p:sp>
        <p:nvSpPr>
          <p:cNvPr id="2" name="TextBox 1"/>
          <p:cNvSpPr txBox="1"/>
          <p:nvPr/>
        </p:nvSpPr>
        <p:spPr>
          <a:xfrm>
            <a:off x="7537622" y="2003162"/>
            <a:ext cx="1556951" cy="276999"/>
          </a:xfrm>
          <a:prstGeom prst="rect">
            <a:avLst/>
          </a:prstGeom>
          <a:noFill/>
        </p:spPr>
        <p:txBody>
          <a:bodyPr wrap="square" rtlCol="0">
            <a:spAutoFit/>
          </a:bodyPr>
          <a:lstStyle/>
          <a:p>
            <a:r>
              <a:rPr lang="lv-LV" sz="1200" i="1" dirty="0" smtClean="0">
                <a:solidFill>
                  <a:schemeClr val="bg1"/>
                </a:solidFill>
              </a:rPr>
              <a:t>Līgo svētki ārzemēs….</a:t>
            </a:r>
            <a:endParaRPr lang="en-US" sz="1200" i="1" dirty="0">
              <a:solidFill>
                <a:schemeClr val="bg1"/>
              </a:solidFill>
            </a:endParaRPr>
          </a:p>
        </p:txBody>
      </p:sp>
      <p:pic>
        <p:nvPicPr>
          <p:cNvPr id="3" name="Picture 2"/>
          <p:cNvPicPr>
            <a:picLocks noChangeAspect="1"/>
          </p:cNvPicPr>
          <p:nvPr/>
        </p:nvPicPr>
        <p:blipFill>
          <a:blip r:embed="rId3"/>
          <a:stretch>
            <a:fillRect/>
          </a:stretch>
        </p:blipFill>
        <p:spPr>
          <a:xfrm>
            <a:off x="6341690" y="1318400"/>
            <a:ext cx="2038918" cy="1469918"/>
          </a:xfrm>
          <a:prstGeom prst="rect">
            <a:avLst/>
          </a:prstGeom>
        </p:spPr>
      </p:pic>
      <p:pic>
        <p:nvPicPr>
          <p:cNvPr id="4" name="Picture 3"/>
          <p:cNvPicPr>
            <a:picLocks noChangeAspect="1"/>
          </p:cNvPicPr>
          <p:nvPr/>
        </p:nvPicPr>
        <p:blipFill>
          <a:blip r:embed="rId4"/>
          <a:stretch>
            <a:fillRect/>
          </a:stretch>
        </p:blipFill>
        <p:spPr>
          <a:xfrm>
            <a:off x="8772799" y="1974350"/>
            <a:ext cx="2353910" cy="813968"/>
          </a:xfrm>
          <a:prstGeom prst="rect">
            <a:avLst/>
          </a:prstGeom>
        </p:spPr>
      </p:pic>
      <p:pic>
        <p:nvPicPr>
          <p:cNvPr id="13" name="Picture 12"/>
          <p:cNvPicPr>
            <a:picLocks noChangeAspect="1"/>
          </p:cNvPicPr>
          <p:nvPr/>
        </p:nvPicPr>
        <p:blipFill>
          <a:blip r:embed="rId5"/>
          <a:stretch>
            <a:fillRect/>
          </a:stretch>
        </p:blipFill>
        <p:spPr>
          <a:xfrm>
            <a:off x="8380608" y="3024212"/>
            <a:ext cx="3133146" cy="2920437"/>
          </a:xfrm>
          <a:prstGeom prst="rect">
            <a:avLst/>
          </a:prstGeom>
        </p:spPr>
      </p:pic>
      <p:sp>
        <p:nvSpPr>
          <p:cNvPr id="8" name="Oval 7"/>
          <p:cNvSpPr/>
          <p:nvPr/>
        </p:nvSpPr>
        <p:spPr>
          <a:xfrm>
            <a:off x="8580602" y="2252248"/>
            <a:ext cx="1812324" cy="6540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78081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043" y="166562"/>
            <a:ext cx="5148649" cy="91594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43" y="1205467"/>
            <a:ext cx="3151658" cy="222224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315" y="3328858"/>
            <a:ext cx="3124386" cy="227578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7841" y="4203607"/>
            <a:ext cx="2515910" cy="168011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7841" y="1205467"/>
            <a:ext cx="2013727" cy="2855787"/>
          </a:xfrm>
          <a:prstGeom prst="rect">
            <a:avLst/>
          </a:prstGeom>
        </p:spPr>
      </p:pic>
      <p:sp>
        <p:nvSpPr>
          <p:cNvPr id="2" name="TextBox 1"/>
          <p:cNvSpPr txBox="1"/>
          <p:nvPr/>
        </p:nvSpPr>
        <p:spPr>
          <a:xfrm>
            <a:off x="527221" y="5604645"/>
            <a:ext cx="2102627" cy="923330"/>
          </a:xfrm>
          <a:prstGeom prst="rect">
            <a:avLst/>
          </a:prstGeom>
          <a:noFill/>
        </p:spPr>
        <p:txBody>
          <a:bodyPr wrap="none" rtlCol="0">
            <a:spAutoFit/>
          </a:bodyPr>
          <a:lstStyle/>
          <a:p>
            <a:r>
              <a:rPr lang="lv-LV" dirty="0" smtClean="0"/>
              <a:t>Vācija, Minstere,</a:t>
            </a:r>
          </a:p>
          <a:p>
            <a:r>
              <a:rPr lang="lv-LV" dirty="0" smtClean="0"/>
              <a:t>Studijas Universitātē</a:t>
            </a:r>
          </a:p>
          <a:p>
            <a:r>
              <a:rPr lang="lv-LV" dirty="0" smtClean="0"/>
              <a:t>1995-2002</a:t>
            </a:r>
            <a:endParaRPr lang="en-US" dirty="0"/>
          </a:p>
        </p:txBody>
      </p:sp>
      <p:sp>
        <p:nvSpPr>
          <p:cNvPr id="3" name="TextBox 2"/>
          <p:cNvSpPr txBox="1"/>
          <p:nvPr/>
        </p:nvSpPr>
        <p:spPr>
          <a:xfrm>
            <a:off x="3996631" y="5883723"/>
            <a:ext cx="2115259" cy="646331"/>
          </a:xfrm>
          <a:prstGeom prst="rect">
            <a:avLst/>
          </a:prstGeom>
          <a:noFill/>
        </p:spPr>
        <p:txBody>
          <a:bodyPr wrap="none" rtlCol="0">
            <a:spAutoFit/>
          </a:bodyPr>
          <a:lstStyle/>
          <a:p>
            <a:r>
              <a:rPr lang="lv-LV" dirty="0" smtClean="0"/>
              <a:t>Ņujorka, Čikāga, ASV</a:t>
            </a:r>
          </a:p>
          <a:p>
            <a:r>
              <a:rPr lang="lv-LV" dirty="0" smtClean="0"/>
              <a:t>2002-2007</a:t>
            </a:r>
            <a:endParaRPr lang="en-US" dirty="0"/>
          </a:p>
        </p:txBody>
      </p:sp>
      <p:pic>
        <p:nvPicPr>
          <p:cNvPr id="6" name="Picture 5"/>
          <p:cNvPicPr>
            <a:picLocks noChangeAspect="1"/>
          </p:cNvPicPr>
          <p:nvPr/>
        </p:nvPicPr>
        <p:blipFill>
          <a:blip r:embed="rId7"/>
          <a:stretch>
            <a:fillRect/>
          </a:stretch>
        </p:blipFill>
        <p:spPr>
          <a:xfrm>
            <a:off x="7226146" y="1117167"/>
            <a:ext cx="2847170" cy="2133646"/>
          </a:xfrm>
          <a:prstGeom prst="rect">
            <a:avLst/>
          </a:prstGeom>
        </p:spPr>
      </p:pic>
      <p:sp>
        <p:nvSpPr>
          <p:cNvPr id="7" name="TextBox 6"/>
          <p:cNvSpPr txBox="1"/>
          <p:nvPr/>
        </p:nvSpPr>
        <p:spPr>
          <a:xfrm>
            <a:off x="7561120" y="3328858"/>
            <a:ext cx="2310120" cy="369332"/>
          </a:xfrm>
          <a:prstGeom prst="rect">
            <a:avLst/>
          </a:prstGeom>
          <a:noFill/>
        </p:spPr>
        <p:txBody>
          <a:bodyPr wrap="none" rtlCol="0">
            <a:spAutoFit/>
          </a:bodyPr>
          <a:lstStyle/>
          <a:p>
            <a:r>
              <a:rPr lang="lv-LV" dirty="0" smtClean="0"/>
              <a:t>Daugavpils, 2007-2018</a:t>
            </a:r>
            <a:endParaRPr lang="en-US" dirty="0"/>
          </a:p>
        </p:txBody>
      </p:sp>
      <p:pic>
        <p:nvPicPr>
          <p:cNvPr id="14" name="Picture 13"/>
          <p:cNvPicPr>
            <a:picLocks noChangeAspect="1"/>
          </p:cNvPicPr>
          <p:nvPr/>
        </p:nvPicPr>
        <p:blipFill>
          <a:blip r:embed="rId8"/>
          <a:stretch>
            <a:fillRect/>
          </a:stretch>
        </p:blipFill>
        <p:spPr>
          <a:xfrm>
            <a:off x="7226146" y="3834274"/>
            <a:ext cx="3598872" cy="2481508"/>
          </a:xfrm>
          <a:prstGeom prst="rect">
            <a:avLst/>
          </a:prstGeom>
        </p:spPr>
      </p:pic>
    </p:spTree>
    <p:extLst>
      <p:ext uri="{BB962C8B-B14F-4D97-AF65-F5344CB8AC3E}">
        <p14:creationId xmlns:p14="http://schemas.microsoft.com/office/powerpoint/2010/main" val="1870081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10034768" y="5313799"/>
            <a:ext cx="2157232" cy="145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5302728"/>
            <a:ext cx="2367539" cy="145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a:stretch>
            <a:fillRect/>
          </a:stretch>
        </p:blipFill>
        <p:spPr>
          <a:xfrm>
            <a:off x="8306181" y="5302727"/>
            <a:ext cx="2158419" cy="146822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2041" y="5310115"/>
            <a:ext cx="2199995" cy="146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3465" y="5302703"/>
            <a:ext cx="2230459" cy="145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7"/>
          <a:stretch>
            <a:fillRect/>
          </a:stretch>
        </p:blipFill>
        <p:spPr>
          <a:xfrm>
            <a:off x="4379481" y="5308067"/>
            <a:ext cx="2272291" cy="1462856"/>
          </a:xfrm>
          <a:prstGeom prst="rect">
            <a:avLst/>
          </a:prstGeom>
        </p:spPr>
      </p:pic>
      <p:sp>
        <p:nvSpPr>
          <p:cNvPr id="19" name="TextBox 12"/>
          <p:cNvSpPr txBox="1">
            <a:spLocks noChangeArrowheads="1"/>
          </p:cNvSpPr>
          <p:nvPr/>
        </p:nvSpPr>
        <p:spPr bwMode="auto">
          <a:xfrm>
            <a:off x="2565976" y="2630714"/>
            <a:ext cx="6819414" cy="76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defRPr/>
            </a:pPr>
            <a:r>
              <a:rPr lang="lv-LV" sz="4400" b="1" i="1" dirty="0" smtClean="0">
                <a:solidFill>
                  <a:schemeClr val="tx1">
                    <a:lumMod val="50000"/>
                    <a:lumOff val="50000"/>
                  </a:schemeClr>
                </a:solidFill>
                <a:latin typeface="Arial Narrow" panose="020B0606020202030204" pitchFamily="34" charset="0"/>
              </a:rPr>
              <a:t>Paldies par Jūsu veltīto laiku</a:t>
            </a:r>
            <a:r>
              <a:rPr lang="ru-RU" sz="4400" b="1" i="1" dirty="0" smtClean="0">
                <a:solidFill>
                  <a:schemeClr val="tx1">
                    <a:lumMod val="50000"/>
                    <a:lumOff val="50000"/>
                  </a:schemeClr>
                </a:solidFill>
                <a:latin typeface="Arial Narrow" panose="020B0606020202030204" pitchFamily="34" charset="0"/>
              </a:rPr>
              <a:t>!</a:t>
            </a:r>
            <a:endParaRPr lang="ru-RU" sz="4400" b="1" i="1" dirty="0">
              <a:solidFill>
                <a:schemeClr val="tx1">
                  <a:lumMod val="50000"/>
                  <a:lumOff val="50000"/>
                </a:schemeClr>
              </a:solidFill>
              <a:latin typeface="Arial Narrow" panose="020B0606020202030204" pitchFamily="34" charset="0"/>
            </a:endParaRPr>
          </a:p>
        </p:txBody>
      </p:sp>
      <p:sp>
        <p:nvSpPr>
          <p:cNvPr id="21" name="TextBox 20"/>
          <p:cNvSpPr txBox="1"/>
          <p:nvPr/>
        </p:nvSpPr>
        <p:spPr>
          <a:xfrm>
            <a:off x="8076580" y="4235366"/>
            <a:ext cx="3916376" cy="1061825"/>
          </a:xfrm>
          <a:prstGeom prst="rect">
            <a:avLst/>
          </a:prstGeom>
          <a:noFill/>
        </p:spPr>
        <p:txBody>
          <a:bodyPr wrap="none" lIns="91400" tIns="45718" rIns="91400" bIns="45718" rtlCol="0">
            <a:spAutoFit/>
          </a:bodyPr>
          <a:lstStyle/>
          <a:p>
            <a:pPr algn="ctr"/>
            <a:endParaRPr lang="lv-LV" sz="900" i="1" dirty="0">
              <a:latin typeface="Bookman Old Style" pitchFamily="18" charset="0"/>
            </a:endParaRPr>
          </a:p>
          <a:p>
            <a:pPr algn="ctr"/>
            <a:r>
              <a:rPr lang="lv-LV" sz="900" i="1" dirty="0" smtClean="0">
                <a:latin typeface="Bookman Old Style" pitchFamily="18" charset="0"/>
              </a:rPr>
              <a:t>Olga </a:t>
            </a:r>
            <a:r>
              <a:rPr lang="lv-LV" sz="900" i="1" dirty="0" err="1" smtClean="0">
                <a:latin typeface="Bookman Old Style" pitchFamily="18" charset="0"/>
              </a:rPr>
              <a:t>Tolmačova</a:t>
            </a:r>
            <a:r>
              <a:rPr lang="lv-LV" sz="900" i="1" dirty="0" smtClean="0">
                <a:latin typeface="Bookman Old Style" pitchFamily="18" charset="0"/>
              </a:rPr>
              <a:t>, </a:t>
            </a:r>
            <a:r>
              <a:rPr lang="lv-LV" sz="900" i="1" dirty="0" smtClean="0">
                <a:latin typeface="Bookman Old Style" pitchFamily="18" charset="0"/>
                <a:hlinkClick r:id="rId8"/>
              </a:rPr>
              <a:t>olga.tolmacova@daugavpils.lv</a:t>
            </a:r>
            <a:endParaRPr lang="lv-LV" sz="900" i="1" dirty="0" smtClean="0">
              <a:latin typeface="Bookman Old Style" pitchFamily="18" charset="0"/>
            </a:endParaRPr>
          </a:p>
          <a:p>
            <a:pPr algn="ctr"/>
            <a:endParaRPr lang="lv-LV" sz="900" i="1" dirty="0">
              <a:latin typeface="Bookman Old Style" pitchFamily="18" charset="0"/>
            </a:endParaRPr>
          </a:p>
          <a:p>
            <a:pPr algn="ctr"/>
            <a:r>
              <a:rPr lang="lv-LV" sz="900" i="1" dirty="0">
                <a:latin typeface="Bookman Old Style" pitchFamily="18" charset="0"/>
              </a:rPr>
              <a:t>Daugavpils pilsētas domes </a:t>
            </a:r>
            <a:r>
              <a:rPr lang="lv-LV" sz="900" i="1" dirty="0" err="1">
                <a:latin typeface="Bookman Old Style" pitchFamily="18" charset="0"/>
              </a:rPr>
              <a:t>remigrācijas</a:t>
            </a:r>
            <a:r>
              <a:rPr lang="lv-LV" sz="900" i="1" dirty="0">
                <a:latin typeface="Bookman Old Style" pitchFamily="18" charset="0"/>
              </a:rPr>
              <a:t> projekta vadītāja</a:t>
            </a:r>
            <a:endParaRPr lang="en-US" sz="900" i="1" dirty="0">
              <a:latin typeface="Bookman Old Style" pitchFamily="18" charset="0"/>
            </a:endParaRPr>
          </a:p>
          <a:p>
            <a:pPr algn="ctr"/>
            <a:endParaRPr lang="lv-LV" sz="900" i="1" dirty="0" smtClean="0">
              <a:latin typeface="Bookman Old Style" pitchFamily="18" charset="0"/>
            </a:endParaRPr>
          </a:p>
          <a:p>
            <a:pPr algn="ctr"/>
            <a:r>
              <a:rPr lang="lv-LV" sz="900" i="1" dirty="0" smtClean="0">
                <a:latin typeface="Bookman Old Style" pitchFamily="18" charset="0"/>
              </a:rPr>
              <a:t>Stratēģiskās plānošanas un starptautisko sakaru nodaļas vadītāja</a:t>
            </a:r>
          </a:p>
          <a:p>
            <a:pPr algn="ctr"/>
            <a:r>
              <a:rPr lang="lv-LV" sz="900" i="1" dirty="0" smtClean="0">
                <a:latin typeface="Bookman Old Style" pitchFamily="18" charset="0"/>
              </a:rPr>
              <a:t>Attīstības departaments, Daugavpils Pilsētas Dome</a:t>
            </a:r>
          </a:p>
        </p:txBody>
      </p:sp>
      <p:pic>
        <p:nvPicPr>
          <p:cNvPr id="20" name="Picture 19"/>
          <p:cNvPicPr>
            <a:picLocks noChangeAspect="1"/>
          </p:cNvPicPr>
          <p:nvPr/>
        </p:nvPicPr>
        <p:blipFill>
          <a:blip r:embed="rId9"/>
          <a:stretch>
            <a:fillRect/>
          </a:stretch>
        </p:blipFill>
        <p:spPr>
          <a:xfrm>
            <a:off x="140043" y="166562"/>
            <a:ext cx="5148649" cy="915943"/>
          </a:xfrm>
          <a:prstGeom prst="rect">
            <a:avLst/>
          </a:prstGeom>
        </p:spPr>
      </p:pic>
      <p:sp>
        <p:nvSpPr>
          <p:cNvPr id="12" name="TextBox 11"/>
          <p:cNvSpPr txBox="1"/>
          <p:nvPr/>
        </p:nvSpPr>
        <p:spPr>
          <a:xfrm>
            <a:off x="8781324" y="166562"/>
            <a:ext cx="3069990" cy="461661"/>
          </a:xfrm>
          <a:prstGeom prst="rect">
            <a:avLst/>
          </a:prstGeom>
          <a:noFill/>
        </p:spPr>
        <p:txBody>
          <a:bodyPr wrap="none" lIns="91400" tIns="45718" rIns="91400" bIns="45718" rtlCol="0">
            <a:spAutoFit/>
          </a:bodyPr>
          <a:lstStyle/>
          <a:p>
            <a:pPr algn="ctr"/>
            <a:r>
              <a:rPr lang="en-US" sz="2400" i="1" dirty="0" smtClean="0">
                <a:latin typeface="Bookman Old Style" pitchFamily="18" charset="0"/>
                <a:hlinkClick r:id="rId10"/>
              </a:rPr>
              <a:t>www.daugavpils.lv</a:t>
            </a:r>
            <a:endParaRPr lang="lv-LV" sz="2400" i="1" dirty="0" smtClean="0">
              <a:latin typeface="Bookman Old Style" pitchFamily="18" charset="0"/>
            </a:endParaRPr>
          </a:p>
        </p:txBody>
      </p:sp>
    </p:spTree>
    <p:extLst>
      <p:ext uri="{BB962C8B-B14F-4D97-AF65-F5344CB8AC3E}">
        <p14:creationId xmlns:p14="http://schemas.microsoft.com/office/powerpoint/2010/main" val="69719593"/>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76152" y="1424206"/>
            <a:ext cx="6083862" cy="4231070"/>
          </a:xfrm>
          <a:prstGeom prst="rect">
            <a:avLst/>
          </a:prstGeom>
        </p:spPr>
      </p:pic>
      <p:sp>
        <p:nvSpPr>
          <p:cNvPr id="5" name="TextBox 4"/>
          <p:cNvSpPr txBox="1"/>
          <p:nvPr/>
        </p:nvSpPr>
        <p:spPr>
          <a:xfrm>
            <a:off x="5461686" y="146978"/>
            <a:ext cx="6058710" cy="923330"/>
          </a:xfrm>
          <a:prstGeom prst="rect">
            <a:avLst/>
          </a:prstGeom>
          <a:noFill/>
        </p:spPr>
        <p:txBody>
          <a:bodyPr wrap="none" rtlCol="0">
            <a:spAutoFit/>
          </a:bodyPr>
          <a:lstStyle/>
          <a:p>
            <a:pPr algn="ctr"/>
            <a:r>
              <a:rPr lang="lv-LV" dirty="0" smtClean="0"/>
              <a:t>Līgums par «…. </a:t>
            </a:r>
            <a:r>
              <a:rPr lang="lv-LV" dirty="0" err="1" smtClean="0"/>
              <a:t>Remigrācijas</a:t>
            </a:r>
            <a:r>
              <a:rPr lang="lv-LV" dirty="0" smtClean="0"/>
              <a:t> jautājumu atbalstu pašvaldībās» </a:t>
            </a:r>
          </a:p>
          <a:p>
            <a:pPr algn="ctr"/>
            <a:r>
              <a:rPr lang="lv-LV" dirty="0" smtClean="0"/>
              <a:t>starp Latgales plānošanas reģionu un Daugavpils pilsētas domi</a:t>
            </a:r>
          </a:p>
          <a:p>
            <a:pPr algn="ctr"/>
            <a:r>
              <a:rPr lang="lv-LV" dirty="0"/>
              <a:t>t</a:t>
            </a:r>
            <a:r>
              <a:rPr lang="lv-LV" dirty="0" smtClean="0"/>
              <a:t>ika noslēgts 2018. </a:t>
            </a:r>
            <a:r>
              <a:rPr lang="lv-LV" smtClean="0"/>
              <a:t>gada 14.jūnijā </a:t>
            </a:r>
            <a:endParaRPr lang="en-US" dirty="0"/>
          </a:p>
        </p:txBody>
      </p:sp>
      <p:pic>
        <p:nvPicPr>
          <p:cNvPr id="2" name="Picture 1"/>
          <p:cNvPicPr>
            <a:picLocks noChangeAspect="1"/>
          </p:cNvPicPr>
          <p:nvPr/>
        </p:nvPicPr>
        <p:blipFill>
          <a:blip r:embed="rId3"/>
          <a:stretch>
            <a:fillRect/>
          </a:stretch>
        </p:blipFill>
        <p:spPr>
          <a:xfrm>
            <a:off x="0" y="114196"/>
            <a:ext cx="5148649" cy="915943"/>
          </a:xfrm>
          <a:prstGeom prst="rect">
            <a:avLst/>
          </a:prstGeom>
        </p:spPr>
      </p:pic>
    </p:spTree>
    <p:extLst>
      <p:ext uri="{BB962C8B-B14F-4D97-AF65-F5344CB8AC3E}">
        <p14:creationId xmlns:p14="http://schemas.microsoft.com/office/powerpoint/2010/main" val="21690607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1533" y="266680"/>
            <a:ext cx="4055076" cy="763459"/>
          </a:xfrm>
        </p:spPr>
        <p:txBody>
          <a:bodyPr/>
          <a:lstStyle/>
          <a:p>
            <a:r>
              <a:rPr lang="lv-LV" dirty="0" smtClean="0"/>
              <a:t>DPD aktivitātes</a:t>
            </a:r>
            <a:endParaRPr lang="en-US" dirty="0"/>
          </a:p>
        </p:txBody>
      </p:sp>
      <p:sp>
        <p:nvSpPr>
          <p:cNvPr id="3" name="Content Placeholder 2"/>
          <p:cNvSpPr>
            <a:spLocks noGrp="1"/>
          </p:cNvSpPr>
          <p:nvPr>
            <p:ph idx="1"/>
          </p:nvPr>
        </p:nvSpPr>
        <p:spPr>
          <a:xfrm>
            <a:off x="879390" y="1718533"/>
            <a:ext cx="10515600" cy="4351338"/>
          </a:xfrm>
        </p:spPr>
        <p:txBody>
          <a:bodyPr>
            <a:normAutofit fontScale="62500" lnSpcReduction="20000"/>
          </a:bodyPr>
          <a:lstStyle/>
          <a:p>
            <a:pPr marL="0" indent="0">
              <a:buNone/>
            </a:pPr>
            <a:r>
              <a:rPr lang="lv-LV" b="1" dirty="0"/>
              <a:t>Prioritārā pasākuma “Pilotprojekts pašvaldībās </a:t>
            </a:r>
            <a:r>
              <a:rPr lang="lv-LV" b="1" dirty="0" err="1" smtClean="0"/>
              <a:t>remigrācijas</a:t>
            </a:r>
            <a:r>
              <a:rPr lang="lv-LV" b="1" dirty="0" smtClean="0"/>
              <a:t> </a:t>
            </a:r>
            <a:r>
              <a:rPr lang="lv-LV" b="1" dirty="0"/>
              <a:t>veicināšanai “Reģionālās </a:t>
            </a:r>
            <a:r>
              <a:rPr lang="lv-LV" b="1" dirty="0" err="1" smtClean="0"/>
              <a:t>remigrācijas</a:t>
            </a:r>
            <a:r>
              <a:rPr lang="lv-LV" b="1" dirty="0" smtClean="0"/>
              <a:t> </a:t>
            </a:r>
            <a:r>
              <a:rPr lang="lv-LV" b="1" dirty="0"/>
              <a:t>koordinators”” aktivitātes “</a:t>
            </a:r>
            <a:r>
              <a:rPr lang="lv-LV" b="1" dirty="0" err="1"/>
              <a:t>Pilotprakses</a:t>
            </a:r>
            <a:r>
              <a:rPr lang="lv-LV" b="1" dirty="0"/>
              <a:t> projektu atbalstīšana </a:t>
            </a:r>
            <a:r>
              <a:rPr lang="lv-LV" b="1" dirty="0" err="1" smtClean="0"/>
              <a:t>remigrācijas</a:t>
            </a:r>
            <a:r>
              <a:rPr lang="lv-LV" b="1" dirty="0" smtClean="0"/>
              <a:t> </a:t>
            </a:r>
            <a:r>
              <a:rPr lang="lv-LV" b="1" dirty="0"/>
              <a:t>jautājumos pašvaldībās” </a:t>
            </a:r>
            <a:endParaRPr lang="en-US" dirty="0"/>
          </a:p>
          <a:p>
            <a:pPr marL="0" indent="0">
              <a:buNone/>
            </a:pPr>
            <a:r>
              <a:rPr lang="lv-LV" dirty="0"/>
              <a:t> </a:t>
            </a:r>
            <a:endParaRPr lang="en-US" dirty="0"/>
          </a:p>
          <a:p>
            <a:r>
              <a:rPr lang="lv-LV" dirty="0" smtClean="0"/>
              <a:t>Nodrošināt </a:t>
            </a:r>
            <a:r>
              <a:rPr lang="lv-LV" dirty="0"/>
              <a:t>informatīvus atbalsta pasākumus potenciālajiem reemigrantiem;</a:t>
            </a:r>
            <a:endParaRPr lang="en-US" dirty="0"/>
          </a:p>
          <a:p>
            <a:r>
              <a:rPr lang="lv-LV" dirty="0" smtClean="0"/>
              <a:t>Uzrunāt </a:t>
            </a:r>
            <a:r>
              <a:rPr lang="lv-LV" dirty="0"/>
              <a:t>un informēt emigrantus no Daugavpils par pilsētas piedāvātajiem pakalpojumiem, iespējamo pieejamo atbalstu; </a:t>
            </a:r>
            <a:endParaRPr lang="en-US" dirty="0"/>
          </a:p>
          <a:p>
            <a:r>
              <a:rPr lang="lv-LV" dirty="0" smtClean="0"/>
              <a:t>Sniegt </a:t>
            </a:r>
            <a:r>
              <a:rPr lang="lv-LV" dirty="0"/>
              <a:t>atbalstu reģionālajam </a:t>
            </a:r>
            <a:r>
              <a:rPr lang="lv-LV" dirty="0" err="1" smtClean="0"/>
              <a:t>remigrācijas</a:t>
            </a:r>
            <a:r>
              <a:rPr lang="lv-LV" dirty="0" smtClean="0"/>
              <a:t> </a:t>
            </a:r>
            <a:r>
              <a:rPr lang="lv-LV" dirty="0"/>
              <a:t>koordinatoram;</a:t>
            </a:r>
            <a:endParaRPr lang="en-US" dirty="0"/>
          </a:p>
          <a:p>
            <a:r>
              <a:rPr lang="lv-LV" dirty="0" smtClean="0"/>
              <a:t>Uzturēt </a:t>
            </a:r>
            <a:r>
              <a:rPr lang="lv-LV" dirty="0"/>
              <a:t>saikni ar emigrantiem (diasporu), potenciālajiem reemigrantiem un reemigrantiem, izmantojot reģionālā koordinatora kontaktus;</a:t>
            </a:r>
            <a:endParaRPr lang="en-US" dirty="0"/>
          </a:p>
          <a:p>
            <a:r>
              <a:rPr lang="lv-LV" dirty="0" smtClean="0"/>
              <a:t>Apkopot </a:t>
            </a:r>
            <a:r>
              <a:rPr lang="lv-LV" dirty="0"/>
              <a:t>informāciju par pašvaldības emigrantiem un reemigrantiem (iespēju robežās);</a:t>
            </a:r>
            <a:endParaRPr lang="en-US" dirty="0"/>
          </a:p>
          <a:p>
            <a:r>
              <a:rPr lang="lv-LV" dirty="0" smtClean="0"/>
              <a:t>Veidot </a:t>
            </a:r>
            <a:r>
              <a:rPr lang="lv-LV" dirty="0"/>
              <a:t>vienotu pieeju starp pašvaldības institūcijām atbalsta sniegšanai potenciālajiem reemigrantiem un reemigrantiem;</a:t>
            </a:r>
            <a:endParaRPr lang="en-US" dirty="0"/>
          </a:p>
          <a:p>
            <a:r>
              <a:rPr lang="lv-LV" dirty="0" smtClean="0"/>
              <a:t>Organizēt </a:t>
            </a:r>
            <a:r>
              <a:rPr lang="lv-LV" dirty="0"/>
              <a:t>tīklošanās pasākumu emigrantiem, reemigrantiem un potenciālajiem reemigrantiem Daugavpils pilsētā; </a:t>
            </a:r>
            <a:endParaRPr lang="en-US" dirty="0"/>
          </a:p>
          <a:p>
            <a:r>
              <a:rPr lang="lv-LV" dirty="0" smtClean="0"/>
              <a:t>Sniegt </a:t>
            </a:r>
            <a:r>
              <a:rPr lang="lv-LV" dirty="0"/>
              <a:t>priekšlikumus valsts un pašvaldību </a:t>
            </a:r>
            <a:r>
              <a:rPr lang="lv-LV" dirty="0" err="1" smtClean="0"/>
              <a:t>remigrācijas</a:t>
            </a:r>
            <a:r>
              <a:rPr lang="lv-LV" dirty="0" smtClean="0"/>
              <a:t> </a:t>
            </a:r>
            <a:r>
              <a:rPr lang="lv-LV" dirty="0"/>
              <a:t>atbalsta funkciju uzlabošanai sadarbībā ar domes </a:t>
            </a:r>
            <a:r>
              <a:rPr lang="lv-LV" dirty="0" err="1" smtClean="0"/>
              <a:t>remigrācijas</a:t>
            </a:r>
            <a:r>
              <a:rPr lang="lv-LV" dirty="0" smtClean="0"/>
              <a:t> </a:t>
            </a:r>
            <a:r>
              <a:rPr lang="lv-LV" dirty="0"/>
              <a:t>darba grupas apkopotajiem priekšlikumiem.</a:t>
            </a:r>
            <a:endParaRPr lang="en-US" dirty="0"/>
          </a:p>
          <a:p>
            <a:endParaRPr lang="en-US" dirty="0"/>
          </a:p>
        </p:txBody>
      </p:sp>
      <p:pic>
        <p:nvPicPr>
          <p:cNvPr id="4" name="Picture 3"/>
          <p:cNvPicPr>
            <a:picLocks noChangeAspect="1"/>
          </p:cNvPicPr>
          <p:nvPr/>
        </p:nvPicPr>
        <p:blipFill>
          <a:blip r:embed="rId2"/>
          <a:stretch>
            <a:fillRect/>
          </a:stretch>
        </p:blipFill>
        <p:spPr>
          <a:xfrm>
            <a:off x="0" y="114196"/>
            <a:ext cx="5148649" cy="915943"/>
          </a:xfrm>
          <a:prstGeom prst="rect">
            <a:avLst/>
          </a:prstGeom>
        </p:spPr>
      </p:pic>
    </p:spTree>
    <p:extLst>
      <p:ext uri="{BB962C8B-B14F-4D97-AF65-F5344CB8AC3E}">
        <p14:creationId xmlns:p14="http://schemas.microsoft.com/office/powerpoint/2010/main" val="2248790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2028" y="1511977"/>
            <a:ext cx="3503826" cy="4712043"/>
          </a:xfrm>
          <a:prstGeom prst="rect">
            <a:avLst/>
          </a:prstGeom>
        </p:spPr>
      </p:pic>
      <p:sp>
        <p:nvSpPr>
          <p:cNvPr id="5" name="Rectangle 4"/>
          <p:cNvSpPr/>
          <p:nvPr/>
        </p:nvSpPr>
        <p:spPr>
          <a:xfrm>
            <a:off x="242028" y="1242935"/>
            <a:ext cx="6096000" cy="246221"/>
          </a:xfrm>
          <a:prstGeom prst="rect">
            <a:avLst/>
          </a:prstGeom>
        </p:spPr>
        <p:txBody>
          <a:bodyPr>
            <a:spAutoFit/>
          </a:bodyPr>
          <a:lstStyle/>
          <a:p>
            <a:r>
              <a:rPr lang="es-ES" sz="1000" u="sng" dirty="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3"/>
              </a:rPr>
              <a:t>https://www.daugavpils.lv/pilseta/pilsetas-attistiba/projekti/realizacija-esosie-projekti/citi/remigracija</a:t>
            </a:r>
            <a:r>
              <a:rPr lang="en-US" sz="1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 </a:t>
            </a:r>
            <a:endParaRPr lang="en-US" sz="1000" dirty="0"/>
          </a:p>
        </p:txBody>
      </p:sp>
      <p:sp>
        <p:nvSpPr>
          <p:cNvPr id="6" name="TextBox 5"/>
          <p:cNvSpPr txBox="1"/>
          <p:nvPr/>
        </p:nvSpPr>
        <p:spPr>
          <a:xfrm>
            <a:off x="5025082" y="1817067"/>
            <a:ext cx="5842690" cy="923330"/>
          </a:xfrm>
          <a:prstGeom prst="rect">
            <a:avLst/>
          </a:prstGeom>
          <a:noFill/>
        </p:spPr>
        <p:txBody>
          <a:bodyPr wrap="none" rtlCol="0">
            <a:spAutoFit/>
          </a:bodyPr>
          <a:lstStyle/>
          <a:p>
            <a:pPr marL="285750" indent="-285750">
              <a:buFontTx/>
              <a:buChar char="-"/>
            </a:pPr>
            <a:r>
              <a:rPr lang="lv-LV" dirty="0" err="1" smtClean="0"/>
              <a:t>Baneris</a:t>
            </a:r>
            <a:r>
              <a:rPr lang="lv-LV" dirty="0" smtClean="0"/>
              <a:t> Daugavpils pilsētas domes mājaslapā</a:t>
            </a:r>
          </a:p>
          <a:p>
            <a:pPr marL="285750" indent="-285750">
              <a:buFontTx/>
              <a:buChar char="-"/>
            </a:pPr>
            <a:r>
              <a:rPr lang="lv-LV" dirty="0" smtClean="0"/>
              <a:t>Publikācija laikrakstā «</a:t>
            </a:r>
            <a:r>
              <a:rPr lang="lv-LV" dirty="0" err="1" smtClean="0"/>
              <a:t>Million</a:t>
            </a:r>
            <a:r>
              <a:rPr lang="lv-LV" dirty="0" smtClean="0"/>
              <a:t>»</a:t>
            </a:r>
          </a:p>
          <a:p>
            <a:pPr marL="285750" indent="-285750">
              <a:buFontTx/>
              <a:buChar char="-"/>
            </a:pPr>
            <a:r>
              <a:rPr lang="lv-LV" dirty="0"/>
              <a:t>Potenciālo reemigrantu novirze uz  </a:t>
            </a:r>
            <a:r>
              <a:rPr lang="lv-LV" b="1" dirty="0">
                <a:solidFill>
                  <a:srgbClr val="002060"/>
                </a:solidFill>
              </a:rPr>
              <a:t>f</a:t>
            </a:r>
            <a:r>
              <a:rPr lang="lv-LV" dirty="0"/>
              <a:t> </a:t>
            </a:r>
            <a:r>
              <a:rPr lang="lv-LV" dirty="0">
                <a:solidFill>
                  <a:srgbClr val="002060"/>
                </a:solidFill>
              </a:rPr>
              <a:t>Es atgriežos Latgalē! </a:t>
            </a:r>
            <a:endParaRPr lang="en-US" dirty="0">
              <a:solidFill>
                <a:srgbClr val="002060"/>
              </a:solidFill>
            </a:endParaRPr>
          </a:p>
        </p:txBody>
      </p:sp>
      <p:pic>
        <p:nvPicPr>
          <p:cNvPr id="7" name="Picture 6"/>
          <p:cNvPicPr>
            <a:picLocks noChangeAspect="1"/>
          </p:cNvPicPr>
          <p:nvPr/>
        </p:nvPicPr>
        <p:blipFill>
          <a:blip r:embed="rId4"/>
          <a:stretch>
            <a:fillRect/>
          </a:stretch>
        </p:blipFill>
        <p:spPr>
          <a:xfrm>
            <a:off x="140043" y="166562"/>
            <a:ext cx="5148649" cy="915943"/>
          </a:xfrm>
          <a:prstGeom prst="rect">
            <a:avLst/>
          </a:prstGeom>
        </p:spPr>
      </p:pic>
      <p:sp>
        <p:nvSpPr>
          <p:cNvPr id="8" name="Title 1"/>
          <p:cNvSpPr>
            <a:spLocks noGrp="1"/>
          </p:cNvSpPr>
          <p:nvPr>
            <p:ph type="title"/>
          </p:nvPr>
        </p:nvSpPr>
        <p:spPr>
          <a:xfrm>
            <a:off x="6391533" y="266680"/>
            <a:ext cx="4055076" cy="763459"/>
          </a:xfrm>
        </p:spPr>
        <p:txBody>
          <a:bodyPr/>
          <a:lstStyle/>
          <a:p>
            <a:r>
              <a:rPr lang="lv-LV" dirty="0" smtClean="0"/>
              <a:t>DPD aktivitātes</a:t>
            </a:r>
            <a:endParaRPr lang="en-US" dirty="0"/>
          </a:p>
        </p:txBody>
      </p:sp>
      <p:pic>
        <p:nvPicPr>
          <p:cNvPr id="9" name="Picture 8"/>
          <p:cNvPicPr>
            <a:picLocks noChangeAspect="1"/>
          </p:cNvPicPr>
          <p:nvPr/>
        </p:nvPicPr>
        <p:blipFill>
          <a:blip r:embed="rId5"/>
          <a:stretch>
            <a:fillRect/>
          </a:stretch>
        </p:blipFill>
        <p:spPr>
          <a:xfrm>
            <a:off x="3121622" y="3282412"/>
            <a:ext cx="2167070" cy="1800334"/>
          </a:xfrm>
          <a:prstGeom prst="rect">
            <a:avLst/>
          </a:prstGeom>
        </p:spPr>
      </p:pic>
      <p:pic>
        <p:nvPicPr>
          <p:cNvPr id="2" name="Picture 1"/>
          <p:cNvPicPr>
            <a:picLocks noChangeAspect="1"/>
          </p:cNvPicPr>
          <p:nvPr/>
        </p:nvPicPr>
        <p:blipFill>
          <a:blip r:embed="rId6"/>
          <a:stretch>
            <a:fillRect/>
          </a:stretch>
        </p:blipFill>
        <p:spPr>
          <a:xfrm>
            <a:off x="5504227" y="3804325"/>
            <a:ext cx="5714357" cy="1990950"/>
          </a:xfrm>
          <a:prstGeom prst="rect">
            <a:avLst/>
          </a:prstGeom>
        </p:spPr>
      </p:pic>
    </p:spTree>
    <p:extLst>
      <p:ext uri="{BB962C8B-B14F-4D97-AF65-F5344CB8AC3E}">
        <p14:creationId xmlns:p14="http://schemas.microsoft.com/office/powerpoint/2010/main" val="28052734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043" y="166562"/>
            <a:ext cx="5148649" cy="915943"/>
          </a:xfrm>
          <a:prstGeom prst="rect">
            <a:avLst/>
          </a:prstGeom>
        </p:spPr>
      </p:pic>
      <p:sp>
        <p:nvSpPr>
          <p:cNvPr id="5" name="Title 1"/>
          <p:cNvSpPr>
            <a:spLocks noGrp="1"/>
          </p:cNvSpPr>
          <p:nvPr>
            <p:ph type="title"/>
          </p:nvPr>
        </p:nvSpPr>
        <p:spPr>
          <a:xfrm>
            <a:off x="5930214" y="216620"/>
            <a:ext cx="5668662" cy="815825"/>
          </a:xfrm>
        </p:spPr>
        <p:txBody>
          <a:bodyPr>
            <a:normAutofit fontScale="90000"/>
          </a:bodyPr>
          <a:lstStyle/>
          <a:p>
            <a:r>
              <a:rPr lang="lv-LV" dirty="0" smtClean="0"/>
              <a:t>Komunikācija un tīklošana</a:t>
            </a:r>
            <a:endParaRPr lang="en-US" dirty="0"/>
          </a:p>
        </p:txBody>
      </p:sp>
      <p:sp>
        <p:nvSpPr>
          <p:cNvPr id="6" name="Rectangle 5"/>
          <p:cNvSpPr/>
          <p:nvPr/>
        </p:nvSpPr>
        <p:spPr>
          <a:xfrm>
            <a:off x="432485" y="1485451"/>
            <a:ext cx="4563763" cy="738664"/>
          </a:xfrm>
          <a:prstGeom prst="rect">
            <a:avLst/>
          </a:prstGeom>
        </p:spPr>
        <p:txBody>
          <a:bodyPr wrap="square">
            <a:spAutoFit/>
          </a:bodyPr>
          <a:lstStyle/>
          <a:p>
            <a:r>
              <a:rPr lang="lv-LV" sz="1400" dirty="0">
                <a:solidFill>
                  <a:schemeClr val="tx1">
                    <a:lumMod val="95000"/>
                    <a:lumOff val="5000"/>
                  </a:schemeClr>
                </a:solidFill>
              </a:rPr>
              <a:t>Savstarpēja komunikācija </a:t>
            </a:r>
            <a:r>
              <a:rPr lang="lv-LV" sz="1400" dirty="0" smtClean="0">
                <a:solidFill>
                  <a:schemeClr val="tx1">
                    <a:lumMod val="95000"/>
                    <a:lumOff val="5000"/>
                  </a:schemeClr>
                </a:solidFill>
              </a:rPr>
              <a:t>ikdienā un atbalsts no reģionālā koordinatora darba jautājumos,  pieredzes </a:t>
            </a:r>
            <a:r>
              <a:rPr lang="lv-LV" sz="1400" dirty="0">
                <a:solidFill>
                  <a:schemeClr val="tx1">
                    <a:lumMod val="95000"/>
                    <a:lumOff val="5000"/>
                  </a:schemeClr>
                </a:solidFill>
              </a:rPr>
              <a:t>apmaiņa ar </a:t>
            </a:r>
            <a:r>
              <a:rPr lang="lv-LV" sz="1400" dirty="0" smtClean="0">
                <a:solidFill>
                  <a:schemeClr val="tx1">
                    <a:lumMod val="95000"/>
                    <a:lumOff val="5000"/>
                  </a:schemeClr>
                </a:solidFill>
              </a:rPr>
              <a:t>citām </a:t>
            </a:r>
            <a:r>
              <a:rPr lang="lv-LV" sz="1400" dirty="0">
                <a:solidFill>
                  <a:schemeClr val="tx1">
                    <a:lumMod val="95000"/>
                    <a:lumOff val="5000"/>
                  </a:schemeClr>
                </a:solidFill>
              </a:rPr>
              <a:t>pašvaldībām  - seminārs </a:t>
            </a:r>
            <a:r>
              <a:rPr lang="lv-LV" sz="1400" dirty="0" smtClean="0">
                <a:solidFill>
                  <a:schemeClr val="tx1">
                    <a:lumMod val="95000"/>
                    <a:lumOff val="5000"/>
                  </a:schemeClr>
                </a:solidFill>
              </a:rPr>
              <a:t>Anīkščos</a:t>
            </a:r>
            <a:endParaRPr lang="en-US" sz="1400" dirty="0">
              <a:solidFill>
                <a:schemeClr val="tx1">
                  <a:lumMod val="95000"/>
                  <a:lumOff val="5000"/>
                </a:schemeClr>
              </a:solidFill>
            </a:endParaRPr>
          </a:p>
        </p:txBody>
      </p:sp>
      <p:pic>
        <p:nvPicPr>
          <p:cNvPr id="2" name="Picture 1"/>
          <p:cNvPicPr>
            <a:picLocks noChangeAspect="1"/>
          </p:cNvPicPr>
          <p:nvPr/>
        </p:nvPicPr>
        <p:blipFill>
          <a:blip r:embed="rId3"/>
          <a:stretch>
            <a:fillRect/>
          </a:stretch>
        </p:blipFill>
        <p:spPr>
          <a:xfrm>
            <a:off x="495935" y="2359011"/>
            <a:ext cx="4032174" cy="3723157"/>
          </a:xfrm>
          <a:prstGeom prst="rect">
            <a:avLst/>
          </a:prstGeom>
        </p:spPr>
      </p:pic>
      <p:sp>
        <p:nvSpPr>
          <p:cNvPr id="3" name="Rectangle 2"/>
          <p:cNvSpPr/>
          <p:nvPr/>
        </p:nvSpPr>
        <p:spPr>
          <a:xfrm>
            <a:off x="5930214" y="1241756"/>
            <a:ext cx="4852086" cy="1101589"/>
          </a:xfrm>
          <a:prstGeom prst="rect">
            <a:avLst/>
          </a:prstGeom>
        </p:spPr>
        <p:txBody>
          <a:bodyPr wrap="square">
            <a:spAutoFit/>
          </a:bodyPr>
          <a:lstStyle/>
          <a:p>
            <a:r>
              <a:rPr lang="lv-LV" sz="1100" b="1" dirty="0" smtClean="0">
                <a:latin typeface="Times New Roman" panose="02020603050405020304" pitchFamily="18" charset="0"/>
                <a:ea typeface="Calibri" panose="020F0502020204030204" pitchFamily="34" charset="0"/>
              </a:rPr>
              <a:t>Daugavpilī notika projekts “</a:t>
            </a:r>
            <a:r>
              <a:rPr lang="lv-LV" sz="1100" b="1" dirty="0" err="1" smtClean="0">
                <a:latin typeface="Times New Roman" panose="02020603050405020304" pitchFamily="18" charset="0"/>
                <a:ea typeface="Calibri" panose="020F0502020204030204" pitchFamily="34" charset="0"/>
              </a:rPr>
              <a:t>Depopulācija</a:t>
            </a:r>
            <a:r>
              <a:rPr lang="lv-LV" sz="1100" b="1" dirty="0" smtClean="0">
                <a:latin typeface="Times New Roman" panose="02020603050405020304" pitchFamily="18" charset="0"/>
                <a:ea typeface="Calibri" panose="020F0502020204030204" pitchFamily="34" charset="0"/>
              </a:rPr>
              <a:t> – reģionālo centru izaicinājums</a:t>
            </a:r>
            <a:r>
              <a:rPr lang="en-US" sz="1100" b="1" dirty="0" smtClean="0">
                <a:latin typeface="Times New Roman" panose="02020603050405020304" pitchFamily="18" charset="0"/>
                <a:ea typeface="Calibri" panose="020F0502020204030204" pitchFamily="34" charset="0"/>
              </a:rPr>
              <a:t>” </a:t>
            </a:r>
            <a:r>
              <a:rPr lang="en-US" sz="1100" b="1" dirty="0" err="1">
                <a:latin typeface="Times New Roman" panose="02020603050405020304" pitchFamily="18" charset="0"/>
                <a:ea typeface="Calibri" panose="020F0502020204030204" pitchFamily="34" charset="0"/>
              </a:rPr>
              <a:t>DeCoDe</a:t>
            </a:r>
            <a:r>
              <a:rPr lang="en-US" sz="1100" b="1" dirty="0">
                <a:latin typeface="Times New Roman" panose="02020603050405020304" pitchFamily="18" charset="0"/>
                <a:ea typeface="Calibri" panose="020F0502020204030204" pitchFamily="34" charset="0"/>
              </a:rPr>
              <a:t> (“Challenges of Regional </a:t>
            </a:r>
            <a:r>
              <a:rPr lang="en-US" sz="1100" b="1" dirty="0" err="1">
                <a:latin typeface="Times New Roman" panose="02020603050405020304" pitchFamily="18" charset="0"/>
                <a:ea typeface="Calibri" panose="020F0502020204030204" pitchFamily="34" charset="0"/>
              </a:rPr>
              <a:t>Centres</a:t>
            </a:r>
            <a:r>
              <a:rPr lang="en-US" sz="1100" b="1" dirty="0">
                <a:latin typeface="Times New Roman" panose="02020603050405020304" pitchFamily="18" charset="0"/>
                <a:ea typeface="Calibri" panose="020F0502020204030204" pitchFamily="34" charset="0"/>
              </a:rPr>
              <a:t>: Depopulation Control, Development – best practices”) </a:t>
            </a:r>
            <a:endParaRPr lang="lv-LV" sz="1100" b="1" dirty="0" smtClean="0">
              <a:latin typeface="Times New Roman" panose="02020603050405020304" pitchFamily="18" charset="0"/>
              <a:ea typeface="Calibri" panose="020F0502020204030204" pitchFamily="34" charset="0"/>
            </a:endParaRPr>
          </a:p>
          <a:p>
            <a:r>
              <a:rPr lang="lv-LV" sz="1100" dirty="0"/>
              <a:t>Projekta mērķis ir izveidot starptautisku, ilgtspējīgu tīklu starp Eiropas pilsētām, lai dalītos savā pieredzē par </a:t>
            </a:r>
            <a:r>
              <a:rPr lang="lv-LV" sz="1100" dirty="0" err="1"/>
              <a:t>depopulācijas</a:t>
            </a:r>
            <a:r>
              <a:rPr lang="lv-LV" sz="1100" dirty="0"/>
              <a:t> procesiem un to ietekmi, kā arī rastu risinājumus </a:t>
            </a:r>
            <a:r>
              <a:rPr lang="lv-LV" sz="1100" dirty="0" err="1"/>
              <a:t>depopulācijas</a:t>
            </a:r>
            <a:r>
              <a:rPr lang="lv-LV" sz="1100" dirty="0"/>
              <a:t> ierobežošanai</a:t>
            </a:r>
            <a:endParaRPr lang="en-US" sz="1100" dirty="0"/>
          </a:p>
        </p:txBody>
      </p:sp>
      <p:pic>
        <p:nvPicPr>
          <p:cNvPr id="8" name="Picture 7"/>
          <p:cNvPicPr>
            <a:picLocks noChangeAspect="1"/>
          </p:cNvPicPr>
          <p:nvPr/>
        </p:nvPicPr>
        <p:blipFill>
          <a:blip r:embed="rId4"/>
          <a:stretch>
            <a:fillRect/>
          </a:stretch>
        </p:blipFill>
        <p:spPr>
          <a:xfrm>
            <a:off x="6268994" y="2480001"/>
            <a:ext cx="3976388" cy="3387983"/>
          </a:xfrm>
          <a:prstGeom prst="rect">
            <a:avLst/>
          </a:prstGeom>
        </p:spPr>
      </p:pic>
      <p:sp>
        <p:nvSpPr>
          <p:cNvPr id="9" name="Content Placeholder 2"/>
          <p:cNvSpPr>
            <a:spLocks noGrp="1"/>
          </p:cNvSpPr>
          <p:nvPr>
            <p:ph idx="1"/>
          </p:nvPr>
        </p:nvSpPr>
        <p:spPr>
          <a:xfrm>
            <a:off x="5162549" y="5867984"/>
            <a:ext cx="6732889" cy="527965"/>
          </a:xfrm>
        </p:spPr>
        <p:txBody>
          <a:bodyPr>
            <a:normAutofit fontScale="92500"/>
          </a:bodyPr>
          <a:lstStyle/>
          <a:p>
            <a:r>
              <a:rPr lang="lv-LV" sz="1200" dirty="0"/>
              <a:t>VARAM </a:t>
            </a:r>
            <a:r>
              <a:rPr lang="lv-LV" sz="1200" dirty="0" smtClean="0"/>
              <a:t>un LPR </a:t>
            </a:r>
            <a:r>
              <a:rPr lang="lv-LV" sz="1200" dirty="0" err="1" smtClean="0"/>
              <a:t>reemigrācijas</a:t>
            </a:r>
            <a:r>
              <a:rPr lang="lv-LV" sz="1200" dirty="0" smtClean="0"/>
              <a:t> </a:t>
            </a:r>
            <a:r>
              <a:rPr lang="lv-LV" sz="1200" dirty="0"/>
              <a:t>speciālisti tika iesaistīti Daugavpils pilsētas domes projekta </a:t>
            </a:r>
            <a:r>
              <a:rPr lang="lv-LV" sz="1200" dirty="0" err="1" smtClean="0"/>
              <a:t>DeCoDe</a:t>
            </a:r>
            <a:r>
              <a:rPr lang="lv-LV" sz="1200" dirty="0" smtClean="0"/>
              <a:t> aktivitātēs</a:t>
            </a:r>
            <a:r>
              <a:rPr lang="lv-LV" sz="1200" dirty="0"/>
              <a:t>, </a:t>
            </a:r>
            <a:r>
              <a:rPr lang="lv-LV" sz="1200" dirty="0" smtClean="0"/>
              <a:t>kur </a:t>
            </a:r>
            <a:r>
              <a:rPr lang="lv-LV" sz="1200" dirty="0" err="1"/>
              <a:t>reemigrācijas</a:t>
            </a:r>
            <a:r>
              <a:rPr lang="lv-LV" sz="1200" dirty="0"/>
              <a:t> veicināšanas aktivitātes tika pasniegtas kā </a:t>
            </a:r>
            <a:r>
              <a:rPr lang="lv-LV" sz="1200" dirty="0" smtClean="0"/>
              <a:t>Latvijas labās </a:t>
            </a:r>
            <a:r>
              <a:rPr lang="lv-LV" sz="1200" dirty="0"/>
              <a:t>prakses piemērs starptautiskā līmenī;</a:t>
            </a:r>
            <a:endParaRPr lang="en-US" sz="1200" dirty="0"/>
          </a:p>
          <a:p>
            <a:endParaRPr lang="en-US" sz="1200" dirty="0"/>
          </a:p>
        </p:txBody>
      </p:sp>
    </p:spTree>
    <p:extLst>
      <p:ext uri="{BB962C8B-B14F-4D97-AF65-F5344CB8AC3E}">
        <p14:creationId xmlns:p14="http://schemas.microsoft.com/office/powerpoint/2010/main" val="2335568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622578696"/>
              </p:ext>
            </p:extLst>
          </p:nvPr>
        </p:nvGraphicFramePr>
        <p:xfrm>
          <a:off x="457201" y="1538416"/>
          <a:ext cx="4304270" cy="251254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5621639" y="168367"/>
            <a:ext cx="5892115" cy="914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400" dirty="0" smtClean="0"/>
              <a:t>Informācijas apkopojums par potenciālajiem </a:t>
            </a:r>
            <a:r>
              <a:rPr lang="lv-LV" sz="2400" dirty="0" err="1" smtClean="0"/>
              <a:t>remigrantiem</a:t>
            </a:r>
            <a:r>
              <a:rPr lang="lv-LV" sz="2400" dirty="0" smtClean="0"/>
              <a:t> Daugavpils pašvaldībā</a:t>
            </a:r>
            <a:endParaRPr lang="en-US" sz="2400" dirty="0"/>
          </a:p>
        </p:txBody>
      </p:sp>
      <p:pic>
        <p:nvPicPr>
          <p:cNvPr id="9" name="Picture 8"/>
          <p:cNvPicPr>
            <a:picLocks noChangeAspect="1"/>
          </p:cNvPicPr>
          <p:nvPr/>
        </p:nvPicPr>
        <p:blipFill>
          <a:blip r:embed="rId3"/>
          <a:stretch>
            <a:fillRect/>
          </a:stretch>
        </p:blipFill>
        <p:spPr>
          <a:xfrm>
            <a:off x="140043" y="166562"/>
            <a:ext cx="5148649" cy="915943"/>
          </a:xfrm>
          <a:prstGeom prst="rect">
            <a:avLst/>
          </a:prstGeom>
        </p:spPr>
      </p:pic>
      <p:graphicFrame>
        <p:nvGraphicFramePr>
          <p:cNvPr id="11" name="Chart 10"/>
          <p:cNvGraphicFramePr>
            <a:graphicFrameLocks/>
          </p:cNvGraphicFramePr>
          <p:nvPr>
            <p:extLst>
              <p:ext uri="{D42A27DB-BD31-4B8C-83A1-F6EECF244321}">
                <p14:modId xmlns:p14="http://schemas.microsoft.com/office/powerpoint/2010/main" val="813718404"/>
              </p:ext>
            </p:extLst>
          </p:nvPr>
        </p:nvGraphicFramePr>
        <p:xfrm>
          <a:off x="5486401" y="3042747"/>
          <a:ext cx="5931125" cy="31850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345136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403977386"/>
              </p:ext>
            </p:extLst>
          </p:nvPr>
        </p:nvGraphicFramePr>
        <p:xfrm>
          <a:off x="6052427" y="1989438"/>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2872797287"/>
              </p:ext>
            </p:extLst>
          </p:nvPr>
        </p:nvGraphicFramePr>
        <p:xfrm>
          <a:off x="428367" y="1989438"/>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p:cNvSpPr txBox="1">
            <a:spLocks/>
          </p:cNvSpPr>
          <p:nvPr/>
        </p:nvSpPr>
        <p:spPr>
          <a:xfrm>
            <a:off x="5621639" y="168367"/>
            <a:ext cx="5892115" cy="914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400" dirty="0" smtClean="0"/>
              <a:t>Informācijas apkopojums par potenciālajiem </a:t>
            </a:r>
            <a:r>
              <a:rPr lang="lv-LV" sz="2400" dirty="0" err="1" smtClean="0"/>
              <a:t>remigrantiem</a:t>
            </a:r>
            <a:r>
              <a:rPr lang="lv-LV" sz="2400" dirty="0" smtClean="0"/>
              <a:t> Daugavpils pašvaldībā</a:t>
            </a:r>
            <a:endParaRPr lang="en-US" sz="2400" dirty="0"/>
          </a:p>
        </p:txBody>
      </p:sp>
      <p:pic>
        <p:nvPicPr>
          <p:cNvPr id="9" name="Picture 8"/>
          <p:cNvPicPr>
            <a:picLocks noChangeAspect="1"/>
          </p:cNvPicPr>
          <p:nvPr/>
        </p:nvPicPr>
        <p:blipFill>
          <a:blip r:embed="rId4"/>
          <a:stretch>
            <a:fillRect/>
          </a:stretch>
        </p:blipFill>
        <p:spPr>
          <a:xfrm>
            <a:off x="140043" y="166562"/>
            <a:ext cx="5148649" cy="915943"/>
          </a:xfrm>
          <a:prstGeom prst="rect">
            <a:avLst/>
          </a:prstGeom>
        </p:spPr>
      </p:pic>
    </p:spTree>
    <p:extLst>
      <p:ext uri="{BB962C8B-B14F-4D97-AF65-F5344CB8AC3E}">
        <p14:creationId xmlns:p14="http://schemas.microsoft.com/office/powerpoint/2010/main" val="54838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1716" y="1813961"/>
            <a:ext cx="5593386" cy="1366528"/>
          </a:xfrm>
          <a:prstGeom prst="rect">
            <a:avLst/>
          </a:prstGeom>
        </p:spPr>
        <p:txBody>
          <a:bodyPr wrap="square">
            <a:spAutoFit/>
          </a:bodyPr>
          <a:lstStyle/>
          <a:p>
            <a:pPr algn="just">
              <a:lnSpc>
                <a:spcPct val="115000"/>
              </a:lnSpc>
              <a:spcAft>
                <a:spcPts val="1000"/>
              </a:spcAft>
            </a:pPr>
            <a:r>
              <a:rPr lang="en-US" sz="1200" dirty="0">
                <a:latin typeface="Calibri" panose="020F0502020204030204" pitchFamily="34" charset="0"/>
                <a:ea typeface="Times New Roman" panose="02020603050405020304" pitchFamily="18" charset="0"/>
                <a:cs typeface="Times New Roman" panose="02020603050405020304" pitchFamily="18" charset="0"/>
              </a:rPr>
              <a:t>2018./2019.mācību </a:t>
            </a:r>
            <a:r>
              <a:rPr lang="lv-LV" sz="1200" dirty="0" smtClean="0">
                <a:latin typeface="Calibri" panose="020F0502020204030204" pitchFamily="34" charset="0"/>
                <a:ea typeface="Times New Roman" panose="02020603050405020304" pitchFamily="18" charset="0"/>
                <a:cs typeface="Times New Roman" panose="02020603050405020304" pitchFamily="18" charset="0"/>
              </a:rPr>
              <a:t>gadā saskaņā ar VIIS sistēmas datiem vispārizglītojošajās skolās mācības uzsāka 9286 skolēni, kas ir par 11 skolēniem vairāk nekā iepriekšējā mācību gadā. Skolēnu pulkam šogad pievienojās 14 bērni, kas ir atgriezušies no ārzemēm, 100 bērni ir ieradušies Daugavpilī no citām Latvijas pilsētām un pašvaldībām. Pēc izglītības iestāžu ziņām pagājušā mācību gada laikā 75 skolēni izbrauca uz ārzemēm. (Daugavpils Izglītības pārvalde)</a:t>
            </a:r>
            <a:endParaRPr lang="lv-LV"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5621639" y="168367"/>
            <a:ext cx="5892115" cy="914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400" dirty="0" smtClean="0"/>
              <a:t>Informācijas apkopojums par potenciālajiem </a:t>
            </a:r>
            <a:r>
              <a:rPr lang="lv-LV" sz="2400" dirty="0" err="1" smtClean="0"/>
              <a:t>remigrantiem</a:t>
            </a:r>
            <a:r>
              <a:rPr lang="lv-LV" sz="2400" dirty="0" smtClean="0"/>
              <a:t> Daugavpils pašvaldībā</a:t>
            </a:r>
            <a:endParaRPr lang="en-US" sz="2400" dirty="0"/>
          </a:p>
        </p:txBody>
      </p:sp>
      <p:pic>
        <p:nvPicPr>
          <p:cNvPr id="6" name="Picture 5"/>
          <p:cNvPicPr>
            <a:picLocks noChangeAspect="1"/>
          </p:cNvPicPr>
          <p:nvPr/>
        </p:nvPicPr>
        <p:blipFill>
          <a:blip r:embed="rId2"/>
          <a:stretch>
            <a:fillRect/>
          </a:stretch>
        </p:blipFill>
        <p:spPr>
          <a:xfrm>
            <a:off x="140043" y="166562"/>
            <a:ext cx="5148649" cy="915943"/>
          </a:xfrm>
          <a:prstGeom prst="rect">
            <a:avLst/>
          </a:prstGeom>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3636" y="4340043"/>
            <a:ext cx="2891480" cy="191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10" t="5455" r="1514" b="5156"/>
          <a:stretch/>
        </p:blipFill>
        <p:spPr bwMode="auto">
          <a:xfrm>
            <a:off x="6068489" y="4339899"/>
            <a:ext cx="3078603" cy="1912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47140" y="1954006"/>
            <a:ext cx="3993854" cy="830997"/>
          </a:xfrm>
          <a:prstGeom prst="rect">
            <a:avLst/>
          </a:prstGeom>
          <a:noFill/>
        </p:spPr>
        <p:txBody>
          <a:bodyPr wrap="square" rtlCol="0">
            <a:spAutoFit/>
          </a:bodyPr>
          <a:lstStyle/>
          <a:p>
            <a:pPr algn="just"/>
            <a:r>
              <a:rPr lang="lv-LV" sz="1200" dirty="0">
                <a:latin typeface="Calibri" panose="020F0502020204030204" pitchFamily="34" charset="0"/>
                <a:ea typeface="Times New Roman" panose="02020603050405020304" pitchFamily="18" charset="0"/>
                <a:cs typeface="Times New Roman" panose="02020603050405020304" pitchFamily="18" charset="0"/>
              </a:rPr>
              <a:t>Aptuveni 100-120 bērniem ir noformēti aprūpes un uzraudzības dokumenti </a:t>
            </a:r>
            <a:r>
              <a:rPr lang="lv-LV" sz="1200" dirty="0" smtClean="0">
                <a:latin typeface="Calibri" panose="020F0502020204030204" pitchFamily="34" charset="0"/>
                <a:ea typeface="Times New Roman" panose="02020603050405020304" pitchFamily="18" charset="0"/>
                <a:cs typeface="Times New Roman" panose="02020603050405020304" pitchFamily="18" charset="0"/>
              </a:rPr>
              <a:t>vai </a:t>
            </a:r>
            <a:r>
              <a:rPr lang="lv-LV" sz="1200" dirty="0">
                <a:latin typeface="Calibri" panose="020F0502020204030204" pitchFamily="34" charset="0"/>
                <a:ea typeface="Times New Roman" panose="02020603050405020304" pitchFamily="18" charset="0"/>
                <a:cs typeface="Times New Roman" panose="02020603050405020304" pitchFamily="18" charset="0"/>
              </a:rPr>
              <a:t>pie notāra (īslaicīgas) vai bāriņtiesa (ilgtermiņi), </a:t>
            </a:r>
            <a:r>
              <a:rPr lang="lv-LV" sz="1200" dirty="0" smtClean="0">
                <a:latin typeface="Calibri" panose="020F0502020204030204" pitchFamily="34" charset="0"/>
                <a:ea typeface="Times New Roman" panose="02020603050405020304" pitchFamily="18" charset="0"/>
                <a:cs typeface="Times New Roman" panose="02020603050405020304" pitchFamily="18" charset="0"/>
              </a:rPr>
              <a:t>gadījumos </a:t>
            </a:r>
            <a:r>
              <a:rPr lang="lv-LV" sz="1200" dirty="0">
                <a:latin typeface="Calibri" panose="020F0502020204030204" pitchFamily="34" charset="0"/>
                <a:ea typeface="Times New Roman" panose="02020603050405020304" pitchFamily="18" charset="0"/>
                <a:cs typeface="Times New Roman" panose="02020603050405020304" pitchFamily="18" charset="0"/>
              </a:rPr>
              <a:t>kad vecāki strādā ārzemes vai atrodas biežos komandējumos</a:t>
            </a:r>
            <a:r>
              <a:rPr lang="lv-LV" sz="1200" dirty="0" smtClean="0">
                <a:latin typeface="Calibri" panose="020F0502020204030204" pitchFamily="34" charset="0"/>
                <a:ea typeface="Times New Roman" panose="02020603050405020304" pitchFamily="18" charset="0"/>
                <a:cs typeface="Times New Roman" panose="02020603050405020304" pitchFamily="18" charset="0"/>
              </a:rPr>
              <a:t>.(</a:t>
            </a:r>
            <a:r>
              <a:rPr lang="lv-LV" sz="1200" dirty="0">
                <a:latin typeface="Calibri" panose="020F0502020204030204" pitchFamily="34" charset="0"/>
                <a:ea typeface="Times New Roman" panose="02020603050405020304" pitchFamily="18" charset="0"/>
                <a:cs typeface="Times New Roman" panose="02020603050405020304" pitchFamily="18" charset="0"/>
              </a:rPr>
              <a:t>Daugavpils Bāriņtiesa)</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84412" y="4340043"/>
            <a:ext cx="2886191" cy="1912476"/>
          </a:xfrm>
          <a:prstGeom prst="rect">
            <a:avLst/>
          </a:prstGeom>
        </p:spPr>
      </p:pic>
      <p:pic>
        <p:nvPicPr>
          <p:cNvPr id="10" name="Picture 9"/>
          <p:cNvPicPr>
            <a:picLocks noChangeAspect="1"/>
          </p:cNvPicPr>
          <p:nvPr/>
        </p:nvPicPr>
        <p:blipFill>
          <a:blip r:embed="rId6"/>
          <a:stretch>
            <a:fillRect/>
          </a:stretch>
        </p:blipFill>
        <p:spPr>
          <a:xfrm>
            <a:off x="3083989" y="4339899"/>
            <a:ext cx="2871113" cy="1912620"/>
          </a:xfrm>
          <a:prstGeom prst="rect">
            <a:avLst/>
          </a:prstGeom>
        </p:spPr>
      </p:pic>
    </p:spTree>
    <p:extLst>
      <p:ext uri="{BB962C8B-B14F-4D97-AF65-F5344CB8AC3E}">
        <p14:creationId xmlns:p14="http://schemas.microsoft.com/office/powerpoint/2010/main" val="35260325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6606" y="1637956"/>
            <a:ext cx="4855521" cy="1788951"/>
          </a:xfrm>
          <a:prstGeom prst="rect">
            <a:avLst/>
          </a:prstGeom>
        </p:spPr>
        <p:txBody>
          <a:bodyPr wrap="square">
            <a:spAutoFit/>
          </a:bodyPr>
          <a:lstStyle/>
          <a:p>
            <a:pPr lvl="0">
              <a:lnSpc>
                <a:spcPct val="150000"/>
              </a:lnSpc>
              <a:spcAft>
                <a:spcPts val="0"/>
              </a:spcAft>
            </a:pPr>
            <a:r>
              <a:rPr lang="lv-LV" sz="1050" b="1" u="sng" dirty="0" smtClean="0">
                <a:latin typeface="Arial Narrow" panose="020B0606020202030204" pitchFamily="34" charset="0"/>
                <a:ea typeface="Calibri" panose="020F0502020204030204" pitchFamily="34" charset="0"/>
                <a:cs typeface="Times New Roman" panose="02020603050405020304" pitchFamily="18" charset="0"/>
              </a:rPr>
              <a:t>Informācijas apkopošanas veidi </a:t>
            </a:r>
          </a:p>
          <a:p>
            <a:pPr marL="342900" lvl="0" indent="-342900">
              <a:lnSpc>
                <a:spcPct val="150000"/>
              </a:lnSpc>
              <a:spcAft>
                <a:spcPts val="0"/>
              </a:spcAft>
              <a:buFont typeface="Wingdings" panose="05000000000000000000" pitchFamily="2" charset="2"/>
              <a:buChar char=""/>
            </a:pPr>
            <a:r>
              <a:rPr lang="lv-LV" sz="1050" dirty="0" smtClean="0">
                <a:latin typeface="Arial Narrow" panose="020B0606020202030204" pitchFamily="34" charset="0"/>
                <a:ea typeface="Calibri" panose="020F0502020204030204" pitchFamily="34" charset="0"/>
                <a:cs typeface="Times New Roman" panose="02020603050405020304" pitchFamily="18" charset="0"/>
              </a:rPr>
              <a:t>Elektroniski (</a:t>
            </a:r>
            <a:r>
              <a:rPr lang="lv-LV" sz="1050" dirty="0">
                <a:latin typeface="Arial Narrow" panose="020B0606020202030204" pitchFamily="34" charset="0"/>
                <a:ea typeface="Calibri" panose="020F0502020204030204" pitchFamily="34" charset="0"/>
                <a:cs typeface="Times New Roman" panose="02020603050405020304" pitchFamily="18" charset="0"/>
              </a:rPr>
              <a:t>sniegta informācija, konsultācijas par esošo situāciju darba tirgū Daugavpilī, par pieejamajiem atbalsta instrumentiem pašvaldībā </a:t>
            </a:r>
            <a:r>
              <a:rPr lang="lv-LV" sz="1050" dirty="0" err="1" smtClean="0">
                <a:latin typeface="Arial Narrow" panose="020B0606020202030204" pitchFamily="34" charset="0"/>
                <a:ea typeface="Calibri" panose="020F0502020204030204" pitchFamily="34" charset="0"/>
                <a:cs typeface="Times New Roman" panose="02020603050405020304" pitchFamily="18" charset="0"/>
              </a:rPr>
              <a:t>utml</a:t>
            </a:r>
            <a:r>
              <a:rPr lang="lv-LV" sz="1050" dirty="0">
                <a:latin typeface="Arial Narrow" panose="020B0606020202030204" pitchFamily="34" charset="0"/>
                <a:ea typeface="Calibri" panose="020F0502020204030204" pitchFamily="34" charset="0"/>
                <a:cs typeface="Times New Roman" panose="02020603050405020304" pitchFamily="18"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Wingdings" panose="05000000000000000000" pitchFamily="2" charset="2"/>
              <a:buChar char=""/>
            </a:pPr>
            <a:r>
              <a:rPr lang="lv-LV" sz="1050" dirty="0">
                <a:latin typeface="Arial Narrow" panose="020B0606020202030204" pitchFamily="34" charset="0"/>
                <a:ea typeface="Calibri" panose="020F0502020204030204" pitchFamily="34" charset="0"/>
                <a:cs typeface="Times New Roman" panose="02020603050405020304" pitchFamily="18" charset="0"/>
              </a:rPr>
              <a:t>Telefoniski </a:t>
            </a:r>
            <a:r>
              <a:rPr lang="lv-LV" sz="1050" dirty="0" smtClean="0">
                <a:latin typeface="Arial Narrow" panose="020B0606020202030204" pitchFamily="34" charset="0"/>
                <a:ea typeface="Calibri" panose="020F0502020204030204" pitchFamily="34" charset="0"/>
                <a:cs typeface="Times New Roman" panose="02020603050405020304" pitchFamily="18" charset="0"/>
              </a:rPr>
              <a:t>(</a:t>
            </a:r>
            <a:r>
              <a:rPr lang="lv-LV" sz="1050" dirty="0">
                <a:latin typeface="Arial Narrow" panose="020B0606020202030204" pitchFamily="34" charset="0"/>
                <a:ea typeface="Calibri" panose="020F0502020204030204" pitchFamily="34" charset="0"/>
                <a:cs typeface="Times New Roman" panose="02020603050405020304" pitchFamily="18" charset="0"/>
              </a:rPr>
              <a:t>sniegta interesējošā informācija); </a:t>
            </a:r>
            <a:endParaRPr lang="lv-LV" sz="1050" dirty="0" smtClean="0">
              <a:latin typeface="Arial Narrow" panose="020B0606020202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Wingdings" panose="05000000000000000000" pitchFamily="2" charset="2"/>
              <a:buChar char=""/>
            </a:pPr>
            <a:r>
              <a:rPr lang="lv-LV" sz="1050" dirty="0" smtClean="0">
                <a:latin typeface="Arial Narrow" panose="020B0606020202030204" pitchFamily="34" charset="0"/>
                <a:ea typeface="Calibri" panose="020F0502020204030204" pitchFamily="34" charset="0"/>
                <a:cs typeface="Times New Roman" panose="02020603050405020304" pitchFamily="18" charset="0"/>
              </a:rPr>
              <a:t>Tikšanās </a:t>
            </a:r>
            <a:r>
              <a:rPr lang="lv-LV" sz="1050" dirty="0">
                <a:latin typeface="Arial Narrow" panose="020B0606020202030204" pitchFamily="34" charset="0"/>
                <a:ea typeface="Calibri" panose="020F0502020204030204" pitchFamily="34" charset="0"/>
                <a:cs typeface="Times New Roman" panose="02020603050405020304" pitchFamily="18" charset="0"/>
              </a:rPr>
              <a:t>ar reemigrantiem </a:t>
            </a:r>
            <a:r>
              <a:rPr lang="lv-LV" sz="1050" dirty="0" smtClean="0">
                <a:latin typeface="Arial Narrow" panose="020B0606020202030204" pitchFamily="34" charset="0"/>
                <a:ea typeface="Calibri" panose="020F0502020204030204" pitchFamily="34" charset="0"/>
                <a:cs typeface="Times New Roman" panose="02020603050405020304" pitchFamily="18" charset="0"/>
              </a:rPr>
              <a:t>klātienē; </a:t>
            </a:r>
          </a:p>
          <a:p>
            <a:pPr marL="342900" lvl="0" indent="-342900">
              <a:lnSpc>
                <a:spcPct val="150000"/>
              </a:lnSpc>
              <a:spcAft>
                <a:spcPts val="0"/>
              </a:spcAft>
              <a:buFont typeface="Wingdings" panose="05000000000000000000" pitchFamily="2" charset="2"/>
              <a:buChar char=""/>
            </a:pPr>
            <a:r>
              <a:rPr lang="lv-LV" sz="1050" dirty="0" smtClean="0">
                <a:latin typeface="Arial Narrow" panose="020B0606020202030204" pitchFamily="34" charset="0"/>
                <a:ea typeface="Calibri" panose="020F0502020204030204" pitchFamily="34" charset="0"/>
                <a:cs typeface="Times New Roman" panose="02020603050405020304" pitchFamily="18" charset="0"/>
              </a:rPr>
              <a:t>Konsultēti </a:t>
            </a:r>
            <a:r>
              <a:rPr lang="lv-LV" sz="1050" dirty="0">
                <a:latin typeface="Arial Narrow" panose="020B0606020202030204" pitchFamily="34" charset="0"/>
                <a:ea typeface="Calibri" panose="020F0502020204030204" pitchFamily="34" charset="0"/>
                <a:cs typeface="Times New Roman" panose="02020603050405020304" pitchFamily="18" charset="0"/>
              </a:rPr>
              <a:t>arī vairāki emigrantu radinieki, kuri vēlas </a:t>
            </a:r>
            <a:r>
              <a:rPr lang="lv-LV" sz="1050" dirty="0" smtClean="0">
                <a:latin typeface="Arial Narrow" panose="020B0606020202030204" pitchFamily="34" charset="0"/>
                <a:ea typeface="Calibri" panose="020F0502020204030204" pitchFamily="34" charset="0"/>
                <a:cs typeface="Times New Roman" panose="02020603050405020304" pitchFamily="18" charset="0"/>
              </a:rPr>
              <a:t>atgriezt </a:t>
            </a:r>
            <a:r>
              <a:rPr lang="lv-LV" sz="1050" dirty="0">
                <a:latin typeface="Arial Narrow" panose="020B0606020202030204" pitchFamily="34" charset="0"/>
                <a:ea typeface="Calibri" panose="020F0502020204030204" pitchFamily="34" charset="0"/>
                <a:cs typeface="Times New Roman" panose="02020603050405020304" pitchFamily="18" charset="0"/>
              </a:rPr>
              <a:t>Latvijā un Daugavpilī savus radiniekus</a:t>
            </a:r>
            <a:r>
              <a:rPr lang="lv-LV" sz="1050" dirty="0" smtClean="0">
                <a:latin typeface="Arial Narrow" panose="020B0606020202030204" pitchFamily="34" charset="0"/>
                <a:ea typeface="Calibri" panose="020F0502020204030204" pitchFamily="34" charset="0"/>
                <a:cs typeface="Times New Roman" panose="02020603050405020304" pitchFamily="18" charset="0"/>
              </a:rPr>
              <a:t>;</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1"/>
          <p:cNvSpPr txBox="1">
            <a:spLocks/>
          </p:cNvSpPr>
          <p:nvPr/>
        </p:nvSpPr>
        <p:spPr>
          <a:xfrm>
            <a:off x="5621639" y="168367"/>
            <a:ext cx="5892115" cy="914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400" dirty="0" smtClean="0"/>
              <a:t>Informācijas apkopojums par potenciālajiem </a:t>
            </a:r>
            <a:r>
              <a:rPr lang="lv-LV" sz="2400" dirty="0" err="1" smtClean="0"/>
              <a:t>remigrantiem</a:t>
            </a:r>
            <a:r>
              <a:rPr lang="lv-LV" sz="2400" dirty="0" smtClean="0"/>
              <a:t> Daugavpils pašvaldībā</a:t>
            </a:r>
            <a:endParaRPr lang="en-US" sz="2400" dirty="0"/>
          </a:p>
        </p:txBody>
      </p:sp>
      <p:pic>
        <p:nvPicPr>
          <p:cNvPr id="5" name="Picture 4"/>
          <p:cNvPicPr>
            <a:picLocks noChangeAspect="1"/>
          </p:cNvPicPr>
          <p:nvPr/>
        </p:nvPicPr>
        <p:blipFill>
          <a:blip r:embed="rId2"/>
          <a:stretch>
            <a:fillRect/>
          </a:stretch>
        </p:blipFill>
        <p:spPr>
          <a:xfrm>
            <a:off x="140043" y="166562"/>
            <a:ext cx="5148649" cy="915943"/>
          </a:xfrm>
          <a:prstGeom prst="rect">
            <a:avLst/>
          </a:prstGeom>
        </p:spPr>
      </p:pic>
      <p:pic>
        <p:nvPicPr>
          <p:cNvPr id="6" name="Picture 5"/>
          <p:cNvPicPr>
            <a:picLocks noChangeAspect="1"/>
          </p:cNvPicPr>
          <p:nvPr/>
        </p:nvPicPr>
        <p:blipFill>
          <a:blip r:embed="rId3"/>
          <a:stretch>
            <a:fillRect/>
          </a:stretch>
        </p:blipFill>
        <p:spPr>
          <a:xfrm>
            <a:off x="817102" y="4176582"/>
            <a:ext cx="3386200" cy="2255012"/>
          </a:xfrm>
          <a:prstGeom prst="rect">
            <a:avLst/>
          </a:prstGeom>
        </p:spPr>
      </p:pic>
      <p:sp>
        <p:nvSpPr>
          <p:cNvPr id="8" name="Rectangle 7"/>
          <p:cNvSpPr/>
          <p:nvPr/>
        </p:nvSpPr>
        <p:spPr>
          <a:xfrm>
            <a:off x="5687542" y="5165589"/>
            <a:ext cx="1669111" cy="276999"/>
          </a:xfrm>
          <a:prstGeom prst="rect">
            <a:avLst/>
          </a:prstGeom>
        </p:spPr>
        <p:txBody>
          <a:bodyPr wrap="none">
            <a:spAutoFit/>
          </a:bodyPr>
          <a:lstStyle/>
          <a:p>
            <a:r>
              <a:rPr lang="en-US" sz="1200" dirty="0">
                <a:solidFill>
                  <a:schemeClr val="bg1"/>
                </a:solidFill>
              </a:rPr>
              <a:t>www.spotonimage.com</a:t>
            </a:r>
          </a:p>
        </p:txBody>
      </p:sp>
      <p:pic>
        <p:nvPicPr>
          <p:cNvPr id="2" name="Picture 1"/>
          <p:cNvPicPr>
            <a:picLocks noChangeAspect="1"/>
          </p:cNvPicPr>
          <p:nvPr/>
        </p:nvPicPr>
        <p:blipFill>
          <a:blip r:embed="rId4"/>
          <a:stretch>
            <a:fillRect/>
          </a:stretch>
        </p:blipFill>
        <p:spPr>
          <a:xfrm>
            <a:off x="6213435" y="1782368"/>
            <a:ext cx="4708522" cy="4453195"/>
          </a:xfrm>
          <a:prstGeom prst="rect">
            <a:avLst/>
          </a:prstGeom>
        </p:spPr>
      </p:pic>
    </p:spTree>
    <p:extLst>
      <p:ext uri="{BB962C8B-B14F-4D97-AF65-F5344CB8AC3E}">
        <p14:creationId xmlns:p14="http://schemas.microsoft.com/office/powerpoint/2010/main" val="33998263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949</TotalTime>
  <Words>1147</Words>
  <Application>Microsoft Office PowerPoint</Application>
  <PresentationFormat>Widescreen</PresentationFormat>
  <Paragraphs>174</Paragraphs>
  <Slides>18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Arial Narrow</vt:lpstr>
      <vt:lpstr>Bookman Old Style</vt:lpstr>
      <vt:lpstr>Calibri</vt:lpstr>
      <vt:lpstr>Calibri Light</vt:lpstr>
      <vt:lpstr>font32079</vt:lpstr>
      <vt:lpstr>Josefinsans</vt:lpstr>
      <vt:lpstr>Times New Roman</vt:lpstr>
      <vt:lpstr>Wingdings</vt:lpstr>
      <vt:lpstr>Office Theme</vt:lpstr>
      <vt:lpstr>Daugavpils pilsētas domes pieredze remigrācijas jomā. </vt:lpstr>
      <vt:lpstr>PowerPoint Presentation</vt:lpstr>
      <vt:lpstr>DPD aktivitātes</vt:lpstr>
      <vt:lpstr>DPD aktivitātes</vt:lpstr>
      <vt:lpstr>Komunikācija un tīklošana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DPD darba grupa remigrācijas veicināšanai</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REEMIGRĀCIJA</dc:title>
  <dc:creator>Jolanta Uzulina</dc:creator>
  <cp:lastModifiedBy>Olga Tolmacova</cp:lastModifiedBy>
  <cp:revision>95</cp:revision>
  <dcterms:created xsi:type="dcterms:W3CDTF">2018-10-03T07:19:06Z</dcterms:created>
  <dcterms:modified xsi:type="dcterms:W3CDTF">2018-10-24T06:15:05Z</dcterms:modified>
</cp:coreProperties>
</file>