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6" r:id="rId2"/>
    <p:sldId id="348" r:id="rId3"/>
    <p:sldId id="349" r:id="rId4"/>
    <p:sldId id="350" r:id="rId5"/>
    <p:sldId id="351" r:id="rId6"/>
    <p:sldId id="355" r:id="rId7"/>
    <p:sldId id="352" r:id="rId8"/>
    <p:sldId id="353" r:id="rId9"/>
    <p:sldId id="331" r:id="rId10"/>
    <p:sldId id="354" r:id="rId11"/>
    <p:sldId id="332" r:id="rId12"/>
    <p:sldId id="333" r:id="rId13"/>
    <p:sldId id="334" r:id="rId14"/>
    <p:sldId id="336" r:id="rId15"/>
    <p:sldId id="337" r:id="rId16"/>
    <p:sldId id="338" r:id="rId17"/>
    <p:sldId id="339" r:id="rId18"/>
    <p:sldId id="340" r:id="rId19"/>
    <p:sldId id="347" r:id="rId2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FF99"/>
    <a:srgbClr val="E4E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94D93-912E-4AC2-9026-1793C0E17D56}" type="datetimeFigureOut">
              <a:rPr lang="lv-LV" smtClean="0"/>
              <a:t>2015.05.16.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32738-5672-426E-BE91-73F4E1051E0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223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Rounded Rectangle 6"/>
          <p:cNvSpPr/>
          <p:nvPr userDrawn="1"/>
        </p:nvSpPr>
        <p:spPr>
          <a:xfrm>
            <a:off x="323528" y="260648"/>
            <a:ext cx="8496944" cy="1152128"/>
          </a:xfrm>
          <a:prstGeom prst="round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89FD1C-E06C-45B0-AD49-D696030FC5E5}" type="datetimeFigureOut">
              <a:rPr lang="lv-LV" smtClean="0"/>
              <a:pPr/>
              <a:t>2015.05.16.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C9A745-C846-4DFD-974A-3E414AFA907A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087" y="2526932"/>
            <a:ext cx="6400800" cy="96051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lv-LV" sz="1600" b="1" dirty="0" smtClean="0">
                <a:solidFill>
                  <a:schemeClr val="tx1"/>
                </a:solidFill>
              </a:rPr>
              <a:t> </a:t>
            </a:r>
            <a:endParaRPr lang="lv-LV" sz="2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760" y="3068960"/>
            <a:ext cx="6732240" cy="1346138"/>
          </a:xfrm>
        </p:spPr>
        <p:txBody>
          <a:bodyPr>
            <a:noAutofit/>
          </a:bodyPr>
          <a:lstStyle/>
          <a:p>
            <a:r>
              <a:rPr lang="lv-LV" sz="2400" b="1" dirty="0" smtClean="0"/>
              <a:t>«</a:t>
            </a:r>
            <a:r>
              <a:rPr lang="ru-RU" sz="2400" b="1" dirty="0"/>
              <a:t>Таможенный и логистический парк в «Патарниеки» КРАСЛАВСКОГО края</a:t>
            </a:r>
            <a:r>
              <a:rPr lang="ru-RU" sz="2400" dirty="0"/>
              <a:t> </a:t>
            </a:r>
            <a:endParaRPr lang="lv-LV" sz="2400" b="1" dirty="0"/>
          </a:p>
        </p:txBody>
      </p:sp>
      <p:pic>
        <p:nvPicPr>
          <p:cNvPr id="6" name="Picture 3" descr="LPR_logo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6266"/>
            <a:ext cx="720080" cy="108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owner\Desktop\Logo\logo_set_1589x112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6266"/>
            <a:ext cx="1800199" cy="1120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E:\Documents\PAKALPOJUMI\WILLINVEST\Investments Packages\Projektu apraksti_PASVALDIBAS\KRASLAVA\200px-Krāslavas_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284"/>
            <a:ext cx="792088" cy="10332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7730364" y="3244334"/>
            <a:ext cx="936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Промыш</a:t>
            </a:r>
            <a:r>
              <a:rPr lang="lv-LV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-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ленная зона</a:t>
            </a:r>
            <a:endParaRPr lang="lv-LV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lv-LV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lv-LV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2015</a:t>
            </a:r>
            <a:endParaRPr lang="lv-LV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4467" y="5581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„Strategy for Investment Attraction to Urban </a:t>
            </a:r>
            <a:r>
              <a:rPr lang="en-GB" sz="1400" dirty="0" smtClean="0">
                <a:latin typeface="+mj-lt"/>
              </a:rPr>
              <a:t>Areas</a:t>
            </a:r>
            <a:r>
              <a:rPr lang="lv-LV" sz="1400" dirty="0" smtClean="0">
                <a:latin typeface="+mj-lt"/>
              </a:rPr>
              <a:t> </a:t>
            </a:r>
            <a:r>
              <a:rPr lang="en-GB" sz="1400" dirty="0" smtClean="0">
                <a:latin typeface="+mj-lt"/>
              </a:rPr>
              <a:t>in </a:t>
            </a:r>
            <a:r>
              <a:rPr lang="en-GB" sz="1400" dirty="0">
                <a:latin typeface="+mj-lt"/>
              </a:rPr>
              <a:t>LV-LT Cross-border Region - </a:t>
            </a:r>
            <a:r>
              <a:rPr lang="en-GB" sz="1400" dirty="0" smtClean="0">
                <a:latin typeface="+mj-lt"/>
              </a:rPr>
              <a:t>WILLINVEST”</a:t>
            </a:r>
            <a:endParaRPr lang="lv-LV" sz="1400" dirty="0" smtClean="0">
              <a:latin typeface="+mj-lt"/>
            </a:endParaRPr>
          </a:p>
          <a:p>
            <a:pPr algn="r"/>
            <a:r>
              <a:rPr lang="en-GB" sz="1400" dirty="0" smtClean="0">
                <a:latin typeface="+mj-lt"/>
              </a:rPr>
              <a:t>Project </a:t>
            </a:r>
            <a:r>
              <a:rPr lang="en-GB" sz="1400" dirty="0">
                <a:latin typeface="+mj-lt"/>
              </a:rPr>
              <a:t>Nr. LLV-390</a:t>
            </a:r>
            <a:endParaRPr lang="lv-LV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4353"/>
            <a:ext cx="9144000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63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Собственники</a:t>
            </a:r>
            <a:r>
              <a:rPr lang="ru-RU" sz="3200" b="1" i="1" dirty="0"/>
              <a:t> </a:t>
            </a:r>
            <a:r>
              <a:rPr lang="ru-RU" sz="3100" b="1" dirty="0"/>
              <a:t>промышленной</a:t>
            </a:r>
            <a:r>
              <a:rPr lang="ru-RU" sz="3200" b="1" i="1" dirty="0"/>
              <a:t> </a:t>
            </a:r>
            <a:r>
              <a:rPr lang="ru-RU" sz="3100" b="1" dirty="0"/>
              <a:t>зоны</a:t>
            </a:r>
            <a:endParaRPr lang="lv-LV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996952"/>
            <a:ext cx="8229600" cy="4373563"/>
          </a:xfrm>
        </p:spPr>
        <p:txBody>
          <a:bodyPr/>
          <a:lstStyle/>
          <a:p>
            <a:r>
              <a:rPr lang="ru-RU" dirty="0"/>
              <a:t>Самоуправление Краславского </a:t>
            </a:r>
            <a:r>
              <a:rPr lang="ru-RU" dirty="0" smtClean="0"/>
              <a:t>края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417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Рекомендуемая </a:t>
            </a:r>
            <a:r>
              <a:rPr lang="ru-RU" sz="2800" b="1" dirty="0"/>
              <a:t>специализация</a:t>
            </a:r>
            <a:r>
              <a:rPr lang="ru-RU" sz="2800" dirty="0" smtClean="0"/>
              <a:t>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Логистика, международный контактный пункт, таможенный пункт, стоянка, возможны производственные зоны, накопительный транспортный терминал, рекреационная зона, склады для перевалки товаров и их упаковки, а также производства с соответствующей инфраструктурой — дорогами, водопроводом, канализацией, электроснабжением и т.д.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3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Задачи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/>
              <a:t>Стимулировать развитие логистического/таможенного/промышленного парка непосредственно на латвийско-белорусской границе, у пограничного пункта Патарниеки—Григоровщина, содействуя таким образом доступности логистических, производственных и таможенных услуг в регионе, создавая предпосылки для возникновения новых рабочих мест и укрепляя экономические связи между Латвией, Литвой, другими странами ЕС и странами СНГ, а также повышая доступность приграничных населенных пунктов и качество пересечения границы.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070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Инфраструктура промышленной зоны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данный момент территория соответствует статусу «неосвоенной</a:t>
            </a:r>
            <a:r>
              <a:rPr lang="ru-RU" dirty="0" smtClean="0"/>
              <a:t>»</a:t>
            </a:r>
            <a:endParaRPr lang="lv-LV" dirty="0" smtClean="0"/>
          </a:p>
          <a:p>
            <a:r>
              <a:rPr lang="ru-RU" dirty="0" smtClean="0"/>
              <a:t>Асфальтированный </a:t>
            </a:r>
            <a:r>
              <a:rPr lang="ru-RU" dirty="0"/>
              <a:t>подъездной путь расположен от нее в 0,3 км, шоссе А6 — в 0,5 км, железная дорога — в 9,2 </a:t>
            </a:r>
            <a:r>
              <a:rPr lang="ru-RU" dirty="0" smtClean="0"/>
              <a:t>км</a:t>
            </a:r>
            <a:endParaRPr lang="lv-LV" dirty="0" smtClean="0"/>
          </a:p>
          <a:p>
            <a:r>
              <a:rPr lang="ru-RU" dirty="0" smtClean="0"/>
              <a:t>Планируется</a:t>
            </a:r>
            <a:r>
              <a:rPr lang="ru-RU" dirty="0"/>
              <a:t>: подключение к 0,4 и 20 кВ ЛЭП и трансформаторам, устройство собственных сооружений по водоснабжению и очистке сточных вод, собственной системы отопления, дополнительных подъездных путей, охраняемых площадок для краткосрочной и долгосрочной стоянки и др.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657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Возможности и преимущества для инвесторов 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На 30% меньшие чем в среднем по стране расходы на рабочую силу.</a:t>
            </a:r>
            <a:endParaRPr lang="en-GB" dirty="0"/>
          </a:p>
          <a:p>
            <a:pPr lvl="0"/>
            <a:r>
              <a:rPr lang="ru-RU" dirty="0"/>
              <a:t>25% скидка на платежи по налогу на недвижимое имущество, скидки на арендную плату (за новые рабочие места).</a:t>
            </a:r>
            <a:endParaRPr lang="en-GB" dirty="0"/>
          </a:p>
          <a:p>
            <a:pPr lvl="0"/>
            <a:r>
              <a:rPr lang="ru-RU" dirty="0"/>
              <a:t>Стратегические пути и улицы, ведущие к крупнейшим предприятиям, которые регулярно модернизируются.</a:t>
            </a:r>
            <a:endParaRPr lang="en-GB" dirty="0"/>
          </a:p>
          <a:p>
            <a:pPr lvl="0"/>
            <a:r>
              <a:rPr lang="ru-RU" dirty="0"/>
              <a:t>Проекты и инвестиции самоуправления по развитию стратегических подъездных путей и связанной с ними инфраструктуры на промышленной территории.</a:t>
            </a:r>
            <a:endParaRPr lang="en-GB" dirty="0"/>
          </a:p>
          <a:p>
            <a:pPr lvl="0"/>
            <a:r>
              <a:rPr lang="ru-RU" dirty="0"/>
              <a:t>Самоуправление предлагает другие промышленные территории у железной дороги и шоссе А6.</a:t>
            </a:r>
            <a:endParaRPr lang="en-GB" dirty="0"/>
          </a:p>
          <a:p>
            <a:r>
              <a:rPr lang="ru-RU" dirty="0"/>
              <a:t>Возможно сотрудничество в обеспечении общественного транспорта.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819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Основные</a:t>
            </a:r>
            <a:r>
              <a:rPr lang="ru-RU" sz="2800" b="1" i="1" dirty="0"/>
              <a:t> </a:t>
            </a:r>
            <a:r>
              <a:rPr lang="ru-RU" sz="2500" b="1" dirty="0"/>
              <a:t>партнеры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Самоуправление Краславского </a:t>
            </a:r>
            <a:r>
              <a:rPr lang="ru-RU" dirty="0" smtClean="0"/>
              <a:t>края</a:t>
            </a:r>
            <a:endParaRPr lang="lv-LV" dirty="0" smtClean="0"/>
          </a:p>
          <a:p>
            <a:r>
              <a:rPr lang="ru-RU" dirty="0" smtClean="0"/>
              <a:t>ГАО </a:t>
            </a:r>
            <a:r>
              <a:rPr lang="ru-RU" dirty="0"/>
              <a:t>Valsts nekustamie </a:t>
            </a:r>
            <a:r>
              <a:rPr lang="ru-RU" dirty="0" smtClean="0"/>
              <a:t>īpašumi</a:t>
            </a:r>
            <a:endParaRPr lang="lv-LV" dirty="0" smtClean="0"/>
          </a:p>
          <a:p>
            <a:r>
              <a:rPr lang="ru-RU" dirty="0" smtClean="0"/>
              <a:t>частный </a:t>
            </a:r>
            <a:r>
              <a:rPr lang="ru-RU" dirty="0"/>
              <a:t>капитал, в т.ч. </a:t>
            </a:r>
            <a:r>
              <a:rPr lang="ru-RU" dirty="0" smtClean="0"/>
              <a:t>фирмы-застройщики</a:t>
            </a:r>
            <a:endParaRPr lang="lv-LV" dirty="0" smtClean="0"/>
          </a:p>
          <a:p>
            <a:r>
              <a:rPr lang="ru-RU" dirty="0" smtClean="0"/>
              <a:t>оператор </a:t>
            </a:r>
            <a:r>
              <a:rPr lang="ru-RU" dirty="0"/>
              <a:t>логистического </a:t>
            </a:r>
            <a:r>
              <a:rPr lang="ru-RU" dirty="0" smtClean="0"/>
              <a:t>парка</a:t>
            </a:r>
            <a:endParaRPr lang="lv-LV" dirty="0" smtClean="0"/>
          </a:p>
          <a:p>
            <a:r>
              <a:rPr lang="ru-RU" dirty="0" smtClean="0"/>
              <a:t>приграничные </a:t>
            </a:r>
            <a:r>
              <a:rPr lang="ru-RU" dirty="0"/>
              <a:t>самоуправления и предприятия Латвии и Белоруссии и др.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442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Инвестиционное</a:t>
            </a:r>
            <a:r>
              <a:rPr lang="ru-RU" sz="2800" b="1" i="1" dirty="0"/>
              <a:t> </a:t>
            </a:r>
            <a:r>
              <a:rPr lang="ru-RU" sz="2500" b="1" dirty="0"/>
              <a:t>резюме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Внедрение проекта разделено на четыре этапа. 1-м этапом будет якорный проект для дальнейшего развития инженерно-технической и коммерческой инфраструктуры. Остальные этапы могут быть выполнены вне зависимости друг от друга: порядок их внедрения не обязателен. </a:t>
            </a:r>
            <a:endParaRPr lang="en-GB" dirty="0"/>
          </a:p>
          <a:p>
            <a:r>
              <a:rPr lang="ru-RU" dirty="0"/>
              <a:t>Запланированные самоуправлением вложения в реализацию 1-го этапа — ок. 2,5 – 3,5 млн EUR без НДС (оборудование дорог и стоянок, инфраструктура водного хозяйства, электроснабжения, слаботочная инфраструктура, расходы на услуги). Ожидаемые вложения со стороны оператора (инвестора) составят ок. 0,7 – 1,5 млн EUR без НДС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604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Предлагаемая самоуправлением модель работы промышленной зоны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171201"/>
              </p:ext>
            </p:extLst>
          </p:nvPr>
        </p:nvGraphicFramePr>
        <p:xfrm>
          <a:off x="611561" y="2564904"/>
          <a:ext cx="884813" cy="49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66"/>
                <a:gridCol w="158566"/>
                <a:gridCol w="158566"/>
                <a:gridCol w="158566"/>
                <a:gridCol w="91983"/>
                <a:gridCol w="158566"/>
              </a:tblGrid>
              <a:tr h="137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4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</a:tr>
              <a:tr h="137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6583" marR="6658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47628"/>
              </p:ext>
            </p:extLst>
          </p:nvPr>
        </p:nvGraphicFramePr>
        <p:xfrm>
          <a:off x="456918" y="1772816"/>
          <a:ext cx="8230165" cy="462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874"/>
                <a:gridCol w="971172"/>
                <a:gridCol w="829028"/>
                <a:gridCol w="1386962"/>
                <a:gridCol w="280012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Аренда земли</a:t>
                      </a:r>
                      <a:endParaRPr lang="en-GB" sz="12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Продажа земли</a:t>
                      </a:r>
                      <a:endParaRPr lang="en-GB" sz="12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Здания</a:t>
                      </a:r>
                      <a:endParaRPr lang="en-GB" sz="12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Финансовые и налоговые льготы</a:t>
                      </a:r>
                      <a:endParaRPr lang="en-GB" sz="12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Нефинансовые бонусы со стороны самоуправления</a:t>
                      </a:r>
                      <a:endParaRPr lang="en-GB" sz="120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</a:tr>
              <a:tr h="2962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Изначально — долгосрочная сдача в аренду земельного участка площадью ок. 4—5 га одному или нескольким арендаторам с максимальным сроком действия договора об аренде на 30 лет (арендная плата зависит от благоустройства территории, а также от выбранной модели хозяйственного обслуживания территории); позднее допустима аренда дополнительных площадей.</a:t>
                      </a:r>
                      <a:endParaRPr lang="en-GB" sz="12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Продажа земли пока не планируется.</a:t>
                      </a:r>
                      <a:endParaRPr lang="en-GB" sz="12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В данный момент территория не застроена (зеленая зона).</a:t>
                      </a:r>
                      <a:endParaRPr lang="en-GB" sz="12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25% скидка на налоги на  недвижимое имущество; пониженная арендная плата, в зависимости от выбранной модели хозяйственного обслуживания территории.</a:t>
                      </a:r>
                      <a:endParaRPr lang="en-GB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6583" marR="66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Инфраструктурные проекты — строительство дорог и коммуникаций до объекта на проектные средства, участие в краевых мероприятиях по развитию бизнеса: каталоги, выставки, форумы и прочая информационная поддержка, помощь в поиске специалистов. В случае существенного роста числа рабочих мест, возможно сотрудничество в обеспечени общественного транспорта в соответствии с нуждами арендатора/инвестора.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</a:endParaRPr>
                    </a:p>
                  </a:txBody>
                  <a:tcPr marL="66583" marR="6658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875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 </a:t>
            </a:r>
            <a:br>
              <a:rPr lang="en-GB" dirty="0"/>
            </a:br>
            <a:r>
              <a:rPr lang="ru-RU" sz="2800" b="1" dirty="0"/>
              <a:t>Контактные лица самоуправления:</a:t>
            </a:r>
            <a:r>
              <a:rPr lang="en-GB" sz="2800" dirty="0"/>
              <a:t/>
            </a:r>
            <a:br>
              <a:rPr lang="en-GB" sz="2800" dirty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Гунарс Упениекс, </a:t>
            </a:r>
            <a:r>
              <a:rPr lang="ru-RU" dirty="0"/>
              <a:t>председатель Краславской краевой думы, тел.: +371 65624383, эл. почта: dome@kraslava.lv</a:t>
            </a:r>
            <a:endParaRPr lang="en-GB" dirty="0"/>
          </a:p>
          <a:p>
            <a:r>
              <a:rPr lang="ru-RU" b="1" dirty="0"/>
              <a:t>Инара Дзалбе</a:t>
            </a:r>
            <a:r>
              <a:rPr lang="ru-RU" dirty="0"/>
              <a:t>, руководитель Отдела развития Краславской краевой думы, тел.: +371 29185871, эл.почта: inara.dzalbe@kraslava.lv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Общие данные о латгальском </a:t>
            </a:r>
            <a:r>
              <a:rPr lang="ru-RU" sz="2400" b="1" dirty="0" smtClean="0"/>
              <a:t>регионе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311 058 жителей (на 01.01.2015 г.), из них ищущих работу: ок. 2300 лиц с высшим образованием, ок. 7900 — со средним техническим или профессиональным образованием и ок. 8000 — со средним общим образованием.</a:t>
            </a:r>
            <a:endParaRPr lang="en-GB" dirty="0"/>
          </a:p>
          <a:p>
            <a:pPr lvl="0"/>
            <a:r>
              <a:rPr lang="ru-RU" dirty="0"/>
              <a:t>Видение БУДУЩЕГО в Латгалии до 2030 г. — это «Умная Латгалия», характеризующаяся </a:t>
            </a:r>
            <a:r>
              <a:rPr lang="ru-RU" i="1" dirty="0"/>
              <a:t>взаимными связями, сотрудничеством </a:t>
            </a:r>
            <a:r>
              <a:rPr lang="ru-RU" dirty="0"/>
              <a:t>и </a:t>
            </a:r>
            <a:r>
              <a:rPr lang="ru-RU" i="1" dirty="0"/>
              <a:t>скоростью.</a:t>
            </a:r>
            <a:endParaRPr lang="en-GB" dirty="0"/>
          </a:p>
          <a:p>
            <a:pPr lvl="0"/>
            <a:r>
              <a:rPr lang="ru-RU" dirty="0"/>
              <a:t>Несколько предприятий латгальского региона находятся в сотне крупнейших экспортеров Латвии.</a:t>
            </a:r>
            <a:endParaRPr lang="en-GB" dirty="0"/>
          </a:p>
          <a:p>
            <a:pPr lvl="0"/>
            <a:r>
              <a:rPr lang="ru-RU" dirty="0"/>
              <a:t>Повышенная по сравнению с другими регионами Латвии активность жителей в сфере непрерывного образования.</a:t>
            </a:r>
            <a:endParaRPr lang="en-GB" dirty="0"/>
          </a:p>
          <a:p>
            <a:pPr lvl="0"/>
            <a:r>
              <a:rPr lang="ru-RU" dirty="0"/>
              <a:t>До сих пор самыми привлекательными отраслями для прямых зарубежных инвестиций были: производство и оптовая торговля.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46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200" dirty="0"/>
              <a:t> 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ru-RU" sz="1800" b="1" dirty="0"/>
              <a:t>Самые перспективные отрасли в Латгалии</a:t>
            </a:r>
            <a:r>
              <a:rPr lang="ru-RU" sz="1800" dirty="0"/>
              <a:t> </a:t>
            </a:r>
            <a:r>
              <a:rPr lang="lv-LV" sz="1800" dirty="0" smtClean="0"/>
              <a:t/>
            </a:r>
            <a:br>
              <a:rPr lang="lv-LV" sz="1800" dirty="0" smtClean="0"/>
            </a:br>
            <a:r>
              <a:rPr lang="ru-RU" sz="1200" dirty="0" smtClean="0"/>
              <a:t>(</a:t>
            </a:r>
            <a:r>
              <a:rPr lang="ru-RU" sz="1200" dirty="0"/>
              <a:t>на основании сравнительных преимуществ региона — природных ресурсов, выгодного геополитического расположения, навыков рабочей силы, долговременных традиций, конкурентоспособности образовательных и научных учреждений).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Деревообработка и производство изделий из древесины</a:t>
            </a:r>
            <a:endParaRPr lang="en-GB" dirty="0"/>
          </a:p>
          <a:p>
            <a:pPr lvl="0"/>
            <a:r>
              <a:rPr lang="ru-RU" dirty="0"/>
              <a:t>Металлообработка и машиностроение</a:t>
            </a:r>
            <a:endParaRPr lang="en-GB" dirty="0"/>
          </a:p>
          <a:p>
            <a:pPr lvl="0"/>
            <a:r>
              <a:rPr lang="ru-RU" dirty="0"/>
              <a:t>Транспорт и логистика</a:t>
            </a:r>
            <a:endParaRPr lang="en-GB" dirty="0"/>
          </a:p>
          <a:p>
            <a:pPr lvl="0"/>
            <a:r>
              <a:rPr lang="ru-RU" dirty="0"/>
              <a:t>Пищевое производство</a:t>
            </a:r>
            <a:endParaRPr lang="en-GB" dirty="0"/>
          </a:p>
          <a:p>
            <a:pPr lvl="0"/>
            <a:r>
              <a:rPr lang="ru-RU" dirty="0"/>
              <a:t>Производство оборудования, производство транспортного и электрического оснащения</a:t>
            </a:r>
            <a:endParaRPr lang="en-GB" dirty="0"/>
          </a:p>
          <a:p>
            <a:pPr lvl="0"/>
            <a:r>
              <a:rPr lang="ru-RU" dirty="0"/>
              <a:t>Производство текстиля и одежды</a:t>
            </a:r>
            <a:endParaRPr lang="en-GB" dirty="0"/>
          </a:p>
          <a:p>
            <a:r>
              <a:rPr lang="ru-RU" dirty="0"/>
              <a:t>Прочие перспективные отрасли в </a:t>
            </a:r>
            <a:r>
              <a:rPr lang="ru-RU" dirty="0" smtClean="0"/>
              <a:t>Латвии:</a:t>
            </a:r>
            <a:r>
              <a:rPr lang="lv-LV" dirty="0" smtClean="0"/>
              <a:t> </a:t>
            </a:r>
            <a:r>
              <a:rPr lang="ru-RU" dirty="0" smtClean="0"/>
              <a:t>Информационные </a:t>
            </a:r>
            <a:r>
              <a:rPr lang="ru-RU" dirty="0"/>
              <a:t>технологии, медико-биологические науки, здравоохранение, зеленые технологии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88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Расположение в едином рынке ЕС и удобный доступ к автодорогам и железным дорогам союзного значения</a:t>
            </a:r>
            <a:endParaRPr lang="en-GB" dirty="0"/>
          </a:p>
          <a:p>
            <a:pPr lvl="0"/>
            <a:r>
              <a:rPr lang="ru-RU" dirty="0"/>
              <a:t>Два региональных вуза и около 10 филиалов других вузов Латвии</a:t>
            </a:r>
            <a:endParaRPr lang="en-GB" dirty="0"/>
          </a:p>
          <a:p>
            <a:pPr lvl="0"/>
            <a:r>
              <a:rPr lang="ru-RU" dirty="0"/>
              <a:t>Знание жителями иностранных языков (более 90% жителей Латвии владеют как минимум одним иностранным языком)</a:t>
            </a:r>
            <a:endParaRPr lang="en-GB" dirty="0"/>
          </a:p>
          <a:p>
            <a:pPr lvl="0"/>
            <a:r>
              <a:rPr lang="ru-RU" dirty="0"/>
              <a:t>Толерантное общество, многокультурная среда и более низкие, чем в среднем по ЕС, расходы на рабочую силу </a:t>
            </a:r>
            <a:endParaRPr lang="en-GB" dirty="0"/>
          </a:p>
          <a:p>
            <a:pPr lvl="0"/>
            <a:r>
              <a:rPr lang="ru-RU" dirty="0"/>
              <a:t>Плотное покрытие сетью Интернет, с высокой скоростью подключения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1952" y="341040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300" b="1" dirty="0" smtClean="0"/>
              <a:t>Факторы национального и регионального значения, влияющие на </a:t>
            </a:r>
            <a:r>
              <a:rPr lang="ru-RU" sz="4300" b="1" dirty="0" smtClean="0"/>
              <a:t>конкурентоспособность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75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00800" cy="1039427"/>
          </a:xfrm>
        </p:spPr>
        <p:txBody>
          <a:bodyPr>
            <a:normAutofit fontScale="90000"/>
          </a:bodyPr>
          <a:lstStyle/>
          <a:p>
            <a:r>
              <a:rPr lang="lv-LV" b="1" dirty="0" smtClean="0"/>
              <a:t/>
            </a:r>
            <a:br>
              <a:rPr lang="lv-LV" b="1" dirty="0" smtClean="0"/>
            </a:br>
            <a:r>
              <a:rPr lang="ru-RU" sz="3100" b="1" dirty="0" smtClean="0"/>
              <a:t>Основные </a:t>
            </a:r>
            <a:r>
              <a:rPr lang="ru-RU" sz="3100" b="1" dirty="0"/>
              <a:t>данные о Краславском крае</a:t>
            </a:r>
            <a:r>
              <a:rPr lang="en-GB" sz="3100" dirty="0"/>
              <a:t/>
            </a:r>
            <a:br>
              <a:rPr lang="en-GB" sz="31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Граница Краславского края является частью границы Европейского союза, т.к. край является местом встречи пяти государств (LV, BY, LT, RU, EE)</a:t>
            </a:r>
            <a:endParaRPr lang="en-GB" dirty="0"/>
          </a:p>
          <a:p>
            <a:pPr lvl="0"/>
            <a:r>
              <a:rPr lang="ru-RU" dirty="0"/>
              <a:t>В крае проживает 17 875 человек (по данным УГДМ на 01.01.2015 г.)</a:t>
            </a:r>
            <a:endParaRPr lang="en-GB" dirty="0"/>
          </a:p>
          <a:p>
            <a:pPr lvl="0"/>
            <a:r>
              <a:rPr lang="ru-RU" dirty="0"/>
              <a:t>Территорию края пересекает главная дорога страны — А6 </a:t>
            </a:r>
            <a:r>
              <a:rPr lang="ru-RU" i="1" dirty="0"/>
              <a:t>Рига—Даугавпилс—Краслава—граница с Белоруссией («Патерниеки») </a:t>
            </a:r>
            <a:r>
              <a:rPr lang="ru-RU" dirty="0"/>
              <a:t>и участок железнодорожной инфраструктуры стратегического (государственного) значения </a:t>
            </a:r>
            <a:r>
              <a:rPr lang="ru-RU" i="1" dirty="0"/>
              <a:t>Даугавпилс (пассажирская)—Индра—государственная граница</a:t>
            </a:r>
            <a:endParaRPr lang="en-GB" dirty="0"/>
          </a:p>
          <a:p>
            <a:pPr lvl="0"/>
            <a:r>
              <a:rPr lang="ru-RU" dirty="0"/>
              <a:t>Образ Краславы составляют такие продукты, как пиво, сливочное масло, хлеб и огурцы</a:t>
            </a:r>
            <a:endParaRPr lang="en-GB" dirty="0"/>
          </a:p>
          <a:p>
            <a:pPr lvl="0"/>
            <a:r>
              <a:rPr lang="ru-RU" dirty="0"/>
              <a:t>В Краславе действуют крупнейшее текстильное предприятие Латгалии «Nemo» и крупнейшее деревообрабатывающее предприятие региона «Vаrpa»</a:t>
            </a:r>
            <a:endParaRPr lang="en-GB" dirty="0"/>
          </a:p>
          <a:p>
            <a:pPr marL="11430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788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Край в региональном контексте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Краславский край — один из самых зеленых в Латгалии. Его иногда называют «Латвийской Швейцарией», так как край обладает огромным потенциалом рекреационных услуг. В крае расположено 146 озер, образующих уникальный для Латгалии пейзаж синих озер. </a:t>
            </a:r>
            <a:endParaRPr lang="lv-LV" dirty="0" smtClean="0"/>
          </a:p>
          <a:p>
            <a:r>
              <a:rPr lang="ru-RU" dirty="0" smtClean="0"/>
              <a:t>В </a:t>
            </a:r>
            <a:r>
              <a:rPr lang="ru-RU" dirty="0"/>
              <a:t>крае также находится природный парк «Излучины Даугавы», где предлагаемые рекой Даугавой возможности природного и водного туризма включены в латвийский национальный список Мирового наследия ЮНЕСКО. </a:t>
            </a:r>
            <a:endParaRPr lang="en-GB" dirty="0"/>
          </a:p>
          <a:p>
            <a:r>
              <a:rPr lang="ru-RU" dirty="0"/>
              <a:t>Важнейшие ресурсы: обширные промышленные зоны, лесные территории, сельскохозяйственные угодья, развитая техническая инфраструктура, а также наличествующие предприятия и людские ресурсы, чьи знание иностранных языков упрощает сотрудничество с соседними странами.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529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1" dirty="0" smtClean="0"/>
              <a:t/>
            </a:r>
            <a:br>
              <a:rPr lang="lv-LV" b="1" dirty="0" smtClean="0"/>
            </a:br>
            <a:r>
              <a:rPr lang="ru-RU" sz="2700" b="1" dirty="0" smtClean="0"/>
              <a:t>Наиболее </a:t>
            </a:r>
            <a:r>
              <a:rPr lang="ru-RU" sz="2700" b="1" dirty="0"/>
              <a:t>представленные в Краславском крае отрасли </a:t>
            </a:r>
            <a:r>
              <a:rPr lang="ru-RU" sz="2700" b="1" dirty="0" smtClean="0"/>
              <a:t>промышленности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8840"/>
            <a:ext cx="8229600" cy="4373563"/>
          </a:xfrm>
        </p:spPr>
        <p:txBody>
          <a:bodyPr/>
          <a:lstStyle/>
          <a:p>
            <a:pPr lvl="0"/>
            <a:r>
              <a:rPr lang="ru-RU" dirty="0"/>
              <a:t>Производство сельскохозяйственной, в т.ч. молочной, продукции</a:t>
            </a:r>
            <a:endParaRPr lang="en-GB" dirty="0"/>
          </a:p>
          <a:p>
            <a:pPr lvl="0"/>
            <a:r>
              <a:rPr lang="ru-RU" dirty="0"/>
              <a:t>Деревообработка и производство мебели</a:t>
            </a:r>
            <a:endParaRPr lang="en-GB" dirty="0"/>
          </a:p>
          <a:p>
            <a:pPr lvl="0"/>
            <a:r>
              <a:rPr lang="ru-RU" dirty="0"/>
              <a:t>Легкая  и текстильная промышленность</a:t>
            </a:r>
            <a:endParaRPr lang="en-GB" dirty="0"/>
          </a:p>
          <a:p>
            <a:pPr lvl="0"/>
            <a:r>
              <a:rPr lang="ru-RU" dirty="0"/>
              <a:t>Торговля и предоставление услуг</a:t>
            </a:r>
            <a:endParaRPr lang="en-GB" dirty="0"/>
          </a:p>
          <a:p>
            <a:pPr lvl="0"/>
            <a:r>
              <a:rPr lang="ru-RU" dirty="0"/>
              <a:t>Сельский туризм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73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2700" b="1" dirty="0" smtClean="0"/>
              <a:t/>
            </a:r>
            <a:br>
              <a:rPr lang="lv-LV" sz="2700" b="1" dirty="0" smtClean="0"/>
            </a:br>
            <a:r>
              <a:rPr lang="lv-LV" sz="2700" b="1" dirty="0"/>
              <a:t/>
            </a:r>
            <a:br>
              <a:rPr lang="lv-LV" sz="2700" b="1" dirty="0"/>
            </a:br>
            <a:r>
              <a:rPr lang="lv-LV" sz="2700" b="1" dirty="0" smtClean="0"/>
              <a:t/>
            </a:r>
            <a:br>
              <a:rPr lang="lv-LV" sz="2700" b="1" dirty="0" smtClean="0"/>
            </a:br>
            <a:r>
              <a:rPr lang="ru-RU" sz="2700" b="1" dirty="0" smtClean="0"/>
              <a:t>Факторы </a:t>
            </a:r>
            <a:r>
              <a:rPr lang="ru-RU" sz="2700" b="1" dirty="0"/>
              <a:t>регионального и местного значения, влияющие на конкурентоспособность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Доступность софинансирования ЕС для обустройства промышленных территорий, строительства зданий и коммуникаций</a:t>
            </a:r>
            <a:endParaRPr lang="en-GB" dirty="0"/>
          </a:p>
          <a:p>
            <a:pPr lvl="0"/>
            <a:r>
              <a:rPr lang="ru-RU" dirty="0"/>
              <a:t>Высокая способность самоуправления в сфере внедрения проектов</a:t>
            </a:r>
            <a:endParaRPr lang="en-GB" dirty="0"/>
          </a:p>
          <a:p>
            <a:pPr lvl="0"/>
            <a:r>
              <a:rPr lang="ru-RU" dirty="0"/>
              <a:t>Доступ к природным ресурсам — древесине, песку, гравию, глине, водным ресурсам (рекам, озерам), открытым зеленым зонам</a:t>
            </a:r>
            <a:endParaRPr lang="en-GB" dirty="0"/>
          </a:p>
          <a:p>
            <a:pPr lvl="0"/>
            <a:r>
              <a:rPr lang="ru-RU" dirty="0"/>
              <a:t>Развитие промышленных зон и привлечение инвесторов — один из приоритетов самоуправления до 2030 г.</a:t>
            </a:r>
            <a:endParaRPr lang="en-GB" dirty="0"/>
          </a:p>
          <a:p>
            <a:pPr lvl="0"/>
            <a:r>
              <a:rPr lang="ru-RU" dirty="0"/>
              <a:t>25% скидка на платежи по налогу на недвижимое имущество, скидки на арендную плату для коммерческой деятельности (за создание новых рабочих мест)</a:t>
            </a:r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11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Местоположение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ru-RU" sz="2400" b="1" dirty="0"/>
              <a:t>Размер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ru-RU" sz="2400" b="1" dirty="0"/>
              <a:t>Зонирование</a:t>
            </a:r>
            <a:endParaRPr lang="lv-LV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Адрес промышленной зоны: «Патарниеки», Пиедруйская волость, Краславский </a:t>
            </a:r>
            <a:r>
              <a:rPr lang="ru-RU" dirty="0" smtClean="0"/>
              <a:t>край</a:t>
            </a:r>
            <a:endParaRPr lang="en-GB" dirty="0"/>
          </a:p>
          <a:p>
            <a:r>
              <a:rPr lang="ru-RU" dirty="0"/>
              <a:t>Территория находится непосредственно у границы между Латвией и Белоруссией (а также ЕС и Белоруссией), у пограничного пункта </a:t>
            </a:r>
            <a:r>
              <a:rPr lang="ru-RU" dirty="0" smtClean="0"/>
              <a:t>Патарниеки—Григоровщина </a:t>
            </a:r>
            <a:endParaRPr lang="en-GB" dirty="0"/>
          </a:p>
          <a:p>
            <a:r>
              <a:rPr lang="ru-RU" dirty="0"/>
              <a:t>Площадь промышленной зоны: ок. 15 га (с возможностью расширить ее до 25 га</a:t>
            </a:r>
            <a:r>
              <a:rPr lang="ru-RU" dirty="0" smtClean="0"/>
              <a:t>)</a:t>
            </a:r>
            <a:endParaRPr lang="en-GB" dirty="0"/>
          </a:p>
          <a:p>
            <a:r>
              <a:rPr lang="ru-RU" dirty="0"/>
              <a:t>Зональная принадлежность согласно планировке краевой территории: промышленная </a:t>
            </a:r>
            <a:r>
              <a:rPr lang="ru-RU" dirty="0" smtClean="0"/>
              <a:t>территория</a:t>
            </a:r>
            <a:endParaRPr lang="lv-L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595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1408</TotalTime>
  <Words>1250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«Таможенный и логистический парк в «Патарниеки» КРАСЛАВСКОГО края </vt:lpstr>
      <vt:lpstr>Общие данные о латгальском регионе</vt:lpstr>
      <vt:lpstr>  Самые перспективные отрасли в Латгалии  (на основании сравнительных преимуществ региона — природных ресурсов, выгодного геополитического расположения, навыков рабочей силы, долговременных традиций, конкурентоспособности образовательных и научных учреждений).  </vt:lpstr>
      <vt:lpstr>  </vt:lpstr>
      <vt:lpstr> Основные данные о Краславском крае </vt:lpstr>
      <vt:lpstr>Край в региональном контексте</vt:lpstr>
      <vt:lpstr> Наиболее представленные в Краславском крае отрасли промышленности </vt:lpstr>
      <vt:lpstr>   Факторы регионального и местного значения, влияющие на конкурентоспособность  </vt:lpstr>
      <vt:lpstr>Местоположение Размер  Зонирование</vt:lpstr>
      <vt:lpstr>PowerPoint Presentation</vt:lpstr>
      <vt:lpstr>Собственники промышленной зоны</vt:lpstr>
      <vt:lpstr>Рекомендуемая специализация </vt:lpstr>
      <vt:lpstr>Задачи</vt:lpstr>
      <vt:lpstr>Инфраструктура промышленной зоны </vt:lpstr>
      <vt:lpstr>Возможности и преимущества для инвесторов </vt:lpstr>
      <vt:lpstr>Основные партнеры</vt:lpstr>
      <vt:lpstr>Инвестиционное резюме</vt:lpstr>
      <vt:lpstr>Предлагаемая самоуправлением модель работы промышленной зоны</vt:lpstr>
      <vt:lpstr>  Контактные лица самоуправления: </vt:lpstr>
    </vt:vector>
  </TitlesOfParts>
  <Company>LIIC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IDEJAS līdz UZŅĒMUMAM</dc:title>
  <dc:creator>zane.gaiduka</dc:creator>
  <cp:lastModifiedBy>Marika</cp:lastModifiedBy>
  <cp:revision>95</cp:revision>
  <dcterms:created xsi:type="dcterms:W3CDTF">2011-11-24T09:31:48Z</dcterms:created>
  <dcterms:modified xsi:type="dcterms:W3CDTF">2015-05-16T18:03:14Z</dcterms:modified>
</cp:coreProperties>
</file>