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350" r:id="rId3"/>
    <p:sldId id="351" r:id="rId4"/>
    <p:sldId id="352" r:id="rId5"/>
    <p:sldId id="353" r:id="rId6"/>
    <p:sldId id="356" r:id="rId7"/>
    <p:sldId id="354" r:id="rId8"/>
    <p:sldId id="355" r:id="rId9"/>
    <p:sldId id="331" r:id="rId10"/>
    <p:sldId id="348" r:id="rId11"/>
    <p:sldId id="349" r:id="rId12"/>
    <p:sldId id="332" r:id="rId13"/>
    <p:sldId id="333" r:id="rId14"/>
    <p:sldId id="334" r:id="rId15"/>
    <p:sldId id="336" r:id="rId16"/>
    <p:sldId id="337" r:id="rId17"/>
    <p:sldId id="338" r:id="rId18"/>
    <p:sldId id="339" r:id="rId19"/>
    <p:sldId id="340" r:id="rId20"/>
    <p:sldId id="347" r:id="rId21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FF99"/>
    <a:srgbClr val="E4E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94D93-912E-4AC2-9026-1793C0E17D56}" type="datetimeFigureOut">
              <a:rPr lang="lv-LV" smtClean="0"/>
              <a:t>2015.05.16.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32738-5672-426E-BE91-73F4E1051E0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72233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Investors’ opportunities and benefits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32738-5672-426E-BE91-73F4E1051E01}" type="slidenum">
              <a:rPr lang="lv-LV" smtClean="0"/>
              <a:t>16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35295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FD1C-E06C-45B0-AD49-D696030FC5E5}" type="datetimeFigureOut">
              <a:rPr lang="lv-LV" smtClean="0"/>
              <a:pPr/>
              <a:t>2015.05.16.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3C9A745-C846-4DFD-974A-3E414AFA907A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FD1C-E06C-45B0-AD49-D696030FC5E5}" type="datetimeFigureOut">
              <a:rPr lang="lv-LV" smtClean="0"/>
              <a:pPr/>
              <a:t>2015.05.16.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A745-C846-4DFD-974A-3E414AFA907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FD1C-E06C-45B0-AD49-D696030FC5E5}" type="datetimeFigureOut">
              <a:rPr lang="lv-LV" smtClean="0"/>
              <a:pPr/>
              <a:t>2015.05.16.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A745-C846-4DFD-974A-3E414AFA907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FD1C-E06C-45B0-AD49-D696030FC5E5}" type="datetimeFigureOut">
              <a:rPr lang="lv-LV" smtClean="0"/>
              <a:pPr/>
              <a:t>2015.05.16.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A745-C846-4DFD-974A-3E414AFA907A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7" name="Rounded Rectangle 6"/>
          <p:cNvSpPr/>
          <p:nvPr userDrawn="1"/>
        </p:nvSpPr>
        <p:spPr>
          <a:xfrm>
            <a:off x="323528" y="260648"/>
            <a:ext cx="8496944" cy="1152128"/>
          </a:xfrm>
          <a:prstGeom prst="round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FD1C-E06C-45B0-AD49-D696030FC5E5}" type="datetimeFigureOut">
              <a:rPr lang="lv-LV" smtClean="0"/>
              <a:pPr/>
              <a:t>2015.05.16.</a:t>
            </a:fld>
            <a:endParaRPr lang="lv-LV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A745-C846-4DFD-974A-3E414AFA907A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FD1C-E06C-45B0-AD49-D696030FC5E5}" type="datetimeFigureOut">
              <a:rPr lang="lv-LV" smtClean="0"/>
              <a:pPr/>
              <a:t>2015.05.16.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A745-C846-4DFD-974A-3E414AFA907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FD1C-E06C-45B0-AD49-D696030FC5E5}" type="datetimeFigureOut">
              <a:rPr lang="lv-LV" smtClean="0"/>
              <a:pPr/>
              <a:t>2015.05.16.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A745-C846-4DFD-974A-3E414AFA907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FD1C-E06C-45B0-AD49-D696030FC5E5}" type="datetimeFigureOut">
              <a:rPr lang="lv-LV" smtClean="0"/>
              <a:pPr/>
              <a:t>2015.05.16.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A745-C846-4DFD-974A-3E414AFA907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FD1C-E06C-45B0-AD49-D696030FC5E5}" type="datetimeFigureOut">
              <a:rPr lang="lv-LV" smtClean="0"/>
              <a:pPr/>
              <a:t>2015.05.16.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A745-C846-4DFD-974A-3E414AFA907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FD1C-E06C-45B0-AD49-D696030FC5E5}" type="datetimeFigureOut">
              <a:rPr lang="lv-LV" smtClean="0"/>
              <a:pPr/>
              <a:t>2015.05.16.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A745-C846-4DFD-974A-3E414AFA907A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FD1C-E06C-45B0-AD49-D696030FC5E5}" type="datetimeFigureOut">
              <a:rPr lang="lv-LV" smtClean="0"/>
              <a:pPr/>
              <a:t>2015.05.16.</a:t>
            </a:fld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A745-C846-4DFD-974A-3E414AFA907A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489FD1C-E06C-45B0-AD49-D696030FC5E5}" type="datetimeFigureOut">
              <a:rPr lang="lv-LV" smtClean="0"/>
              <a:pPr/>
              <a:t>2015.05.16.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3C9A745-C846-4DFD-974A-3E414AFA907A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087" y="2526932"/>
            <a:ext cx="6400800" cy="960512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lv-LV" sz="1600" b="1" dirty="0" smtClean="0">
                <a:solidFill>
                  <a:schemeClr val="tx1"/>
                </a:solidFill>
              </a:rPr>
              <a:t> </a:t>
            </a:r>
            <a:endParaRPr lang="lv-LV" sz="2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760" y="3068960"/>
            <a:ext cx="6732240" cy="1346138"/>
          </a:xfrm>
        </p:spPr>
        <p:txBody>
          <a:bodyPr>
            <a:noAutofit/>
          </a:bodyPr>
          <a:lstStyle/>
          <a:p>
            <a:r>
              <a:rPr lang="ru-RU" sz="2400" b="1" dirty="0"/>
              <a:t>Северная промышленная зона, г. Даугавпилс</a:t>
            </a:r>
            <a:endParaRPr lang="lv-LV" sz="2400" b="1" dirty="0"/>
          </a:p>
        </p:txBody>
      </p:sp>
      <p:pic>
        <p:nvPicPr>
          <p:cNvPr id="6" name="Picture 3" descr="LPR_logo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6266"/>
            <a:ext cx="744201" cy="112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:\Users\owner\Desktop\Logo\logo_set_1589x112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6266"/>
            <a:ext cx="1800199" cy="112057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7730364" y="3244334"/>
            <a:ext cx="9361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Промыш</a:t>
            </a:r>
            <a:r>
              <a:rPr lang="lv-LV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ленная зона</a:t>
            </a:r>
            <a:endParaRPr lang="lv-LV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endParaRPr lang="lv-LV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endParaRPr lang="lv-LV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endParaRPr lang="lv-LV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endParaRPr lang="lv-LV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endParaRPr lang="lv-LV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endParaRPr lang="lv-LV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r>
              <a:rPr lang="lv-LV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2015</a:t>
            </a:r>
            <a:endParaRPr lang="lv-LV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94467" y="55818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sz="1400" dirty="0">
                <a:latin typeface="+mj-lt"/>
              </a:rPr>
              <a:t>„Strategy for Investment Attraction to Urban </a:t>
            </a:r>
            <a:r>
              <a:rPr lang="en-GB" sz="1400" dirty="0" smtClean="0">
                <a:latin typeface="+mj-lt"/>
              </a:rPr>
              <a:t>Areas</a:t>
            </a:r>
            <a:r>
              <a:rPr lang="lv-LV" sz="1400" dirty="0" smtClean="0">
                <a:latin typeface="+mj-lt"/>
              </a:rPr>
              <a:t> </a:t>
            </a:r>
            <a:r>
              <a:rPr lang="en-GB" sz="1400" dirty="0" smtClean="0">
                <a:latin typeface="+mj-lt"/>
              </a:rPr>
              <a:t>in </a:t>
            </a:r>
            <a:r>
              <a:rPr lang="en-GB" sz="1400" dirty="0">
                <a:latin typeface="+mj-lt"/>
              </a:rPr>
              <a:t>LV-LT Cross-border Region - </a:t>
            </a:r>
            <a:r>
              <a:rPr lang="en-GB" sz="1400" dirty="0" smtClean="0">
                <a:latin typeface="+mj-lt"/>
              </a:rPr>
              <a:t>WILLINVEST”</a:t>
            </a:r>
            <a:endParaRPr lang="lv-LV" sz="1400" dirty="0" smtClean="0">
              <a:latin typeface="+mj-lt"/>
            </a:endParaRPr>
          </a:p>
          <a:p>
            <a:pPr algn="r"/>
            <a:r>
              <a:rPr lang="en-GB" sz="1400" dirty="0" smtClean="0">
                <a:latin typeface="+mj-lt"/>
              </a:rPr>
              <a:t>Project </a:t>
            </a:r>
            <a:r>
              <a:rPr lang="en-GB" sz="1400" dirty="0">
                <a:latin typeface="+mj-lt"/>
              </a:rPr>
              <a:t>Nr. LLV-390</a:t>
            </a:r>
            <a:endParaRPr lang="lv-LV" sz="1400" dirty="0">
              <a:latin typeface="+mj-lt"/>
            </a:endParaRPr>
          </a:p>
        </p:txBody>
      </p:sp>
      <p:pic>
        <p:nvPicPr>
          <p:cNvPr id="12" name="Picture 11" descr="E:\Documents\PAKALPOJUMI\WILLINVEST\Investments Packages\FINAL\D-pils dome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5844"/>
            <a:ext cx="648072" cy="107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ZiemZo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1171575"/>
            <a:ext cx="9067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 flipV="1">
            <a:off x="2819400" y="3733800"/>
            <a:ext cx="381000" cy="1371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3" descr="C:\Users\User\Desktop\ZRZ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648200"/>
            <a:ext cx="4191000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>
          <a:xfrm>
            <a:off x="7924800" y="4686300"/>
            <a:ext cx="504825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334000" y="4114800"/>
            <a:ext cx="2590800" cy="8382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573224" y="566051"/>
            <a:ext cx="5254352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 cap="all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Северная промышленная зона</a:t>
            </a:r>
            <a:endParaRPr lang="lv-LV" altLang="lv-LV" b="1" cap="all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 rot="-928686">
            <a:off x="2506663" y="4884738"/>
            <a:ext cx="2676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lv-LV" altLang="lv-LV" sz="1400">
                <a:latin typeface="Bookman Old Style" pitchFamily="18" charset="0"/>
              </a:rPr>
              <a:t>Višķu iela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 rot="4361487">
            <a:off x="1439863" y="4265613"/>
            <a:ext cx="2676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lv-LV" altLang="lv-LV" sz="1400">
                <a:latin typeface="Bookman Old Style" pitchFamily="18" charset="0"/>
              </a:rPr>
              <a:t>Mendeļejeva iela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286000" y="4533900"/>
            <a:ext cx="2819400" cy="82867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60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1026" name="Picture 2" descr="E:\Documents\PAKALPOJUMI\WILLINVEST\Investments Packages\Projektu apraksti_PASVALDIBAS\Daugavpils\zime zona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476672"/>
            <a:ext cx="9788673" cy="590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0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Собственники промышленной зоны</a:t>
            </a:r>
            <a:endParaRPr lang="lv-LV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Большая часть зданий и земельных участков принадлежит 35 частным собственникам. Часть собственников готовы сдавать или продать свои производственные площади.</a:t>
            </a:r>
            <a:endParaRPr lang="en-GB" dirty="0"/>
          </a:p>
          <a:p>
            <a:r>
              <a:rPr lang="ru-RU" dirty="0"/>
              <a:t>Собственник (в данный момент неиспользуемого) земельного участка 27 га — Даугавпилсская городская дума.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41799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/>
              <a:t>Рекомендуемая специализация </a:t>
            </a:r>
            <a:endParaRPr lang="en-GB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Производство транспортных средств и оборудования, текстиля и одежды, продуктов питания; транзит и логистические услуги, образование и его экспорт, предоставление ИТ-услуг.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386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Задача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Содействовать созданию новых предприятий и привлечению инвестиций в Северную промышленную зону Даугавпилса, создавая на месте неиспользуемого земельного участка площадью 27 га (12+12+3 га) промышленную зону с расположенными на ней производственными цехами и складами, в результате чего в городе возникнет новый производственный центр.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26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60672" cy="1039427"/>
          </a:xfrm>
        </p:spPr>
        <p:txBody>
          <a:bodyPr>
            <a:noAutofit/>
          </a:bodyPr>
          <a:lstStyle/>
          <a:p>
            <a:r>
              <a:rPr lang="ru-RU" sz="2500" b="1" dirty="0"/>
              <a:t>Инфраструктура промышленной зоны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К территории с трех сторон ведут асфальтированные подъездные пути, на территории есть собственная железная дорога (к территории подходят доступные к использованию на всей ее площади 2 железнодорожные линии) и таможенный пункт.</a:t>
            </a:r>
            <a:endParaRPr lang="en-GB" dirty="0"/>
          </a:p>
          <a:p>
            <a:pPr lvl="0"/>
            <a:r>
              <a:rPr lang="ru-RU" dirty="0"/>
              <a:t>Рядом расположены транспортные коридоры стратегического значения (шоссе А6 Рига—Даугавпилс—Краслава—граница с Белоруссией («Патерниеки»), А13/Е262 граница с Россией (Гребнево)—Резекне—Даугавпилс—граница с Литвой («Медуми»)—Каунас, P68 Даугавпилс—Скрудалиена—граница с Белоруссией (Силене)).</a:t>
            </a:r>
            <a:endParaRPr lang="en-GB" dirty="0"/>
          </a:p>
          <a:p>
            <a:pPr lvl="0"/>
            <a:r>
              <a:rPr lang="ru-RU" dirty="0"/>
              <a:t>Аэропорт общей авиации (региональный аэропорт) в 15 км, сертифицирован кодом 2C. </a:t>
            </a:r>
            <a:endParaRPr lang="en-GB" dirty="0"/>
          </a:p>
          <a:p>
            <a:pPr lvl="0"/>
            <a:r>
              <a:rPr lang="ru-RU" dirty="0"/>
              <a:t>Доступные большие мощности электроэнергии (до 50 МВт), газопровод для природного газа, рядом находится городская теплоцентраль. </a:t>
            </a:r>
            <a:endParaRPr lang="en-GB" dirty="0"/>
          </a:p>
          <a:p>
            <a:r>
              <a:rPr lang="ru-RU" dirty="0"/>
              <a:t>В начале 2015 года, в Северной промышленной зоне предлагается 16 свободных объектов.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991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/>
              <a:t>Возможности и преимущества для инвесторов 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Доступность квалифицированной рабочей силы (число жителей агломерации Даугавпилса — ок. 140 000). </a:t>
            </a:r>
            <a:endParaRPr lang="en-GB" dirty="0"/>
          </a:p>
          <a:p>
            <a:pPr lvl="0"/>
            <a:r>
              <a:rPr lang="ru-RU" dirty="0"/>
              <a:t>На 30% меньшие, чем в среднем по стране, расходы на рабочую силу. </a:t>
            </a:r>
            <a:endParaRPr lang="en-GB" dirty="0"/>
          </a:p>
          <a:p>
            <a:pPr lvl="0"/>
            <a:r>
              <a:rPr lang="ru-RU" dirty="0"/>
              <a:t>Доступ к природным ресурсам и развитая логистика с партнерами на рынках ЕС и России.</a:t>
            </a:r>
            <a:endParaRPr lang="en-GB" dirty="0"/>
          </a:p>
          <a:p>
            <a:pPr lvl="0"/>
            <a:r>
              <a:rPr lang="ru-RU" dirty="0"/>
              <a:t>Свободные земельные участки, доступные для строительства новых производственных помещений и складов.</a:t>
            </a:r>
            <a:endParaRPr lang="en-GB" dirty="0"/>
          </a:p>
          <a:p>
            <a:r>
              <a:rPr lang="ru-RU" dirty="0"/>
              <a:t>Конкурентоспособные для региона расходы на коммунальные услуги.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850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60672" cy="1039427"/>
          </a:xfrm>
        </p:spPr>
        <p:txBody>
          <a:bodyPr>
            <a:normAutofit/>
          </a:bodyPr>
          <a:lstStyle/>
          <a:p>
            <a:r>
              <a:rPr lang="ru-RU" sz="2500" b="1" dirty="0"/>
              <a:t>Потенциальные</a:t>
            </a:r>
            <a:r>
              <a:rPr lang="ru-RU" sz="2800" b="1" i="1" dirty="0"/>
              <a:t> </a:t>
            </a:r>
            <a:r>
              <a:rPr lang="ru-RU" sz="2500" b="1" dirty="0"/>
              <a:t>партнеры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txBody>
          <a:bodyPr>
            <a:normAutofit/>
          </a:bodyPr>
          <a:lstStyle/>
          <a:p>
            <a:r>
              <a:rPr lang="ru-RU" dirty="0"/>
              <a:t>Самоуправление г. Даугавпилса, </a:t>
            </a:r>
            <a:endParaRPr lang="lv-LV" dirty="0" smtClean="0"/>
          </a:p>
          <a:p>
            <a:r>
              <a:rPr lang="ru-RU" dirty="0" smtClean="0"/>
              <a:t>Агентство </a:t>
            </a:r>
            <a:r>
              <a:rPr lang="ru-RU" dirty="0"/>
              <a:t>развития Латгальского региона, </a:t>
            </a:r>
            <a:endParaRPr lang="lv-LV" dirty="0" smtClean="0"/>
          </a:p>
          <a:p>
            <a:r>
              <a:rPr lang="ru-RU" dirty="0" smtClean="0"/>
              <a:t>Латвийское </a:t>
            </a:r>
            <a:r>
              <a:rPr lang="ru-RU" dirty="0"/>
              <a:t>агентство инвестиций и развития, </a:t>
            </a:r>
            <a:endParaRPr lang="lv-LV" dirty="0" smtClean="0"/>
          </a:p>
          <a:p>
            <a:r>
              <a:rPr lang="ru-RU" dirty="0" smtClean="0"/>
              <a:t>уже </a:t>
            </a:r>
            <a:r>
              <a:rPr lang="ru-RU" dirty="0"/>
              <a:t>действующие в зоне предприятия и заинтересованные в строительстве новых объектов клиенты, </a:t>
            </a:r>
            <a:endParaRPr lang="lv-LV" dirty="0" smtClean="0"/>
          </a:p>
          <a:p>
            <a:r>
              <a:rPr lang="ru-RU" dirty="0" smtClean="0"/>
              <a:t>Государственное </a:t>
            </a:r>
            <a:r>
              <a:rPr lang="ru-RU" dirty="0"/>
              <a:t>агентство занятости, </a:t>
            </a:r>
            <a:endParaRPr lang="lv-LV" dirty="0" smtClean="0"/>
          </a:p>
          <a:p>
            <a:r>
              <a:rPr lang="ru-RU" dirty="0" smtClean="0"/>
              <a:t>Даугавпилсский </a:t>
            </a:r>
            <a:r>
              <a:rPr lang="ru-RU" dirty="0"/>
              <a:t>университет, </a:t>
            </a:r>
            <a:endParaRPr lang="lv-LV" dirty="0" smtClean="0"/>
          </a:p>
          <a:p>
            <a:r>
              <a:rPr lang="ru-RU" dirty="0" smtClean="0"/>
              <a:t>поставщики </a:t>
            </a:r>
            <a:r>
              <a:rPr lang="ru-RU" dirty="0"/>
              <a:t>услуг дальнейшего образования, </a:t>
            </a:r>
            <a:endParaRPr lang="lv-LV" dirty="0" smtClean="0"/>
          </a:p>
          <a:p>
            <a:r>
              <a:rPr lang="ru-RU" dirty="0" smtClean="0"/>
              <a:t>жители </a:t>
            </a:r>
            <a:r>
              <a:rPr lang="ru-RU" dirty="0"/>
              <a:t>региона, </a:t>
            </a:r>
            <a:endParaRPr lang="lv-LV" dirty="0" smtClean="0"/>
          </a:p>
          <a:p>
            <a:r>
              <a:rPr lang="ru-RU" dirty="0" smtClean="0"/>
              <a:t>ищущие </a:t>
            </a:r>
            <a:r>
              <a:rPr lang="ru-RU" dirty="0"/>
              <a:t>работу.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767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/>
              <a:t>Инвестиционное</a:t>
            </a:r>
            <a:r>
              <a:rPr lang="ru-RU" sz="2800" b="1" i="1" dirty="0"/>
              <a:t> </a:t>
            </a:r>
            <a:r>
              <a:rPr lang="ru-RU" sz="2500" b="1" dirty="0"/>
              <a:t>резюме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 последние 3 года самоуправление г. Даугавпилса провело частичную реконструкцию подъездных путей и инфраструктуры, а также топографические обмеры территории для перестройки улицы Менделеева (ок. 1,8 га). </a:t>
            </a:r>
            <a:endParaRPr lang="lv-LV" dirty="0" smtClean="0"/>
          </a:p>
          <a:p>
            <a:r>
              <a:rPr lang="ru-RU" dirty="0" smtClean="0"/>
              <a:t>В </a:t>
            </a:r>
            <a:r>
              <a:rPr lang="ru-RU" dirty="0"/>
              <a:t>ближайшие 3—5 лет в развитие технической инфраструктуры Северной промышленной зоны планируется вложить около 4 млн EUR.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711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1039427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Предлагаемая самоуправлением модель работы промышленной зоны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226218"/>
              </p:ext>
            </p:extLst>
          </p:nvPr>
        </p:nvGraphicFramePr>
        <p:xfrm>
          <a:off x="856471" y="2564904"/>
          <a:ext cx="619184" cy="210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96"/>
                <a:gridCol w="154796"/>
                <a:gridCol w="154796"/>
                <a:gridCol w="154796"/>
              </a:tblGrid>
              <a:tr h="138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200" dirty="0">
                        <a:effectLst/>
                        <a:latin typeface="Calibri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200" dirty="0">
                        <a:effectLst/>
                        <a:latin typeface="Calibri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200" dirty="0">
                        <a:effectLst/>
                        <a:latin typeface="Calibri"/>
                      </a:endParaRPr>
                    </a:p>
                  </a:txBody>
                  <a:tcPr marL="64698" marR="64698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693777"/>
              </p:ext>
            </p:extLst>
          </p:nvPr>
        </p:nvGraphicFramePr>
        <p:xfrm>
          <a:off x="467544" y="1700808"/>
          <a:ext cx="8229599" cy="4979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872208"/>
                <a:gridCol w="1008112"/>
                <a:gridCol w="1757081"/>
                <a:gridCol w="2008022"/>
              </a:tblGrid>
              <a:tr h="364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</a:rPr>
                        <a:t>Аренда земли</a:t>
                      </a: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Продажа земли</a:t>
                      </a:r>
                      <a:endParaRPr lang="en-GB" sz="140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Здания</a:t>
                      </a:r>
                      <a:endParaRPr lang="en-GB" sz="140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Финансовые и налоговые льготы</a:t>
                      </a:r>
                      <a:endParaRPr lang="en-GB" sz="140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>
                          <a:effectLst/>
                        </a:rPr>
                        <a:t>Нефинансовые бонусы со стороны самоуправления</a:t>
                      </a:r>
                      <a:endParaRPr lang="en-GB" sz="140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</a:tr>
              <a:tr h="4243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</a:rPr>
                        <a:t>Долгосрочная аренда земли: максимальный срок договора об аренде — 30 лет (арендная плата зависит от улучшений, произведенных на территории и колеблется в пределах 900—1000 EUR/га в год, включая НДС).  </a:t>
                      </a: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</a:rPr>
                        <a:t>Возможна (после оценки земельного участка сертифицированным оценщиком; цена, установленная оценкой, затем используется как начальная в аукционе по продаже земельного участка, в котором может участвовать каждый).</a:t>
                      </a: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</a:rPr>
                        <a:t>В данный момент территория не застроена (строительство зданий — на усмотрение частного инвестора).</a:t>
                      </a: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Скидки с налога на недвижимое имущество до 50% от суммы налога (в соответствии с обязывающими правилами Даугавпилсской городской думы № 25 «О применении льгот по налогу на недвижимое имущество в г. Даугавпилсе»).</a:t>
                      </a:r>
                      <a:endParaRPr lang="en-GB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</a:rPr>
                        <a:t>Инфраструктурные проекты — строительство дорог и коммуникаций до объекта на средства самоуправления, участие в городских мероприятиях по развитию бизнеса: каталоги, выставки, форумы и прочая информационная поддержка, помощь в поиске специалистов.</a:t>
                      </a: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121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Общие данные о латгальском </a:t>
            </a:r>
            <a:r>
              <a:rPr lang="ru-RU" sz="2400" b="1" dirty="0" smtClean="0"/>
              <a:t>регионе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311 058 жителей (на 01.01.2015 г.), из них ищущих работу: ок. 2300 лиц с высшим образованием, ок. 7900 — со средним техническим или профессиональным образованием и ок. 8000 — со средним общим образованием.</a:t>
            </a:r>
            <a:endParaRPr lang="en-GB" dirty="0"/>
          </a:p>
          <a:p>
            <a:pPr lvl="0"/>
            <a:r>
              <a:rPr lang="ru-RU" dirty="0"/>
              <a:t>Видение БУДУЩЕГО в Латгалии до 2030 г. — это «Умная Латгалия», характеризующаяся </a:t>
            </a:r>
            <a:r>
              <a:rPr lang="ru-RU" i="1" dirty="0"/>
              <a:t>взаимными связями, сотрудничеством </a:t>
            </a:r>
            <a:r>
              <a:rPr lang="ru-RU" dirty="0"/>
              <a:t>и </a:t>
            </a:r>
            <a:r>
              <a:rPr lang="ru-RU" i="1" dirty="0"/>
              <a:t>скоростью.</a:t>
            </a:r>
            <a:endParaRPr lang="en-GB" dirty="0"/>
          </a:p>
          <a:p>
            <a:pPr lvl="0"/>
            <a:r>
              <a:rPr lang="ru-RU" dirty="0"/>
              <a:t>Несколько предприятий латгальского региона находятся в сотне крупнейших экспортеров Латвии.</a:t>
            </a:r>
            <a:endParaRPr lang="en-GB" dirty="0"/>
          </a:p>
          <a:p>
            <a:pPr lvl="0"/>
            <a:r>
              <a:rPr lang="ru-RU" dirty="0"/>
              <a:t>Повышенная по сравнению с другими регионами Латвии активность жителей в сфере непрерывного образования.</a:t>
            </a:r>
            <a:endParaRPr lang="en-GB" dirty="0"/>
          </a:p>
          <a:p>
            <a:pPr lvl="0"/>
            <a:r>
              <a:rPr lang="ru-RU" dirty="0"/>
              <a:t>До сих пор самыми привлекательными отраслями для прямых зарубежных инвестиций были: производство и оптовая торговля.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4745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ru-RU" b="1" dirty="0"/>
              <a:t>Контактное лицо самоуправления: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lv-LV" b="1" dirty="0" smtClean="0"/>
          </a:p>
          <a:p>
            <a:pPr marL="114300" indent="0" algn="ctr">
              <a:buNone/>
            </a:pPr>
            <a:r>
              <a:rPr lang="ru-RU" b="1" dirty="0" smtClean="0"/>
              <a:t>Владимир Надеждин</a:t>
            </a:r>
            <a:endParaRPr lang="lv-LV" dirty="0"/>
          </a:p>
          <a:p>
            <a:pPr marL="114300" indent="0" algn="ctr">
              <a:buNone/>
            </a:pPr>
            <a:r>
              <a:rPr lang="ru-RU" dirty="0" smtClean="0"/>
              <a:t>руководитель </a:t>
            </a:r>
            <a:r>
              <a:rPr lang="ru-RU" dirty="0"/>
              <a:t>Отдела коммерческого развития Департамента развития Даугавпилсской городской думы, </a:t>
            </a:r>
            <a:endParaRPr lang="lv-LV" dirty="0" smtClean="0"/>
          </a:p>
          <a:p>
            <a:pPr marL="114300" indent="0" algn="ctr">
              <a:buNone/>
            </a:pPr>
            <a:r>
              <a:rPr lang="ru-RU" dirty="0" smtClean="0"/>
              <a:t>vladimirs.nadezdins@daugavpils.lv</a:t>
            </a:r>
            <a:endParaRPr lang="lv-LV" dirty="0"/>
          </a:p>
          <a:p>
            <a:pPr marL="114300" indent="0" algn="ctr">
              <a:buNone/>
            </a:pPr>
            <a:r>
              <a:rPr lang="ru-RU" dirty="0" smtClean="0"/>
              <a:t>29131876</a:t>
            </a:r>
            <a:r>
              <a:rPr lang="ru-RU" dirty="0"/>
              <a:t>, 65476801</a:t>
            </a:r>
            <a:endParaRPr lang="en-GB" dirty="0"/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184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200" dirty="0"/>
              <a:t> 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ru-RU" sz="1800" b="1" dirty="0"/>
              <a:t>Самые перспективные отрасли в Латгалии</a:t>
            </a:r>
            <a:r>
              <a:rPr lang="ru-RU" sz="1800" dirty="0"/>
              <a:t> </a:t>
            </a:r>
            <a:r>
              <a:rPr lang="lv-LV" sz="1800" dirty="0" smtClean="0"/>
              <a:t/>
            </a:r>
            <a:br>
              <a:rPr lang="lv-LV" sz="1800" dirty="0" smtClean="0"/>
            </a:br>
            <a:r>
              <a:rPr lang="ru-RU" sz="1200" dirty="0" smtClean="0"/>
              <a:t>(</a:t>
            </a:r>
            <a:r>
              <a:rPr lang="ru-RU" sz="1200" dirty="0"/>
              <a:t>на основании сравнительных преимуществ региона — природных ресурсов, выгодного геополитического расположения, навыков рабочей силы, долговременных традиций, конкурентоспособности образовательных и научных учреждений).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400" dirty="0"/>
              <a:t/>
            </a:r>
            <a:br>
              <a:rPr lang="en-GB" sz="1400" dirty="0"/>
            </a:br>
            <a:endParaRPr lang="en-GB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Деревообработка и производство изделий из древесины</a:t>
            </a:r>
            <a:endParaRPr lang="en-GB" dirty="0"/>
          </a:p>
          <a:p>
            <a:pPr lvl="0"/>
            <a:r>
              <a:rPr lang="ru-RU" dirty="0"/>
              <a:t>Металлообработка и машиностроение</a:t>
            </a:r>
            <a:endParaRPr lang="en-GB" dirty="0"/>
          </a:p>
          <a:p>
            <a:pPr lvl="0"/>
            <a:r>
              <a:rPr lang="ru-RU" dirty="0"/>
              <a:t>Транспорт и логистика</a:t>
            </a:r>
            <a:endParaRPr lang="en-GB" dirty="0"/>
          </a:p>
          <a:p>
            <a:pPr lvl="0"/>
            <a:r>
              <a:rPr lang="ru-RU" dirty="0"/>
              <a:t>Пищевое производство</a:t>
            </a:r>
            <a:endParaRPr lang="en-GB" dirty="0"/>
          </a:p>
          <a:p>
            <a:pPr lvl="0"/>
            <a:r>
              <a:rPr lang="ru-RU" dirty="0"/>
              <a:t>Производство оборудования, производство транспортного и электрического оснащения</a:t>
            </a:r>
            <a:endParaRPr lang="en-GB" dirty="0"/>
          </a:p>
          <a:p>
            <a:pPr lvl="0"/>
            <a:r>
              <a:rPr lang="ru-RU" dirty="0"/>
              <a:t>Производство текстиля и одежды</a:t>
            </a:r>
            <a:endParaRPr lang="en-GB" dirty="0"/>
          </a:p>
          <a:p>
            <a:r>
              <a:rPr lang="ru-RU" dirty="0"/>
              <a:t>Прочие перспективные отрасли в </a:t>
            </a:r>
            <a:r>
              <a:rPr lang="ru-RU" dirty="0" smtClean="0"/>
              <a:t>Латвии</a:t>
            </a:r>
            <a:r>
              <a:rPr lang="lv-LV" smtClean="0"/>
              <a:t> </a:t>
            </a:r>
            <a:r>
              <a:rPr lang="ru-RU" smtClean="0"/>
              <a:t>Информационные </a:t>
            </a:r>
            <a:r>
              <a:rPr lang="ru-RU" dirty="0"/>
              <a:t>технологии, медико-биологические науки, здравоохранение, зеленые технологии</a:t>
            </a:r>
            <a:endParaRPr lang="en-GB" dirty="0"/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271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Расположение в едином рынке ЕС и удобный доступ к автодорогам и железным дорогам союзного значения</a:t>
            </a:r>
            <a:endParaRPr lang="en-GB" dirty="0"/>
          </a:p>
          <a:p>
            <a:pPr lvl="0"/>
            <a:r>
              <a:rPr lang="ru-RU" dirty="0"/>
              <a:t>Два региональных вуза и около 10 филиалов других вузов Латвии</a:t>
            </a:r>
            <a:endParaRPr lang="en-GB" dirty="0"/>
          </a:p>
          <a:p>
            <a:pPr lvl="0"/>
            <a:r>
              <a:rPr lang="ru-RU" dirty="0"/>
              <a:t>Знание жителями иностранных языков (более 90% жителей Латвии владеют как минимум одним иностранным языком)</a:t>
            </a:r>
            <a:endParaRPr lang="en-GB" dirty="0"/>
          </a:p>
          <a:p>
            <a:pPr lvl="0"/>
            <a:r>
              <a:rPr lang="ru-RU" dirty="0"/>
              <a:t>Толерантное общество, многокультурная среда и более низкие, чем в среднем по ЕС, расходы на рабочую силу </a:t>
            </a:r>
            <a:endParaRPr lang="en-GB" dirty="0"/>
          </a:p>
          <a:p>
            <a:pPr lvl="0"/>
            <a:r>
              <a:rPr lang="ru-RU" dirty="0"/>
              <a:t>Плотное покрытие сетью Интернет, с высокой скоростью подключения</a:t>
            </a:r>
            <a:endParaRPr lang="en-GB" dirty="0"/>
          </a:p>
          <a:p>
            <a:pPr marL="11430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91952" y="341040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300" b="1" dirty="0" smtClean="0"/>
              <a:t>Факторы национального и регионального значения, влияющие на конкурентоспособность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3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Основные </a:t>
            </a:r>
            <a:r>
              <a:rPr lang="ru-RU" sz="2800" b="1" dirty="0"/>
              <a:t>данные о г. Даугавпилсе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Второй, после столицы — Риги, крупнейший промышленный центр в Латвии со значительной производственной, образовательной, культурной и социальной инфраструктурой и населением в 96 792 человек (по данным УДГМ на 01.01.2015 г.)</a:t>
            </a:r>
            <a:endParaRPr lang="en-GB" dirty="0"/>
          </a:p>
          <a:p>
            <a:pPr lvl="0"/>
            <a:r>
              <a:rPr lang="ru-RU" dirty="0"/>
              <a:t>Близость к транспортным коридорам стратегического значения (A6, A13/E262, P68) и ж/д линиям </a:t>
            </a:r>
            <a:endParaRPr lang="en-GB" dirty="0"/>
          </a:p>
          <a:p>
            <a:pPr lvl="0"/>
            <a:r>
              <a:rPr lang="ru-RU" dirty="0"/>
              <a:t>В вузах и профессиональных школах города учится ок. 7500 студентов</a:t>
            </a:r>
            <a:endParaRPr lang="en-GB" dirty="0"/>
          </a:p>
          <a:p>
            <a:pPr lvl="0"/>
            <a:r>
              <a:rPr lang="ru-RU" dirty="0"/>
              <a:t>Всего в промышленной отрасли действует 80 предприятий (из них 50 — экспортеры)</a:t>
            </a:r>
            <a:endParaRPr lang="en-GB" dirty="0"/>
          </a:p>
          <a:p>
            <a:pPr lvl="0"/>
            <a:r>
              <a:rPr lang="ru-RU" dirty="0"/>
              <a:t>В Даугавпилсе проживают представители более 20 народностей, и действует 11 национальных обществ </a:t>
            </a:r>
            <a:endParaRPr lang="en-GB" dirty="0"/>
          </a:p>
          <a:p>
            <a:pPr lvl="0"/>
            <a:r>
              <a:rPr lang="ru-RU" dirty="0"/>
              <a:t>Стратегические цели развития Даугавпилса сосредоточены на развитии экономики знаний, а также на продукции и услугах с высокой добавленной стоимостью</a:t>
            </a:r>
            <a:endParaRPr lang="en-GB" dirty="0"/>
          </a:p>
          <a:p>
            <a:pPr marL="11430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85746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Город в региональном контексте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Даугавпилс — значимый центр социально-экономического развития в Прибалтике, с развитой городской инфраструктурой, концентрацией образовательных учреждений, многонациональной средой и культурно-историческим наследием. Даугавпилс — важнейший город восточной Прибалтики, важный таможенный, производственный, транспортный и коммерческий центр с очень выгодным географическим положением — город находится вблизи границ с тремя странами (расстояние до границы с Литвой — 25 км, с Белоруссией — 35 км, с Россией — 120 км).</a:t>
            </a:r>
            <a:endParaRPr lang="en-GB" dirty="0"/>
          </a:p>
          <a:p>
            <a:r>
              <a:rPr lang="ru-RU" dirty="0"/>
              <a:t>Важнейшие ресурсы: обширные промышленные зоны, лесные территории, обширная техническая инфраструктура, гидрографическая сеть, жилой фонд, а также наличествующие предприятия и людские ресурсы, чье знакомство с иностранными языками упрощает сотрудничество с соседними странами.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072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Обрабатывающая промышленность (особенно металлообработка и машиностроение)</a:t>
            </a:r>
            <a:endParaRPr lang="en-GB" dirty="0"/>
          </a:p>
          <a:p>
            <a:pPr lvl="0"/>
            <a:r>
              <a:rPr lang="ru-RU" dirty="0"/>
              <a:t>Производство и ремонт локомотивов и подвижного железнодорожного состава </a:t>
            </a:r>
            <a:endParaRPr lang="en-GB" dirty="0"/>
          </a:p>
          <a:p>
            <a:pPr lvl="0"/>
            <a:r>
              <a:rPr lang="ru-RU" dirty="0"/>
              <a:t>Производство пищевых продуктов и напитков</a:t>
            </a:r>
            <a:endParaRPr lang="en-GB" dirty="0"/>
          </a:p>
          <a:p>
            <a:pPr lvl="0"/>
            <a:r>
              <a:rPr lang="ru-RU" dirty="0"/>
              <a:t>Производство текстильных изделий</a:t>
            </a:r>
            <a:endParaRPr lang="en-GB" dirty="0"/>
          </a:p>
          <a:p>
            <a:pPr lvl="0"/>
            <a:r>
              <a:rPr lang="ru-RU" dirty="0"/>
              <a:t>Производство электрических кабелей, а также их соединений</a:t>
            </a:r>
            <a:endParaRPr lang="en-GB" dirty="0"/>
          </a:p>
          <a:p>
            <a:pPr marL="11430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548680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400" b="1" dirty="0" smtClean="0"/>
              <a:t>Наиболее представленные в Даугавпилсе отрасли промышленности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622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>Факторы </a:t>
            </a:r>
            <a:r>
              <a:rPr lang="ru-RU" sz="2200" b="1" dirty="0"/>
              <a:t>регионального и местного значения, влияющие на конкурентоспособность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Доступность софинансирования ЕС для обустройства промышленных территорий, строительства зданий и коммуникаций</a:t>
            </a:r>
            <a:endParaRPr lang="en-GB" dirty="0"/>
          </a:p>
          <a:p>
            <a:pPr lvl="0"/>
            <a:r>
              <a:rPr lang="ru-RU" dirty="0"/>
              <a:t>Высокая способность самоуправления по внедрению проектов </a:t>
            </a:r>
            <a:endParaRPr lang="en-GB" dirty="0"/>
          </a:p>
          <a:p>
            <a:pPr lvl="0"/>
            <a:r>
              <a:rPr lang="ru-RU" dirty="0"/>
              <a:t>Доступ к природным ресурсам — древесине, водным ресурсам (рекам, озерам); в городе — парки и скверы</a:t>
            </a:r>
            <a:endParaRPr lang="en-GB" dirty="0"/>
          </a:p>
          <a:p>
            <a:pPr lvl="0"/>
            <a:r>
              <a:rPr lang="ru-RU" dirty="0"/>
              <a:t>Развитие промышленных зон и привлечение инвесторов — один из приоритетов самоуправления до 2030 г. </a:t>
            </a:r>
            <a:endParaRPr lang="en-GB" dirty="0"/>
          </a:p>
          <a:p>
            <a:pPr lvl="0"/>
            <a:r>
              <a:rPr lang="ru-RU" dirty="0"/>
              <a:t>Доступ к 5 грузовым железнодорожным линиям, 2 пассажирским железнодорожным линиям, 15 международным автобусным маршрутам и многим автодорогам стратегического значения</a:t>
            </a:r>
            <a:endParaRPr lang="en-GB" dirty="0"/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97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178320" cy="1039427"/>
          </a:xfrm>
        </p:spPr>
        <p:txBody>
          <a:bodyPr>
            <a:noAutofit/>
          </a:bodyPr>
          <a:lstStyle/>
          <a:p>
            <a:r>
              <a:rPr lang="ru-RU" sz="2400" b="1" dirty="0"/>
              <a:t>Местоположение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ru-RU" sz="2400" b="1" dirty="0"/>
              <a:t>Размер 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ru-RU" sz="2400" b="1" dirty="0"/>
              <a:t>Зонирование</a:t>
            </a:r>
            <a:endParaRPr lang="lv-LV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/>
              <a:t>Промышленная зона расположена в северной части Даугавпилса, т.е. между улицами Вишкю, Спалю, Славу, Логистикас, в районе улиц Вишкю и Менделеева. Общая площадь территории: 117,4 га (в т.ч. 611 000 кв.м используемой территории) и дополнительно 27 га — неиспользуемой незастроенной территории. </a:t>
            </a:r>
            <a:endParaRPr lang="lv-LV" dirty="0" smtClean="0"/>
          </a:p>
          <a:p>
            <a:pPr marL="114300" indent="0">
              <a:buNone/>
            </a:pPr>
            <a:r>
              <a:rPr lang="ru-RU" dirty="0" smtClean="0"/>
              <a:t>Зональная </a:t>
            </a:r>
            <a:r>
              <a:rPr lang="ru-RU" dirty="0"/>
              <a:t>принадлежность согласно планировке краевой территории: промышленная территория.</a:t>
            </a:r>
            <a:endParaRPr lang="lv-LV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595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1333</TotalTime>
  <Words>1293</Words>
  <Application>Microsoft Office PowerPoint</Application>
  <PresentationFormat>On-screen Show (4:3)</PresentationFormat>
  <Paragraphs>113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Apothecary</vt:lpstr>
      <vt:lpstr>Северная промышленная зона, г. Даугавпилс</vt:lpstr>
      <vt:lpstr>Общие данные о латгальском регионе</vt:lpstr>
      <vt:lpstr>  Самые перспективные отрасли в Латгалии  (на основании сравнительных преимуществ региона — природных ресурсов, выгодного геополитического расположения, навыков рабочей силы, долговременных традиций, конкурентоспособности образовательных и научных учреждений).  </vt:lpstr>
      <vt:lpstr>  </vt:lpstr>
      <vt:lpstr>Основные данные о г. Даугавпилсе</vt:lpstr>
      <vt:lpstr>Город в региональном контексте</vt:lpstr>
      <vt:lpstr>  </vt:lpstr>
      <vt:lpstr>Факторы регионального и местного значения, влияющие на конкурентоспособность</vt:lpstr>
      <vt:lpstr>Местоположение Размер  Зонирование</vt:lpstr>
      <vt:lpstr>PowerPoint Presentation</vt:lpstr>
      <vt:lpstr>PowerPoint Presentation</vt:lpstr>
      <vt:lpstr>Собственники промышленной зоны</vt:lpstr>
      <vt:lpstr>Рекомендуемая специализация </vt:lpstr>
      <vt:lpstr>Задача</vt:lpstr>
      <vt:lpstr>Инфраструктура промышленной зоны </vt:lpstr>
      <vt:lpstr>Возможности и преимущества для инвесторов </vt:lpstr>
      <vt:lpstr>Потенциальные партнеры</vt:lpstr>
      <vt:lpstr>Инвестиционное резюме</vt:lpstr>
      <vt:lpstr>Предлагаемая самоуправлением модель работы промышленной зоны</vt:lpstr>
      <vt:lpstr>  Контактное лицо самоуправления: </vt:lpstr>
    </vt:vector>
  </TitlesOfParts>
  <Company>LIIC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IDEJAS līdz UZŅĒMUMAM</dc:title>
  <dc:creator>zane.gaiduka</dc:creator>
  <cp:lastModifiedBy>Marika</cp:lastModifiedBy>
  <cp:revision>99</cp:revision>
  <dcterms:created xsi:type="dcterms:W3CDTF">2011-11-24T09:31:48Z</dcterms:created>
  <dcterms:modified xsi:type="dcterms:W3CDTF">2015-05-16T18:03:53Z</dcterms:modified>
</cp:coreProperties>
</file>