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4291" r:id="rId2"/>
    <p:sldMasterId id="2147484304" r:id="rId3"/>
    <p:sldMasterId id="2147484316" r:id="rId4"/>
    <p:sldMasterId id="2147484328" r:id="rId5"/>
    <p:sldMasterId id="2147484340" r:id="rId6"/>
  </p:sldMasterIdLst>
  <p:notesMasterIdLst>
    <p:notesMasterId r:id="rId13"/>
  </p:notesMasterIdLst>
  <p:handoutMasterIdLst>
    <p:handoutMasterId r:id="rId14"/>
  </p:handoutMasterIdLst>
  <p:sldIdLst>
    <p:sldId id="258" r:id="rId7"/>
    <p:sldId id="301" r:id="rId8"/>
    <p:sldId id="303" r:id="rId9"/>
    <p:sldId id="305" r:id="rId10"/>
    <p:sldId id="274" r:id="rId11"/>
    <p:sldId id="306" r:id="rId12"/>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D4D4D"/>
    <a:srgbClr val="5F5F5F"/>
    <a:srgbClr val="003A78"/>
    <a:srgbClr val="002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9" autoAdjust="0"/>
    <p:restoredTop sz="96433" autoAdjust="0"/>
  </p:normalViewPr>
  <p:slideViewPr>
    <p:cSldViewPr snapToGrid="0" snapToObjects="1">
      <p:cViewPr varScale="1">
        <p:scale>
          <a:sx n="74" d="100"/>
          <a:sy n="74" d="100"/>
        </p:scale>
        <p:origin x="1410" y="72"/>
      </p:cViewPr>
      <p:guideLst>
        <p:guide orient="horz" pos="2160"/>
        <p:guide pos="2880"/>
      </p:guideLst>
    </p:cSldViewPr>
  </p:slideViewPr>
  <p:outlineViewPr>
    <p:cViewPr>
      <p:scale>
        <a:sx n="33" d="100"/>
        <a:sy n="33" d="100"/>
      </p:scale>
      <p:origin x="0" y="45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1276" y="0"/>
            <a:ext cx="2944813" cy="49680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7FF6815-099F-41D5-9426-B12B8A67F4C7}" type="datetimeFigureOut">
              <a:rPr lang="fr-FR"/>
              <a:pPr>
                <a:defRPr/>
              </a:pPr>
              <a:t>25/08/2014</a:t>
            </a:fld>
            <a:endParaRPr lang="fr-FR"/>
          </a:p>
        </p:txBody>
      </p:sp>
      <p:sp>
        <p:nvSpPr>
          <p:cNvPr id="4" name="Espace réservé du pied de pa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6" y="9428242"/>
            <a:ext cx="2944813" cy="49680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3B2C7E9-9F4F-4A6A-84E4-DC60595DE1CB}" type="slidenum">
              <a:rPr lang="fr-FR"/>
              <a:pPr>
                <a:defRPr/>
              </a:pPr>
              <a:t>‹#›</a:t>
            </a:fld>
            <a:endParaRPr lang="fr-FR"/>
          </a:p>
        </p:txBody>
      </p:sp>
    </p:spTree>
    <p:extLst>
      <p:ext uri="{BB962C8B-B14F-4D97-AF65-F5344CB8AC3E}">
        <p14:creationId xmlns:p14="http://schemas.microsoft.com/office/powerpoint/2010/main" val="27011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1276" y="0"/>
            <a:ext cx="2944813" cy="49680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0C6894-7073-408A-9B27-6CDED245AD52}" type="datetimeFigureOut">
              <a:rPr lang="fr-FR"/>
              <a:pPr>
                <a:defRPr/>
              </a:pPr>
              <a:t>25/08/2014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6" y="9428242"/>
            <a:ext cx="2944813" cy="49680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0CC327-BB23-48E5-9E83-B3D06C614883}" type="slidenum">
              <a:rPr lang="fr-FR"/>
              <a:pPr>
                <a:defRPr/>
              </a:pPr>
              <a:t>‹#›</a:t>
            </a:fld>
            <a:endParaRPr lang="fr-FR"/>
          </a:p>
        </p:txBody>
      </p:sp>
    </p:spTree>
    <p:extLst>
      <p:ext uri="{BB962C8B-B14F-4D97-AF65-F5344CB8AC3E}">
        <p14:creationId xmlns:p14="http://schemas.microsoft.com/office/powerpoint/2010/main" val="41391395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dirty="0" smtClean="0"/>
          </a:p>
        </p:txBody>
      </p:sp>
      <p:sp>
        <p:nvSpPr>
          <p:cNvPr id="4" name="Slide Number Placeholder 3"/>
          <p:cNvSpPr>
            <a:spLocks noGrp="1"/>
          </p:cNvSpPr>
          <p:nvPr>
            <p:ph type="sldNum" sz="quarter" idx="5"/>
          </p:nvPr>
        </p:nvSpPr>
        <p:spPr/>
        <p:txBody>
          <a:bodyPr/>
          <a:lstStyle/>
          <a:p>
            <a:pPr>
              <a:defRPr/>
            </a:pPr>
            <a:fld id="{0BCFDC90-9A84-4540-AA2C-FE175A934613}" type="slidenum">
              <a:rPr lang="fr-FR" smtClean="0"/>
              <a:pPr>
                <a:defRPr/>
              </a:pPr>
              <a:t>1</a:t>
            </a:fld>
            <a:endParaRPr lang="fr-FR"/>
          </a:p>
        </p:txBody>
      </p:sp>
    </p:spTree>
    <p:extLst>
      <p:ext uri="{BB962C8B-B14F-4D97-AF65-F5344CB8AC3E}">
        <p14:creationId xmlns:p14="http://schemas.microsoft.com/office/powerpoint/2010/main" val="221931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lv-LV" sz="1200" b="1" dirty="0" smtClean="0"/>
              <a:t>Preses relīzes, informācija medijos</a:t>
            </a:r>
          </a:p>
          <a:p>
            <a:r>
              <a:rPr lang="lv-LV" dirty="0" smtClean="0"/>
              <a:t>Paziņojumos presei jāietver tikai tāda informācija, kas palīdz žurnālistiem ātri izprast Jūsu ziņas un organizāciju. </a:t>
            </a:r>
          </a:p>
          <a:p>
            <a:r>
              <a:rPr lang="lv-LV" dirty="0" smtClean="0"/>
              <a:t>Jebkura paziņojuma obligātais minimums ir apliecinājums par Norvēģijas finanšu instrumentu atbalstu un atbalsta apjomu. </a:t>
            </a:r>
          </a:p>
          <a:p>
            <a:r>
              <a:rPr lang="lv-LV" dirty="0" smtClean="0"/>
              <a:t>Vai informācija ir potenciāli interesanta plašākai sabiedrībai (īsts jaunums), vai par to interesēsies tikai vietējie mediji vai arī šai jaunajai izstrādnei būs reģionāla ietekme, vai progresīvu nacionālo vai starptautisko ziņu vērtība? Vietējā un reģionālā prese parasti ir ieinteresēta uzklausīt tādas organizācijas, kā Jūsējā, pat ja tā neturpina sekot līdzi stāstam (viņu interesēs ir izveidot pašiem savu kontaktu vai „avotu” tīklu, lai apspriestu dažādas tēmas). </a:t>
            </a:r>
          </a:p>
          <a:p>
            <a:r>
              <a:rPr lang="lv-LV" dirty="0" smtClean="0"/>
              <a:t>Jums jāapsver iespēja vērsties arī pie nozares izdevumiem, kuriem Jūsu informācija varētu likties svarīgāka. Jūs varētu mēģināt saņemt atbildi no reģionālajiem mediju kanāliem, kuriem ir lielāka apraides teritorija un </a:t>
            </a:r>
            <a:r>
              <a:rPr lang="lv-LV" dirty="0" err="1" smtClean="0"/>
              <a:t>daudzveidīgāka</a:t>
            </a:r>
            <a:r>
              <a:rPr lang="lv-LV" dirty="0" smtClean="0"/>
              <a:t> auditorija un intereses. </a:t>
            </a:r>
          </a:p>
          <a:p>
            <a:r>
              <a:rPr lang="lv-LV" dirty="0" smtClean="0"/>
              <a:t>Piemēram, VARAM 1. un 2.</a:t>
            </a:r>
            <a:r>
              <a:rPr lang="lv-LV" baseline="0" dirty="0" smtClean="0"/>
              <a:t> projekts ir publicējušies Latvijas pašvaldību savienības ikmēneša izdevuma «Logs» 2014. gada aprīļa numurā, informējot savu primāro mērķauditoriju par projekta aktivitātēm. </a:t>
            </a:r>
          </a:p>
          <a:p>
            <a:pPr marL="0" marR="0" indent="0" algn="l" defTabSz="457200" rtl="0" eaLnBrk="0" fontAlgn="base" latinLnBrk="0" hangingPunct="0">
              <a:lnSpc>
                <a:spcPct val="100000"/>
              </a:lnSpc>
              <a:spcBef>
                <a:spcPct val="30000"/>
              </a:spcBef>
              <a:spcAft>
                <a:spcPct val="0"/>
              </a:spcAft>
              <a:buClrTx/>
              <a:buSzTx/>
              <a:buFontTx/>
              <a:buNone/>
              <a:tabLst/>
              <a:defRPr/>
            </a:pPr>
            <a:r>
              <a:rPr lang="lv-LV" baseline="0" dirty="0" smtClean="0"/>
              <a:t>Ieteikums publikācijām nākotnē būtu izmantot NFI ieteiktās krāsu paletes (VARAM gadījumā violetos toņus CMYK 65/85/0/0 jeb RGB 115/70/160), jo šobrīd publikācijas fonam tiek izmantotas cilvēktiesību un sabiedrības integrācijas nozares projektu krāsas, kā arī norādīt atsauci uz Norvēģijas finanšu instrumenta mājaslapu, ieteicamā publikāciju tekstveidne pieejama FIB uzturētajā mājaslapā </a:t>
            </a:r>
            <a:r>
              <a:rPr lang="lv-LV" sz="1200" dirty="0" err="1" smtClean="0"/>
              <a:t>eeagrants.org</a:t>
            </a:r>
            <a:r>
              <a:rPr lang="lv-LV" sz="1200" dirty="0" smtClean="0"/>
              <a:t> Publicitātes rīku un paraugu sadaļā, kā arī visa tā pati informācija latviski ir pieejama FM uzturētajā mājaslapā </a:t>
            </a:r>
            <a:r>
              <a:rPr lang="lv-LV" sz="1200" dirty="0" err="1" smtClean="0"/>
              <a:t>eeagrants.lv</a:t>
            </a:r>
            <a:r>
              <a:rPr lang="lv-LV" sz="1200" dirty="0" smtClean="0"/>
              <a:t> Norvēģijas finanšu instrumenta Noteikumu 4.pielikumam pievienotajā </a:t>
            </a:r>
            <a:r>
              <a:rPr lang="lv-LV" sz="1200" b="1" dirty="0" smtClean="0"/>
              <a:t>Komunikācijas un dizaina rokasgrāmatā.</a:t>
            </a:r>
          </a:p>
          <a:p>
            <a:endParaRPr lang="lv-LV" dirty="0"/>
          </a:p>
        </p:txBody>
      </p:sp>
      <p:sp>
        <p:nvSpPr>
          <p:cNvPr id="4" name="Slaida numura vietturis 3"/>
          <p:cNvSpPr>
            <a:spLocks noGrp="1"/>
          </p:cNvSpPr>
          <p:nvPr>
            <p:ph type="sldNum" sz="quarter" idx="10"/>
          </p:nvPr>
        </p:nvSpPr>
        <p:spPr/>
        <p:txBody>
          <a:bodyPr/>
          <a:lstStyle/>
          <a:p>
            <a:pPr>
              <a:defRPr/>
            </a:pPr>
            <a:fld id="{280CC327-BB23-48E5-9E83-B3D06C614883}" type="slidenum">
              <a:rPr lang="fr-FR" smtClean="0"/>
              <a:pPr>
                <a:defRPr/>
              </a:pPr>
              <a:t>2</a:t>
            </a:fld>
            <a:endParaRPr lang="fr-FR"/>
          </a:p>
        </p:txBody>
      </p:sp>
    </p:spTree>
    <p:extLst>
      <p:ext uri="{BB962C8B-B14F-4D97-AF65-F5344CB8AC3E}">
        <p14:creationId xmlns:p14="http://schemas.microsoft.com/office/powerpoint/2010/main" val="123546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lv-LV" sz="1200" b="1" dirty="0" smtClean="0"/>
              <a:t>Preses relīzes, informācija medijos</a:t>
            </a:r>
          </a:p>
          <a:p>
            <a:r>
              <a:rPr lang="lv-LV" dirty="0" smtClean="0"/>
              <a:t>Paziņojumos presei jāietver tikai tāda informācija, kas palīdz žurnālistiem ātri izprast Jūsu ziņas un organizāciju. </a:t>
            </a:r>
          </a:p>
          <a:p>
            <a:r>
              <a:rPr lang="lv-LV" dirty="0" smtClean="0"/>
              <a:t>Jebkura paziņojuma obligātais minimums ir apliecinājums par Norvēģijas finanšu instrumentu atbalstu un atbalsta apjomu. </a:t>
            </a:r>
          </a:p>
          <a:p>
            <a:r>
              <a:rPr lang="lv-LV" dirty="0" smtClean="0"/>
              <a:t>Vai informācija ir potenciāli interesanta plašākai sabiedrībai (īsts jaunums), vai par to interesēsies tikai vietējie mediji vai arī šai jaunajai izstrādnei būs reģionāla ietekme, vai progresīvu nacionālo vai starptautisko ziņu vērtība? Vietējā un reģionālā prese parasti ir ieinteresēta uzklausīt tādas organizācijas, kā Jūsējā, pat ja tā neturpina sekot līdzi stāstam (viņu interesēs ir izveidot pašiem savu kontaktu vai „avotu” tīklu, lai apspriestu dažādas tēmas). </a:t>
            </a:r>
          </a:p>
          <a:p>
            <a:r>
              <a:rPr lang="lv-LV" dirty="0" smtClean="0"/>
              <a:t>Jums jāapsver iespēja vērsties arī pie nozares izdevumiem, kuriem Jūsu informācija varētu likties svarīgāka. Jūs varētu mēģināt saņemt atbildi no reģionālajiem mediju kanāliem, kuriem ir lielāka apraides teritorija un </a:t>
            </a:r>
            <a:r>
              <a:rPr lang="lv-LV" dirty="0" err="1" smtClean="0"/>
              <a:t>daudzveidīgāka</a:t>
            </a:r>
            <a:r>
              <a:rPr lang="lv-LV" dirty="0" smtClean="0"/>
              <a:t> auditorija un intereses. </a:t>
            </a:r>
          </a:p>
          <a:p>
            <a:r>
              <a:rPr lang="lv-LV" dirty="0" smtClean="0"/>
              <a:t>Piemēram, VARAM 1. un 2.</a:t>
            </a:r>
            <a:r>
              <a:rPr lang="lv-LV" baseline="0" dirty="0" smtClean="0"/>
              <a:t> projekts ir publicējušies Latvijas pašvaldību savienības ikmēneša izdevuma «Logs» 2014. gada aprīļa numurā, informējot savu primāro mērķauditoriju par projekta aktivitātēm. </a:t>
            </a:r>
          </a:p>
          <a:p>
            <a:pPr marL="0" marR="0" indent="0" algn="l" defTabSz="457200" rtl="0" eaLnBrk="0" fontAlgn="base" latinLnBrk="0" hangingPunct="0">
              <a:lnSpc>
                <a:spcPct val="100000"/>
              </a:lnSpc>
              <a:spcBef>
                <a:spcPct val="30000"/>
              </a:spcBef>
              <a:spcAft>
                <a:spcPct val="0"/>
              </a:spcAft>
              <a:buClrTx/>
              <a:buSzTx/>
              <a:buFontTx/>
              <a:buNone/>
              <a:tabLst/>
              <a:defRPr/>
            </a:pPr>
            <a:r>
              <a:rPr lang="lv-LV" baseline="0" dirty="0" smtClean="0"/>
              <a:t>Ieteikums publikācijām nākotnē būtu izmantot NFI ieteiktās krāsu paletes (VARAM gadījumā violetos toņus CMYK 65/85/0/0 jeb RGB 115/70/160), jo šobrīd publikācijas fonam tiek izmantotas cilvēktiesību un sabiedrības integrācijas nozares projektu krāsas, kā arī norādīt atsauci uz Norvēģijas finanšu instrumenta mājaslapu, ieteicamā publikāciju tekstveidne pieejama FIB uzturētajā mājaslapā </a:t>
            </a:r>
            <a:r>
              <a:rPr lang="lv-LV" sz="1200" dirty="0" err="1" smtClean="0"/>
              <a:t>eeagrants.org</a:t>
            </a:r>
            <a:r>
              <a:rPr lang="lv-LV" sz="1200" dirty="0" smtClean="0"/>
              <a:t> Publicitātes rīku un paraugu sadaļā, kā arī visa tā pati informācija latviski ir pieejama FM uzturētajā mājaslapā </a:t>
            </a:r>
            <a:r>
              <a:rPr lang="lv-LV" sz="1200" dirty="0" err="1" smtClean="0"/>
              <a:t>eeagrants.lv</a:t>
            </a:r>
            <a:r>
              <a:rPr lang="lv-LV" sz="1200" dirty="0" smtClean="0"/>
              <a:t> Norvēģijas finanšu instrumenta Noteikumu 4.pielikumam pievienotajā </a:t>
            </a:r>
            <a:r>
              <a:rPr lang="lv-LV" sz="1200" b="1" dirty="0" smtClean="0"/>
              <a:t>Komunikācijas un dizaina rokasgrāmatā.</a:t>
            </a:r>
          </a:p>
          <a:p>
            <a:endParaRPr lang="lv-LV" dirty="0"/>
          </a:p>
        </p:txBody>
      </p:sp>
      <p:sp>
        <p:nvSpPr>
          <p:cNvPr id="4" name="Slaida numura vietturis 3"/>
          <p:cNvSpPr>
            <a:spLocks noGrp="1"/>
          </p:cNvSpPr>
          <p:nvPr>
            <p:ph type="sldNum" sz="quarter" idx="10"/>
          </p:nvPr>
        </p:nvSpPr>
        <p:spPr/>
        <p:txBody>
          <a:bodyPr/>
          <a:lstStyle/>
          <a:p>
            <a:pPr>
              <a:defRPr/>
            </a:pPr>
            <a:fld id="{280CC327-BB23-48E5-9E83-B3D06C614883}" type="slidenum">
              <a:rPr lang="fr-FR" smtClean="0"/>
              <a:pPr>
                <a:defRPr/>
              </a:pPr>
              <a:t>3</a:t>
            </a:fld>
            <a:endParaRPr lang="fr-FR"/>
          </a:p>
        </p:txBody>
      </p:sp>
    </p:spTree>
    <p:extLst>
      <p:ext uri="{BB962C8B-B14F-4D97-AF65-F5344CB8AC3E}">
        <p14:creationId xmlns:p14="http://schemas.microsoft.com/office/powerpoint/2010/main" val="123546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lv-LV" sz="1200" b="1" dirty="0" smtClean="0"/>
              <a:t>Preses relīzes, informācija medijos</a:t>
            </a:r>
          </a:p>
          <a:p>
            <a:r>
              <a:rPr lang="lv-LV" dirty="0" smtClean="0"/>
              <a:t>Paziņojumos presei jāietver tikai tāda informācija, kas palīdz žurnālistiem ātri izprast Jūsu ziņas un organizāciju. </a:t>
            </a:r>
          </a:p>
          <a:p>
            <a:r>
              <a:rPr lang="lv-LV" dirty="0" smtClean="0"/>
              <a:t>Jebkura paziņojuma obligātais minimums ir apliecinājums par Norvēģijas finanšu instrumentu atbalstu un atbalsta apjomu. </a:t>
            </a:r>
          </a:p>
          <a:p>
            <a:r>
              <a:rPr lang="lv-LV" dirty="0" smtClean="0"/>
              <a:t>Vai informācija ir potenciāli interesanta plašākai sabiedrībai (īsts jaunums), vai par to interesēsies tikai vietējie mediji vai arī šai jaunajai izstrādnei būs reģionāla ietekme, vai progresīvu nacionālo vai starptautisko ziņu vērtība? Vietējā un reģionālā prese parasti ir ieinteresēta uzklausīt tādas organizācijas, kā Jūsējā, pat ja tā neturpina sekot līdzi stāstam (viņu interesēs ir izveidot pašiem savu kontaktu vai „avotu” tīklu, lai apspriestu dažādas tēmas). </a:t>
            </a:r>
          </a:p>
          <a:p>
            <a:r>
              <a:rPr lang="lv-LV" dirty="0" smtClean="0"/>
              <a:t>Jums jāapsver iespēja vērsties arī pie nozares izdevumiem, kuriem Jūsu informācija varētu likties svarīgāka. Jūs varētu mēģināt saņemt atbildi no reģionālajiem mediju kanāliem, kuriem ir lielāka apraides teritorija un </a:t>
            </a:r>
            <a:r>
              <a:rPr lang="lv-LV" dirty="0" err="1" smtClean="0"/>
              <a:t>daudzveidīgāka</a:t>
            </a:r>
            <a:r>
              <a:rPr lang="lv-LV" dirty="0" smtClean="0"/>
              <a:t> auditorija un intereses. </a:t>
            </a:r>
          </a:p>
          <a:p>
            <a:r>
              <a:rPr lang="lv-LV" dirty="0" smtClean="0"/>
              <a:t>Piemēram, VARAM 1. un 2.</a:t>
            </a:r>
            <a:r>
              <a:rPr lang="lv-LV" baseline="0" dirty="0" smtClean="0"/>
              <a:t> projekts ir publicējušies Latvijas pašvaldību savienības ikmēneša izdevuma «Logs» 2014. gada aprīļa numurā, informējot savu primāro mērķauditoriju par projekta aktivitātēm. </a:t>
            </a:r>
          </a:p>
          <a:p>
            <a:pPr marL="0" marR="0" indent="0" algn="l" defTabSz="457200" rtl="0" eaLnBrk="0" fontAlgn="base" latinLnBrk="0" hangingPunct="0">
              <a:lnSpc>
                <a:spcPct val="100000"/>
              </a:lnSpc>
              <a:spcBef>
                <a:spcPct val="30000"/>
              </a:spcBef>
              <a:spcAft>
                <a:spcPct val="0"/>
              </a:spcAft>
              <a:buClrTx/>
              <a:buSzTx/>
              <a:buFontTx/>
              <a:buNone/>
              <a:tabLst/>
              <a:defRPr/>
            </a:pPr>
            <a:r>
              <a:rPr lang="lv-LV" baseline="0" dirty="0" smtClean="0"/>
              <a:t>Ieteikums publikācijām nākotnē būtu izmantot NFI ieteiktās krāsu paletes (VARAM gadījumā violetos toņus CMYK 65/85/0/0 jeb RGB 115/70/160), jo šobrīd publikācijas fonam tiek izmantotas cilvēktiesību un sabiedrības integrācijas nozares projektu krāsas, kā arī norādīt atsauci uz Norvēģijas finanšu instrumenta mājaslapu, ieteicamā publikāciju tekstveidne pieejama FIB uzturētajā mājaslapā </a:t>
            </a:r>
            <a:r>
              <a:rPr lang="lv-LV" sz="1200" dirty="0" err="1" smtClean="0"/>
              <a:t>eeagrants.org</a:t>
            </a:r>
            <a:r>
              <a:rPr lang="lv-LV" sz="1200" dirty="0" smtClean="0"/>
              <a:t> Publicitātes rīku un paraugu sadaļā, kā arī visa tā pati informācija latviski ir pieejama FM uzturētajā mājaslapā </a:t>
            </a:r>
            <a:r>
              <a:rPr lang="lv-LV" sz="1200" dirty="0" err="1" smtClean="0"/>
              <a:t>eeagrants.lv</a:t>
            </a:r>
            <a:r>
              <a:rPr lang="lv-LV" sz="1200" dirty="0" smtClean="0"/>
              <a:t> Norvēģijas finanšu instrumenta Noteikumu 4.pielikumam pievienotajā </a:t>
            </a:r>
            <a:r>
              <a:rPr lang="lv-LV" sz="1200" b="1" dirty="0" smtClean="0"/>
              <a:t>Komunikācijas un dizaina rokasgrāmatā.</a:t>
            </a:r>
          </a:p>
          <a:p>
            <a:endParaRPr lang="lv-LV" dirty="0"/>
          </a:p>
        </p:txBody>
      </p:sp>
      <p:sp>
        <p:nvSpPr>
          <p:cNvPr id="4" name="Slaida numura vietturis 3"/>
          <p:cNvSpPr>
            <a:spLocks noGrp="1"/>
          </p:cNvSpPr>
          <p:nvPr>
            <p:ph type="sldNum" sz="quarter" idx="10"/>
          </p:nvPr>
        </p:nvSpPr>
        <p:spPr/>
        <p:txBody>
          <a:bodyPr/>
          <a:lstStyle/>
          <a:p>
            <a:pPr>
              <a:defRPr/>
            </a:pPr>
            <a:fld id="{280CC327-BB23-48E5-9E83-B3D06C614883}" type="slidenum">
              <a:rPr lang="fr-FR" smtClean="0"/>
              <a:pPr>
                <a:defRPr/>
              </a:pPr>
              <a:t>4</a:t>
            </a:fld>
            <a:endParaRPr lang="fr-FR"/>
          </a:p>
        </p:txBody>
      </p:sp>
    </p:spTree>
    <p:extLst>
      <p:ext uri="{BB962C8B-B14F-4D97-AF65-F5344CB8AC3E}">
        <p14:creationId xmlns:p14="http://schemas.microsoft.com/office/powerpoint/2010/main" val="123546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280CC327-BB23-48E5-9E83-B3D06C614883}" type="slidenum">
              <a:rPr lang="fr-FR" smtClean="0"/>
              <a:pPr>
                <a:defRPr/>
              </a:pPr>
              <a:t>5</a:t>
            </a:fld>
            <a:endParaRPr lang="fr-FR"/>
          </a:p>
        </p:txBody>
      </p:sp>
    </p:spTree>
    <p:extLst>
      <p:ext uri="{BB962C8B-B14F-4D97-AF65-F5344CB8AC3E}">
        <p14:creationId xmlns:p14="http://schemas.microsoft.com/office/powerpoint/2010/main" val="29835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114301-4BBE-4545-B897-A947E2816B26}"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1858BB-1B60-47DC-B9F4-96FB43FC2938}"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25471F-DEAD-4C88-89E8-AFA40CF913AF}"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6C6CC2-FA8E-42CC-8007-2C893073DE59}"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7F962B-3721-4517-824F-49860ADD7583}"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495C9F-9A82-4646-A906-6C3685EDFFF2}"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843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5BF051A1-8C31-4190-9709-BE2DAF113700}" type="datetime1">
              <a:rPr lang="fr-FR" smtClean="0"/>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70675A-9C22-4526-8578-7FCAD9525E96}" type="slidenum">
              <a:rPr lang="fr-FR" smtClean="0"/>
              <a:pPr>
                <a:defRPr/>
              </a:pPr>
              <a:t>‹#›</a:t>
            </a:fld>
            <a:endParaRPr lang="fr-FR"/>
          </a:p>
        </p:txBody>
      </p:sp>
    </p:spTree>
    <p:extLst>
      <p:ext uri="{BB962C8B-B14F-4D97-AF65-F5344CB8AC3E}">
        <p14:creationId xmlns:p14="http://schemas.microsoft.com/office/powerpoint/2010/main" val="128602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0854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4FD3DBA2-4087-45A4-90A7-CF1C43F24355}" type="datetime1">
              <a:rPr lang="fr-FR" smtClean="0"/>
              <a:pPr>
                <a:defRPr/>
              </a:pPr>
              <a:t>25/08/2014</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6EFB076-CB4A-4C5F-8977-D89781F99147}" type="slidenum">
              <a:rPr lang="fr-FR" smtClean="0"/>
              <a:pPr>
                <a:defRPr/>
              </a:pPr>
              <a:t>‹#›</a:t>
            </a:fld>
            <a:endParaRPr lang="fr-FR"/>
          </a:p>
        </p:txBody>
      </p:sp>
    </p:spTree>
    <p:extLst>
      <p:ext uri="{BB962C8B-B14F-4D97-AF65-F5344CB8AC3E}">
        <p14:creationId xmlns:p14="http://schemas.microsoft.com/office/powerpoint/2010/main" val="297946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lv-LV" smtClean="0"/>
              <a:t>Rediģēt šablona virsraksta stilu</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888BBE61-A35C-4456-BBE3-D44233AA0042}" type="datetime1">
              <a:rPr lang="fr-FR" smtClean="0"/>
              <a:pPr>
                <a:defRPr/>
              </a:pPr>
              <a:t>25/08/2014</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FC22772-2516-45CB-908C-EEE7BB5C361C}" type="slidenum">
              <a:rPr lang="fr-FR" smtClean="0"/>
              <a:pPr>
                <a:defRPr/>
              </a:pPr>
              <a:t>‹#›</a:t>
            </a:fld>
            <a:endParaRPr lang="fr-FR"/>
          </a:p>
        </p:txBody>
      </p:sp>
    </p:spTree>
    <p:extLst>
      <p:ext uri="{BB962C8B-B14F-4D97-AF65-F5344CB8AC3E}">
        <p14:creationId xmlns:p14="http://schemas.microsoft.com/office/powerpoint/2010/main" val="392876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77E018C5-5CEE-4943-83C2-E3E6BF583D49}" type="datetime1">
              <a:rPr lang="fr-FR" smtClean="0"/>
              <a:pPr>
                <a:defRPr/>
              </a:pPr>
              <a:t>25/08/2014</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A72801-B151-4BEF-B28E-4CB4622C03E5}" type="slidenum">
              <a:rPr lang="fr-FR" smtClean="0"/>
              <a:pPr>
                <a:defRPr/>
              </a:pPr>
              <a:t>‹#›</a:t>
            </a:fld>
            <a:endParaRPr lang="fr-FR"/>
          </a:p>
        </p:txBody>
      </p:sp>
    </p:spTree>
    <p:extLst>
      <p:ext uri="{BB962C8B-B14F-4D97-AF65-F5344CB8AC3E}">
        <p14:creationId xmlns:p14="http://schemas.microsoft.com/office/powerpoint/2010/main" val="38414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F051A1-8C31-4190-9709-BE2DAF113700}"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70675A-9C22-4526-8578-7FCAD9525E96}"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FFC6DF2B-8A5C-4B5F-B2FE-393BE80E4228}" type="datetime1">
              <a:rPr lang="fr-FR" smtClean="0"/>
              <a:pPr>
                <a:defRPr/>
              </a:pPr>
              <a:t>25/08/2014</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2CE1910-A110-46EA-A644-20EF954B20D6}" type="slidenum">
              <a:rPr lang="fr-FR" smtClean="0"/>
              <a:pPr>
                <a:defRPr/>
              </a:pPr>
              <a:t>‹#›</a:t>
            </a:fld>
            <a:endParaRPr lang="fr-FR"/>
          </a:p>
        </p:txBody>
      </p:sp>
    </p:spTree>
    <p:extLst>
      <p:ext uri="{BB962C8B-B14F-4D97-AF65-F5344CB8AC3E}">
        <p14:creationId xmlns:p14="http://schemas.microsoft.com/office/powerpoint/2010/main" val="412377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F35AC026-CF9A-4F78-8E17-D1173D3CFFE4}" type="datetime1">
              <a:rPr lang="fr-FR" smtClean="0"/>
              <a:pPr>
                <a:defRPr/>
              </a:pPr>
              <a:t>25/08/2014</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679601-B43F-4AFC-9B67-9D3C60B2A4A7}" type="slidenum">
              <a:rPr lang="fr-FR" smtClean="0"/>
              <a:pPr>
                <a:defRPr/>
              </a:pPr>
              <a:t>‹#›</a:t>
            </a:fld>
            <a:endParaRPr lang="fr-FR"/>
          </a:p>
        </p:txBody>
      </p:sp>
    </p:spTree>
    <p:extLst>
      <p:ext uri="{BB962C8B-B14F-4D97-AF65-F5344CB8AC3E}">
        <p14:creationId xmlns:p14="http://schemas.microsoft.com/office/powerpoint/2010/main" val="39543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ikonas, lai pievienotu attēlu</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DF029EE3-DAC5-436E-A0D2-46B9DF06D871}" type="datetime1">
              <a:rPr lang="fr-FR" smtClean="0"/>
              <a:pPr>
                <a:defRPr/>
              </a:pPr>
              <a:t>25/08/2014</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E14EE3C-E89E-4314-ABD3-2400F23AD057}" type="slidenum">
              <a:rPr lang="fr-FR" smtClean="0"/>
              <a:pPr>
                <a:defRPr/>
              </a:pPr>
              <a:t>‹#›</a:t>
            </a:fld>
            <a:endParaRPr lang="fr-FR"/>
          </a:p>
        </p:txBody>
      </p:sp>
    </p:spTree>
    <p:extLst>
      <p:ext uri="{BB962C8B-B14F-4D97-AF65-F5344CB8AC3E}">
        <p14:creationId xmlns:p14="http://schemas.microsoft.com/office/powerpoint/2010/main" val="2288929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0B25471F-DEAD-4C88-89E8-AFA40CF913AF}" type="datetime1">
              <a:rPr lang="fr-FR" smtClean="0"/>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D6C6CC2-FA8E-42CC-8007-2C893073DE59}" type="slidenum">
              <a:rPr lang="fr-FR" smtClean="0"/>
              <a:pPr>
                <a:defRPr/>
              </a:pPr>
              <a:t>‹#›</a:t>
            </a:fld>
            <a:endParaRPr lang="fr-FR"/>
          </a:p>
        </p:txBody>
      </p:sp>
    </p:spTree>
    <p:extLst>
      <p:ext uri="{BB962C8B-B14F-4D97-AF65-F5344CB8AC3E}">
        <p14:creationId xmlns:p14="http://schemas.microsoft.com/office/powerpoint/2010/main" val="3533583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D87F962B-3721-4517-824F-49860ADD7583}" type="datetime1">
              <a:rPr lang="fr-FR" smtClean="0"/>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3495C9F-9A82-4646-A906-6C3685EDFFF2}" type="slidenum">
              <a:rPr lang="fr-FR" smtClean="0"/>
              <a:pPr>
                <a:defRPr/>
              </a:pPr>
              <a:t>‹#›</a:t>
            </a:fld>
            <a:endParaRPr lang="fr-FR"/>
          </a:p>
        </p:txBody>
      </p:sp>
    </p:spTree>
    <p:extLst>
      <p:ext uri="{BB962C8B-B14F-4D97-AF65-F5344CB8AC3E}">
        <p14:creationId xmlns:p14="http://schemas.microsoft.com/office/powerpoint/2010/main" val="1081156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114301-4BBE-4545-B897-A947E2816B26}"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1858BB-1B60-47DC-B9F4-96FB43FC2938}" type="slidenum">
              <a:rPr lang="fr-FR"/>
              <a:pPr>
                <a:defRPr/>
              </a:pPr>
              <a:t>‹#›</a:t>
            </a:fld>
            <a:endParaRPr lang="fr-FR"/>
          </a:p>
        </p:txBody>
      </p:sp>
    </p:spTree>
    <p:extLst>
      <p:ext uri="{BB962C8B-B14F-4D97-AF65-F5344CB8AC3E}">
        <p14:creationId xmlns:p14="http://schemas.microsoft.com/office/powerpoint/2010/main" val="1529437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lv-LV" smtClean="0"/>
              <a:t>Rediģēt šablona virsraksta stilu</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346F71C-A57B-4037-9BB1-DC7A4D6BB5D1}" type="slidenum">
              <a:rPr lang="fr-FR" altLang="lv-LV"/>
              <a:pPr/>
              <a:t>‹#›</a:t>
            </a:fld>
            <a:endParaRPr lang="fr-FR" altLang="lv-LV"/>
          </a:p>
        </p:txBody>
      </p:sp>
    </p:spTree>
    <p:extLst>
      <p:ext uri="{BB962C8B-B14F-4D97-AF65-F5344CB8AC3E}">
        <p14:creationId xmlns:p14="http://schemas.microsoft.com/office/powerpoint/2010/main" val="312641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CCE53BE-7BB0-4717-A58D-6D14BC330090}" type="slidenum">
              <a:rPr lang="fr-FR" altLang="lv-LV"/>
              <a:pPr/>
              <a:t>‹#›</a:t>
            </a:fld>
            <a:endParaRPr lang="fr-FR" altLang="lv-LV"/>
          </a:p>
        </p:txBody>
      </p:sp>
    </p:spTree>
    <p:extLst>
      <p:ext uri="{BB962C8B-B14F-4D97-AF65-F5344CB8AC3E}">
        <p14:creationId xmlns:p14="http://schemas.microsoft.com/office/powerpoint/2010/main" val="2495464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lv-LV" smtClean="0"/>
              <a:t>Rediģēt šablona virsraksta stilu</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A25A4EA-6A10-4ACC-BA58-DE84D8F454BB}" type="slidenum">
              <a:rPr lang="fr-FR" altLang="lv-LV"/>
              <a:pPr/>
              <a:t>‹#›</a:t>
            </a:fld>
            <a:endParaRPr lang="fr-FR" altLang="lv-LV"/>
          </a:p>
        </p:txBody>
      </p:sp>
    </p:spTree>
    <p:extLst>
      <p:ext uri="{BB962C8B-B14F-4D97-AF65-F5344CB8AC3E}">
        <p14:creationId xmlns:p14="http://schemas.microsoft.com/office/powerpoint/2010/main" val="3881351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3AA4291-7056-400A-932E-6DF7F594B07C}" type="slidenum">
              <a:rPr lang="fr-FR" altLang="lv-LV"/>
              <a:pPr/>
              <a:t>‹#›</a:t>
            </a:fld>
            <a:endParaRPr lang="fr-FR" altLang="lv-LV"/>
          </a:p>
        </p:txBody>
      </p:sp>
    </p:spTree>
    <p:extLst>
      <p:ext uri="{BB962C8B-B14F-4D97-AF65-F5344CB8AC3E}">
        <p14:creationId xmlns:p14="http://schemas.microsoft.com/office/powerpoint/2010/main" val="232841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9540531-91FD-43BA-BBFA-369B2DD07A13}" type="datetime1">
              <a:rPr lang="fr-FR"/>
              <a:pPr>
                <a:defRPr/>
              </a:pPr>
              <a:t>25/08/2014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D67859-42F9-4C4E-9447-05B32DEA9CFC}" type="slidenum">
              <a:rPr lang="fr-FR"/>
              <a:pPr>
                <a:defRP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lv-LV" smtClean="0"/>
              <a:t>Rediģēt šablona virsraksta stilu</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D74A103-3FBF-44CD-9451-FC6E1A80413D}" type="slidenum">
              <a:rPr lang="fr-FR" altLang="lv-LV"/>
              <a:pPr/>
              <a:t>‹#›</a:t>
            </a:fld>
            <a:endParaRPr lang="fr-FR" altLang="lv-LV"/>
          </a:p>
        </p:txBody>
      </p:sp>
    </p:spTree>
    <p:extLst>
      <p:ext uri="{BB962C8B-B14F-4D97-AF65-F5344CB8AC3E}">
        <p14:creationId xmlns:p14="http://schemas.microsoft.com/office/powerpoint/2010/main" val="3444092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6863D3E-54E2-458A-BE3B-59551425830C}" type="slidenum">
              <a:rPr lang="fr-FR" altLang="lv-LV"/>
              <a:pPr/>
              <a:t>‹#›</a:t>
            </a:fld>
            <a:endParaRPr lang="fr-FR" altLang="lv-LV"/>
          </a:p>
        </p:txBody>
      </p:sp>
    </p:spTree>
    <p:extLst>
      <p:ext uri="{BB962C8B-B14F-4D97-AF65-F5344CB8AC3E}">
        <p14:creationId xmlns:p14="http://schemas.microsoft.com/office/powerpoint/2010/main" val="265524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586AA58-D963-4D4F-A95C-291DD8A30095}" type="slidenum">
              <a:rPr lang="fr-FR" altLang="lv-LV"/>
              <a:pPr/>
              <a:t>‹#›</a:t>
            </a:fld>
            <a:endParaRPr lang="fr-FR" altLang="lv-LV"/>
          </a:p>
        </p:txBody>
      </p:sp>
    </p:spTree>
    <p:extLst>
      <p:ext uri="{BB962C8B-B14F-4D97-AF65-F5344CB8AC3E}">
        <p14:creationId xmlns:p14="http://schemas.microsoft.com/office/powerpoint/2010/main" val="2467168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4BE16BA-0DBB-4DEE-B35F-F35860B719D1}" type="slidenum">
              <a:rPr lang="fr-FR" altLang="lv-LV"/>
              <a:pPr/>
              <a:t>‹#›</a:t>
            </a:fld>
            <a:endParaRPr lang="fr-FR" altLang="lv-LV"/>
          </a:p>
        </p:txBody>
      </p:sp>
    </p:spTree>
    <p:extLst>
      <p:ext uri="{BB962C8B-B14F-4D97-AF65-F5344CB8AC3E}">
        <p14:creationId xmlns:p14="http://schemas.microsoft.com/office/powerpoint/2010/main" val="3441324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ikonas, lai pievienotu attēlu</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0A42616-5E9D-40D2-A4AF-5766E15D290B}" type="slidenum">
              <a:rPr lang="fr-FR" altLang="lv-LV"/>
              <a:pPr/>
              <a:t>‹#›</a:t>
            </a:fld>
            <a:endParaRPr lang="fr-FR" altLang="lv-LV"/>
          </a:p>
        </p:txBody>
      </p:sp>
    </p:spTree>
    <p:extLst>
      <p:ext uri="{BB962C8B-B14F-4D97-AF65-F5344CB8AC3E}">
        <p14:creationId xmlns:p14="http://schemas.microsoft.com/office/powerpoint/2010/main" val="3557365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9D54F79-63E5-446A-B8BB-39B7ECAB447E}" type="slidenum">
              <a:rPr lang="fr-FR" altLang="lv-LV"/>
              <a:pPr/>
              <a:t>‹#›</a:t>
            </a:fld>
            <a:endParaRPr lang="fr-FR" altLang="lv-LV"/>
          </a:p>
        </p:txBody>
      </p:sp>
    </p:spTree>
    <p:extLst>
      <p:ext uri="{BB962C8B-B14F-4D97-AF65-F5344CB8AC3E}">
        <p14:creationId xmlns:p14="http://schemas.microsoft.com/office/powerpoint/2010/main" val="3501370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DFE602F-170E-4075-97A5-5B53293865FF}" type="slidenum">
              <a:rPr lang="fr-FR" altLang="lv-LV"/>
              <a:pPr/>
              <a:t>‹#›</a:t>
            </a:fld>
            <a:endParaRPr lang="fr-FR" altLang="lv-LV"/>
          </a:p>
        </p:txBody>
      </p:sp>
    </p:spTree>
    <p:extLst>
      <p:ext uri="{BB962C8B-B14F-4D97-AF65-F5344CB8AC3E}">
        <p14:creationId xmlns:p14="http://schemas.microsoft.com/office/powerpoint/2010/main" val="3408410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04769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CE53BE-7BB0-4717-A58D-6D14BC330090}" type="slidenum">
              <a:rPr lang="fr-FR" altLang="lv-LV" smtClean="0"/>
              <a:pPr/>
              <a:t>‹#›</a:t>
            </a:fld>
            <a:endParaRPr lang="fr-FR" altLang="lv-LV"/>
          </a:p>
        </p:txBody>
      </p:sp>
    </p:spTree>
    <p:extLst>
      <p:ext uri="{BB962C8B-B14F-4D97-AF65-F5344CB8AC3E}">
        <p14:creationId xmlns:p14="http://schemas.microsoft.com/office/powerpoint/2010/main" val="3248328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084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D3DBA2-4087-45A4-90A7-CF1C43F24355}" type="datetime1">
              <a:rPr lang="fr-FR"/>
              <a:pPr>
                <a:defRPr/>
              </a:pPr>
              <a:t>25/08/2014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EFB076-CB4A-4C5F-8977-D89781F99147}" type="slidenum">
              <a:rPr lang="fr-FR"/>
              <a:pPr>
                <a:defRP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3AA4291-7056-400A-932E-6DF7F594B07C}" type="slidenum">
              <a:rPr lang="fr-FR" altLang="lv-LV" smtClean="0"/>
              <a:pPr/>
              <a:t>‹#›</a:t>
            </a:fld>
            <a:endParaRPr lang="fr-FR" altLang="lv-LV"/>
          </a:p>
        </p:txBody>
      </p:sp>
    </p:spTree>
    <p:extLst>
      <p:ext uri="{BB962C8B-B14F-4D97-AF65-F5344CB8AC3E}">
        <p14:creationId xmlns:p14="http://schemas.microsoft.com/office/powerpoint/2010/main" val="2779006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lv-LV" smtClean="0"/>
              <a:t>Rediģēt šablona virsraksta stilu</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74A103-3FBF-44CD-9451-FC6E1A80413D}" type="slidenum">
              <a:rPr lang="fr-FR" altLang="lv-LV" smtClean="0"/>
              <a:pPr/>
              <a:t>‹#›</a:t>
            </a:fld>
            <a:endParaRPr lang="fr-FR" altLang="lv-LV"/>
          </a:p>
        </p:txBody>
      </p:sp>
    </p:spTree>
    <p:extLst>
      <p:ext uri="{BB962C8B-B14F-4D97-AF65-F5344CB8AC3E}">
        <p14:creationId xmlns:p14="http://schemas.microsoft.com/office/powerpoint/2010/main" val="64229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863D3E-54E2-458A-BE3B-59551425830C}" type="slidenum">
              <a:rPr lang="fr-FR" altLang="lv-LV" smtClean="0"/>
              <a:pPr/>
              <a:t>‹#›</a:t>
            </a:fld>
            <a:endParaRPr lang="fr-FR" altLang="lv-LV"/>
          </a:p>
        </p:txBody>
      </p:sp>
    </p:spTree>
    <p:extLst>
      <p:ext uri="{BB962C8B-B14F-4D97-AF65-F5344CB8AC3E}">
        <p14:creationId xmlns:p14="http://schemas.microsoft.com/office/powerpoint/2010/main" val="3674446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86AA58-D963-4D4F-A95C-291DD8A30095}" type="slidenum">
              <a:rPr lang="fr-FR" altLang="lv-LV" smtClean="0"/>
              <a:pPr/>
              <a:t>‹#›</a:t>
            </a:fld>
            <a:endParaRPr lang="fr-FR" altLang="lv-LV"/>
          </a:p>
        </p:txBody>
      </p:sp>
    </p:spTree>
    <p:extLst>
      <p:ext uri="{BB962C8B-B14F-4D97-AF65-F5344CB8AC3E}">
        <p14:creationId xmlns:p14="http://schemas.microsoft.com/office/powerpoint/2010/main" val="214556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BE16BA-0DBB-4DEE-B35F-F35860B719D1}" type="slidenum">
              <a:rPr lang="fr-FR" altLang="lv-LV" smtClean="0"/>
              <a:pPr/>
              <a:t>‹#›</a:t>
            </a:fld>
            <a:endParaRPr lang="fr-FR" altLang="lv-LV"/>
          </a:p>
        </p:txBody>
      </p:sp>
    </p:spTree>
    <p:extLst>
      <p:ext uri="{BB962C8B-B14F-4D97-AF65-F5344CB8AC3E}">
        <p14:creationId xmlns:p14="http://schemas.microsoft.com/office/powerpoint/2010/main" val="801425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ikonas, lai pievienotu attēlu</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0A42616-5E9D-40D2-A4AF-5766E15D290B}" type="slidenum">
              <a:rPr lang="fr-FR" altLang="lv-LV" smtClean="0"/>
              <a:pPr/>
              <a:t>‹#›</a:t>
            </a:fld>
            <a:endParaRPr lang="fr-FR" altLang="lv-LV"/>
          </a:p>
        </p:txBody>
      </p:sp>
    </p:spTree>
    <p:extLst>
      <p:ext uri="{BB962C8B-B14F-4D97-AF65-F5344CB8AC3E}">
        <p14:creationId xmlns:p14="http://schemas.microsoft.com/office/powerpoint/2010/main" val="3789896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D54F79-63E5-446A-B8BB-39B7ECAB447E}" type="slidenum">
              <a:rPr lang="fr-FR" altLang="lv-LV" smtClean="0"/>
              <a:pPr/>
              <a:t>‹#›</a:t>
            </a:fld>
            <a:endParaRPr lang="fr-FR" altLang="lv-LV"/>
          </a:p>
        </p:txBody>
      </p:sp>
    </p:spTree>
    <p:extLst>
      <p:ext uri="{BB962C8B-B14F-4D97-AF65-F5344CB8AC3E}">
        <p14:creationId xmlns:p14="http://schemas.microsoft.com/office/powerpoint/2010/main" val="82055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FE602F-170E-4075-97A5-5B53293865FF}" type="slidenum">
              <a:rPr lang="fr-FR" altLang="lv-LV" smtClean="0"/>
              <a:pPr/>
              <a:t>‹#›</a:t>
            </a:fld>
            <a:endParaRPr lang="fr-FR" altLang="lv-LV"/>
          </a:p>
        </p:txBody>
      </p:sp>
    </p:spTree>
    <p:extLst>
      <p:ext uri="{BB962C8B-B14F-4D97-AF65-F5344CB8AC3E}">
        <p14:creationId xmlns:p14="http://schemas.microsoft.com/office/powerpoint/2010/main" val="931818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lv-LV" smtClean="0"/>
              <a:t>Rediģēt šablona virsraksta stilu</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346F71C-A57B-4037-9BB1-DC7A4D6BB5D1}" type="slidenum">
              <a:rPr lang="fr-FR" altLang="lv-LV"/>
              <a:pPr/>
              <a:t>‹#›</a:t>
            </a:fld>
            <a:endParaRPr lang="fr-FR" altLang="lv-LV"/>
          </a:p>
        </p:txBody>
      </p:sp>
    </p:spTree>
    <p:extLst>
      <p:ext uri="{BB962C8B-B14F-4D97-AF65-F5344CB8AC3E}">
        <p14:creationId xmlns:p14="http://schemas.microsoft.com/office/powerpoint/2010/main" val="1219970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CCE53BE-7BB0-4717-A58D-6D14BC330090}" type="slidenum">
              <a:rPr lang="fr-FR" altLang="lv-LV"/>
              <a:pPr/>
              <a:t>‹#›</a:t>
            </a:fld>
            <a:endParaRPr lang="fr-FR" altLang="lv-LV"/>
          </a:p>
        </p:txBody>
      </p:sp>
    </p:spTree>
    <p:extLst>
      <p:ext uri="{BB962C8B-B14F-4D97-AF65-F5344CB8AC3E}">
        <p14:creationId xmlns:p14="http://schemas.microsoft.com/office/powerpoint/2010/main" val="190509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8BBE61-A35C-4456-BBE3-D44233AA0042}" type="datetime1">
              <a:rPr lang="fr-FR"/>
              <a:pPr>
                <a:defRPr/>
              </a:pPr>
              <a:t>25/08/2014</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C22772-2516-45CB-908C-EEE7BB5C361C}" type="slidenum">
              <a:rPr lang="fr-FR"/>
              <a:pPr>
                <a:defRPr/>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lv-LV" smtClean="0"/>
              <a:t>Rediģēt šablona virsraksta stilu</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A25A4EA-6A10-4ACC-BA58-DE84D8F454BB}" type="slidenum">
              <a:rPr lang="fr-FR" altLang="lv-LV"/>
              <a:pPr/>
              <a:t>‹#›</a:t>
            </a:fld>
            <a:endParaRPr lang="fr-FR" altLang="lv-LV"/>
          </a:p>
        </p:txBody>
      </p:sp>
    </p:spTree>
    <p:extLst>
      <p:ext uri="{BB962C8B-B14F-4D97-AF65-F5344CB8AC3E}">
        <p14:creationId xmlns:p14="http://schemas.microsoft.com/office/powerpoint/2010/main" val="4227981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3AA4291-7056-400A-932E-6DF7F594B07C}" type="slidenum">
              <a:rPr lang="fr-FR" altLang="lv-LV"/>
              <a:pPr/>
              <a:t>‹#›</a:t>
            </a:fld>
            <a:endParaRPr lang="fr-FR" altLang="lv-LV"/>
          </a:p>
        </p:txBody>
      </p:sp>
    </p:spTree>
    <p:extLst>
      <p:ext uri="{BB962C8B-B14F-4D97-AF65-F5344CB8AC3E}">
        <p14:creationId xmlns:p14="http://schemas.microsoft.com/office/powerpoint/2010/main" val="1958870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lv-LV" smtClean="0"/>
              <a:t>Rediģēt šablona virsraksta stilu</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D74A103-3FBF-44CD-9451-FC6E1A80413D}" type="slidenum">
              <a:rPr lang="fr-FR" altLang="lv-LV"/>
              <a:pPr/>
              <a:t>‹#›</a:t>
            </a:fld>
            <a:endParaRPr lang="fr-FR" altLang="lv-LV"/>
          </a:p>
        </p:txBody>
      </p:sp>
    </p:spTree>
    <p:extLst>
      <p:ext uri="{BB962C8B-B14F-4D97-AF65-F5344CB8AC3E}">
        <p14:creationId xmlns:p14="http://schemas.microsoft.com/office/powerpoint/2010/main" val="874860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6863D3E-54E2-458A-BE3B-59551425830C}" type="slidenum">
              <a:rPr lang="fr-FR" altLang="lv-LV"/>
              <a:pPr/>
              <a:t>‹#›</a:t>
            </a:fld>
            <a:endParaRPr lang="fr-FR" altLang="lv-LV"/>
          </a:p>
        </p:txBody>
      </p:sp>
    </p:spTree>
    <p:extLst>
      <p:ext uri="{BB962C8B-B14F-4D97-AF65-F5344CB8AC3E}">
        <p14:creationId xmlns:p14="http://schemas.microsoft.com/office/powerpoint/2010/main" val="3659754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586AA58-D963-4D4F-A95C-291DD8A30095}" type="slidenum">
              <a:rPr lang="fr-FR" altLang="lv-LV"/>
              <a:pPr/>
              <a:t>‹#›</a:t>
            </a:fld>
            <a:endParaRPr lang="fr-FR" altLang="lv-LV"/>
          </a:p>
        </p:txBody>
      </p:sp>
    </p:spTree>
    <p:extLst>
      <p:ext uri="{BB962C8B-B14F-4D97-AF65-F5344CB8AC3E}">
        <p14:creationId xmlns:p14="http://schemas.microsoft.com/office/powerpoint/2010/main" val="3704485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4BE16BA-0DBB-4DEE-B35F-F35860B719D1}" type="slidenum">
              <a:rPr lang="fr-FR" altLang="lv-LV"/>
              <a:pPr/>
              <a:t>‹#›</a:t>
            </a:fld>
            <a:endParaRPr lang="fr-FR" altLang="lv-LV"/>
          </a:p>
        </p:txBody>
      </p:sp>
    </p:spTree>
    <p:extLst>
      <p:ext uri="{BB962C8B-B14F-4D97-AF65-F5344CB8AC3E}">
        <p14:creationId xmlns:p14="http://schemas.microsoft.com/office/powerpoint/2010/main" val="3777492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ikonas, lai pievienotu attēlu</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0A42616-5E9D-40D2-A4AF-5766E15D290B}" type="slidenum">
              <a:rPr lang="fr-FR" altLang="lv-LV"/>
              <a:pPr/>
              <a:t>‹#›</a:t>
            </a:fld>
            <a:endParaRPr lang="fr-FR" altLang="lv-LV"/>
          </a:p>
        </p:txBody>
      </p:sp>
    </p:spTree>
    <p:extLst>
      <p:ext uri="{BB962C8B-B14F-4D97-AF65-F5344CB8AC3E}">
        <p14:creationId xmlns:p14="http://schemas.microsoft.com/office/powerpoint/2010/main" val="1613285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9D54F79-63E5-446A-B8BB-39B7ECAB447E}" type="slidenum">
              <a:rPr lang="fr-FR" altLang="lv-LV"/>
              <a:pPr/>
              <a:t>‹#›</a:t>
            </a:fld>
            <a:endParaRPr lang="fr-FR" altLang="lv-LV"/>
          </a:p>
        </p:txBody>
      </p:sp>
    </p:spTree>
    <p:extLst>
      <p:ext uri="{BB962C8B-B14F-4D97-AF65-F5344CB8AC3E}">
        <p14:creationId xmlns:p14="http://schemas.microsoft.com/office/powerpoint/2010/main" val="3883018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DFE602F-170E-4075-97A5-5B53293865FF}" type="slidenum">
              <a:rPr lang="fr-FR" altLang="lv-LV"/>
              <a:pPr/>
              <a:t>‹#›</a:t>
            </a:fld>
            <a:endParaRPr lang="fr-FR" altLang="lv-LV"/>
          </a:p>
        </p:txBody>
      </p:sp>
    </p:spTree>
    <p:extLst>
      <p:ext uri="{BB962C8B-B14F-4D97-AF65-F5344CB8AC3E}">
        <p14:creationId xmlns:p14="http://schemas.microsoft.com/office/powerpoint/2010/main" val="329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lv-LV" smtClean="0"/>
              <a:t>Rediģēt šablona virsraksta stilu</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346F71C-A57B-4037-9BB1-DC7A4D6BB5D1}" type="slidenum">
              <a:rPr lang="fr-FR" altLang="lv-LV"/>
              <a:pPr/>
              <a:t>‹#›</a:t>
            </a:fld>
            <a:endParaRPr lang="fr-FR" altLang="lv-LV"/>
          </a:p>
        </p:txBody>
      </p:sp>
    </p:spTree>
    <p:extLst>
      <p:ext uri="{BB962C8B-B14F-4D97-AF65-F5344CB8AC3E}">
        <p14:creationId xmlns:p14="http://schemas.microsoft.com/office/powerpoint/2010/main" val="43972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7E018C5-5CEE-4943-83C2-E3E6BF583D49}" type="datetime1">
              <a:rPr lang="fr-FR"/>
              <a:pPr>
                <a:defRPr/>
              </a:pPr>
              <a:t>25/08/2014</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A72801-B151-4BEF-B28E-4CB4622C03E5}" type="slidenum">
              <a:rPr lang="fr-FR"/>
              <a:pPr>
                <a:defRPr/>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CCE53BE-7BB0-4717-A58D-6D14BC330090}" type="slidenum">
              <a:rPr lang="fr-FR" altLang="lv-LV"/>
              <a:pPr/>
              <a:t>‹#›</a:t>
            </a:fld>
            <a:endParaRPr lang="fr-FR" altLang="lv-LV"/>
          </a:p>
        </p:txBody>
      </p:sp>
    </p:spTree>
    <p:extLst>
      <p:ext uri="{BB962C8B-B14F-4D97-AF65-F5344CB8AC3E}">
        <p14:creationId xmlns:p14="http://schemas.microsoft.com/office/powerpoint/2010/main" val="1596030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lv-LV" smtClean="0"/>
              <a:t>Rediģēt šablona virsraksta stilu</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A25A4EA-6A10-4ACC-BA58-DE84D8F454BB}" type="slidenum">
              <a:rPr lang="fr-FR" altLang="lv-LV"/>
              <a:pPr/>
              <a:t>‹#›</a:t>
            </a:fld>
            <a:endParaRPr lang="fr-FR" altLang="lv-LV"/>
          </a:p>
        </p:txBody>
      </p:sp>
    </p:spTree>
    <p:extLst>
      <p:ext uri="{BB962C8B-B14F-4D97-AF65-F5344CB8AC3E}">
        <p14:creationId xmlns:p14="http://schemas.microsoft.com/office/powerpoint/2010/main" val="3286589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3AA4291-7056-400A-932E-6DF7F594B07C}" type="slidenum">
              <a:rPr lang="fr-FR" altLang="lv-LV"/>
              <a:pPr/>
              <a:t>‹#›</a:t>
            </a:fld>
            <a:endParaRPr lang="fr-FR" altLang="lv-LV"/>
          </a:p>
        </p:txBody>
      </p:sp>
    </p:spTree>
    <p:extLst>
      <p:ext uri="{BB962C8B-B14F-4D97-AF65-F5344CB8AC3E}">
        <p14:creationId xmlns:p14="http://schemas.microsoft.com/office/powerpoint/2010/main" val="1953618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lv-LV" smtClean="0"/>
              <a:t>Rediģēt šablona virsraksta stilu</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D74A103-3FBF-44CD-9451-FC6E1A80413D}" type="slidenum">
              <a:rPr lang="fr-FR" altLang="lv-LV"/>
              <a:pPr/>
              <a:t>‹#›</a:t>
            </a:fld>
            <a:endParaRPr lang="fr-FR" altLang="lv-LV"/>
          </a:p>
        </p:txBody>
      </p:sp>
    </p:spTree>
    <p:extLst>
      <p:ext uri="{BB962C8B-B14F-4D97-AF65-F5344CB8AC3E}">
        <p14:creationId xmlns:p14="http://schemas.microsoft.com/office/powerpoint/2010/main" val="207911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6863D3E-54E2-458A-BE3B-59551425830C}" type="slidenum">
              <a:rPr lang="fr-FR" altLang="lv-LV"/>
              <a:pPr/>
              <a:t>‹#›</a:t>
            </a:fld>
            <a:endParaRPr lang="fr-FR" altLang="lv-LV"/>
          </a:p>
        </p:txBody>
      </p:sp>
    </p:spTree>
    <p:extLst>
      <p:ext uri="{BB962C8B-B14F-4D97-AF65-F5344CB8AC3E}">
        <p14:creationId xmlns:p14="http://schemas.microsoft.com/office/powerpoint/2010/main" val="2463968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586AA58-D963-4D4F-A95C-291DD8A30095}" type="slidenum">
              <a:rPr lang="fr-FR" altLang="lv-LV"/>
              <a:pPr/>
              <a:t>‹#›</a:t>
            </a:fld>
            <a:endParaRPr lang="fr-FR" altLang="lv-LV"/>
          </a:p>
        </p:txBody>
      </p:sp>
    </p:spTree>
    <p:extLst>
      <p:ext uri="{BB962C8B-B14F-4D97-AF65-F5344CB8AC3E}">
        <p14:creationId xmlns:p14="http://schemas.microsoft.com/office/powerpoint/2010/main" val="20337765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4BE16BA-0DBB-4DEE-B35F-F35860B719D1}" type="slidenum">
              <a:rPr lang="fr-FR" altLang="lv-LV"/>
              <a:pPr/>
              <a:t>‹#›</a:t>
            </a:fld>
            <a:endParaRPr lang="fr-FR" altLang="lv-LV"/>
          </a:p>
        </p:txBody>
      </p:sp>
    </p:spTree>
    <p:extLst>
      <p:ext uri="{BB962C8B-B14F-4D97-AF65-F5344CB8AC3E}">
        <p14:creationId xmlns:p14="http://schemas.microsoft.com/office/powerpoint/2010/main" val="3418372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v-LV" smtClean="0"/>
              <a:t>Rediģēt šablona virsraksta stilu</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smtClean="0"/>
              <a:t>Noklikšķiniet uz ikonas, lai pievienotu attēlu</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0A42616-5E9D-40D2-A4AF-5766E15D290B}" type="slidenum">
              <a:rPr lang="fr-FR" altLang="lv-LV"/>
              <a:pPr/>
              <a:t>‹#›</a:t>
            </a:fld>
            <a:endParaRPr lang="fr-FR" altLang="lv-LV"/>
          </a:p>
        </p:txBody>
      </p:sp>
    </p:spTree>
    <p:extLst>
      <p:ext uri="{BB962C8B-B14F-4D97-AF65-F5344CB8AC3E}">
        <p14:creationId xmlns:p14="http://schemas.microsoft.com/office/powerpoint/2010/main" val="1707176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9D54F79-63E5-446A-B8BB-39B7ECAB447E}" type="slidenum">
              <a:rPr lang="fr-FR" altLang="lv-LV"/>
              <a:pPr/>
              <a:t>‹#›</a:t>
            </a:fld>
            <a:endParaRPr lang="fr-FR" altLang="lv-LV"/>
          </a:p>
        </p:txBody>
      </p:sp>
    </p:spTree>
    <p:extLst>
      <p:ext uri="{BB962C8B-B14F-4D97-AF65-F5344CB8AC3E}">
        <p14:creationId xmlns:p14="http://schemas.microsoft.com/office/powerpoint/2010/main" val="2125908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lv-LV" smtClean="0"/>
              <a:t>Rediģēt šablona virsraksta stilu</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DFE602F-170E-4075-97A5-5B53293865FF}" type="slidenum">
              <a:rPr lang="fr-FR" altLang="lv-LV"/>
              <a:pPr/>
              <a:t>‹#›</a:t>
            </a:fld>
            <a:endParaRPr lang="fr-FR" altLang="lv-LV"/>
          </a:p>
        </p:txBody>
      </p:sp>
    </p:spTree>
    <p:extLst>
      <p:ext uri="{BB962C8B-B14F-4D97-AF65-F5344CB8AC3E}">
        <p14:creationId xmlns:p14="http://schemas.microsoft.com/office/powerpoint/2010/main" val="360540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6DF2B-8A5C-4B5F-B2FE-393BE80E4228}" type="datetime1">
              <a:rPr lang="fr-FR"/>
              <a:pPr>
                <a:defRPr/>
              </a:pPr>
              <a:t>25/08/2014</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CE1910-A110-46EA-A644-20EF954B20D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5AC026-CF9A-4F78-8E17-D1173D3CFFE4}" type="datetime1">
              <a:rPr lang="fr-FR"/>
              <a:pPr>
                <a:defRPr/>
              </a:pPr>
              <a:t>25/08/2014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679601-B43F-4AFC-9B67-9D3C60B2A4A7}"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F029EE3-DAC5-436E-A0D2-46B9DF06D871}" type="datetime1">
              <a:rPr lang="fr-FR"/>
              <a:pPr>
                <a:defRPr/>
              </a:pPr>
              <a:t>25/08/2014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14EE3C-E89E-4314-ABD3-2400F23AD05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emf"/><Relationship Id="rId2" Type="http://schemas.openxmlformats.org/officeDocument/2006/relationships/slideLayout" Target="../slideLayouts/slideLayout15.xml"/><Relationship Id="rId16" Type="http://schemas.openxmlformats.org/officeDocument/2006/relationships/image" Target="../media/image2.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1"/>
          <p:cNvPicPr>
            <a:picLocks noChangeAspect="1"/>
          </p:cNvPicPr>
          <p:nvPr userDrawn="1"/>
        </p:nvPicPr>
        <p:blipFill>
          <a:blip r:embed="rId15"/>
          <a:srcRect/>
          <a:stretch>
            <a:fillRect/>
          </a:stretch>
        </p:blipFill>
        <p:spPr bwMode="auto">
          <a:xfrm>
            <a:off x="292100" y="127000"/>
            <a:ext cx="8559800" cy="6591300"/>
          </a:xfrm>
          <a:prstGeom prst="rect">
            <a:avLst/>
          </a:prstGeom>
          <a:noFill/>
          <a:ln w="9525">
            <a:noFill/>
            <a:miter lim="800000"/>
            <a:headEnd/>
            <a:tailEnd/>
          </a:ln>
        </p:spPr>
      </p:pic>
      <p:pic>
        <p:nvPicPr>
          <p:cNvPr id="2051" name="Image 10"/>
          <p:cNvPicPr>
            <a:picLocks noChangeAspect="1"/>
          </p:cNvPicPr>
          <p:nvPr userDrawn="1"/>
        </p:nvPicPr>
        <p:blipFill>
          <a:blip r:embed="rId16"/>
          <a:srcRect/>
          <a:stretch>
            <a:fillRect/>
          </a:stretch>
        </p:blipFill>
        <p:spPr bwMode="auto">
          <a:xfrm>
            <a:off x="-404813" y="-427038"/>
            <a:ext cx="9956801" cy="2547938"/>
          </a:xfrm>
          <a:prstGeom prst="rect">
            <a:avLst/>
          </a:prstGeom>
          <a:noFill/>
          <a:ln w="9525">
            <a:noFill/>
            <a:miter lim="800000"/>
            <a:headEnd/>
            <a:tailEnd/>
          </a:ln>
        </p:spPr>
      </p:pic>
      <p:pic>
        <p:nvPicPr>
          <p:cNvPr id="2052" name="Image 5" descr="LogosEEAgrantsNORWAYgrants_CMJN.emf"/>
          <p:cNvPicPr>
            <a:picLocks noChangeAspect="1"/>
          </p:cNvPicPr>
          <p:nvPr userDrawn="1"/>
        </p:nvPicPr>
        <p:blipFill>
          <a:blip r:embed="rId17"/>
          <a:srcRect/>
          <a:stretch>
            <a:fillRect/>
          </a:stretch>
        </p:blipFill>
        <p:spPr bwMode="auto">
          <a:xfrm>
            <a:off x="735013" y="447675"/>
            <a:ext cx="2497137"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69" r:id="rId12"/>
    <p:sldLayoutId id="214748427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3" descr="fond_carte2.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1"/>
          <p:cNvPicPr>
            <a:picLocks noChangeAspect="1"/>
          </p:cNvPicPr>
          <p:nvPr userDrawn="1"/>
        </p:nvPicPr>
        <p:blipFill>
          <a:blip r:embed="rId15"/>
          <a:srcRect/>
          <a:stretch>
            <a:fillRect/>
          </a:stretch>
        </p:blipFill>
        <p:spPr bwMode="auto">
          <a:xfrm>
            <a:off x="292100" y="127000"/>
            <a:ext cx="8559800" cy="6591300"/>
          </a:xfrm>
          <a:prstGeom prst="rect">
            <a:avLst/>
          </a:prstGeom>
          <a:noFill/>
          <a:ln w="9525">
            <a:noFill/>
            <a:miter lim="800000"/>
            <a:headEnd/>
            <a:tailEnd/>
          </a:ln>
        </p:spPr>
      </p:pic>
      <p:pic>
        <p:nvPicPr>
          <p:cNvPr id="4" name="Image 10"/>
          <p:cNvPicPr>
            <a:picLocks noChangeAspect="1"/>
          </p:cNvPicPr>
          <p:nvPr userDrawn="1"/>
        </p:nvPicPr>
        <p:blipFill>
          <a:blip r:embed="rId16"/>
          <a:srcRect/>
          <a:stretch>
            <a:fillRect/>
          </a:stretch>
        </p:blipFill>
        <p:spPr bwMode="auto">
          <a:xfrm>
            <a:off x="-404813" y="-427038"/>
            <a:ext cx="9956801" cy="2547938"/>
          </a:xfrm>
          <a:prstGeom prst="rect">
            <a:avLst/>
          </a:prstGeom>
          <a:noFill/>
          <a:ln w="9525">
            <a:noFill/>
            <a:miter lim="800000"/>
            <a:headEnd/>
            <a:tailEnd/>
          </a:ln>
        </p:spPr>
      </p:pic>
      <p:pic>
        <p:nvPicPr>
          <p:cNvPr id="5" name="Image 5" descr="LogosEEAgrantsNORWAYgrants_CMJN.emf"/>
          <p:cNvPicPr>
            <a:picLocks noChangeAspect="1"/>
          </p:cNvPicPr>
          <p:nvPr userDrawn="1"/>
        </p:nvPicPr>
        <p:blipFill>
          <a:blip r:embed="rId17"/>
          <a:srcRect/>
          <a:stretch>
            <a:fillRect/>
          </a:stretch>
        </p:blipFill>
        <p:spPr bwMode="auto">
          <a:xfrm>
            <a:off x="735013" y="447675"/>
            <a:ext cx="2497137" cy="720725"/>
          </a:xfrm>
          <a:prstGeom prst="rect">
            <a:avLst/>
          </a:prstGeom>
          <a:noFill/>
          <a:ln w="9525">
            <a:noFill/>
            <a:miter lim="800000"/>
            <a:headEnd/>
            <a:tailEnd/>
          </a:ln>
        </p:spPr>
      </p:pic>
    </p:spTree>
    <p:extLst>
      <p:ext uri="{BB962C8B-B14F-4D97-AF65-F5344CB8AC3E}">
        <p14:creationId xmlns:p14="http://schemas.microsoft.com/office/powerpoint/2010/main" val="2350594475"/>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1" descr="fond_carte.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43099"/>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3" descr="fond_carte2.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3288"/>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1" descr="fond_carte.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32350"/>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1" descr="fond_carte.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08406"/>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6.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6.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6.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36600" y="1768557"/>
            <a:ext cx="7659688" cy="4323150"/>
          </a:xfrm>
          <a:prstGeom prst="rect">
            <a:avLst/>
          </a:prstGeom>
          <a:effectLst>
            <a:outerShdw blurRad="76200" dir="13500000" sy="23000" kx="1200000" algn="br" rotWithShape="0">
              <a:prstClr val="black">
                <a:alpha val="20000"/>
              </a:prstClr>
            </a:outerShdw>
          </a:effectLst>
        </p:spPr>
        <p:txBody>
          <a:bodyPr anchor="ctr"/>
          <a:lstStyle/>
          <a:p>
            <a:pPr algn="ctr"/>
            <a:r>
              <a:rPr lang="lv-LV" dirty="0">
                <a:latin typeface="Arial" panose="020B0604020202020204" pitchFamily="34" charset="0"/>
                <a:cs typeface="Arial" panose="020B0604020202020204" pitchFamily="34" charset="0"/>
              </a:rPr>
              <a:t>Norvēģijas finanšu instrumenta līdzfinansētās programmas „Kapacitātes stiprināšana un institucionālā sadarbība starp Latvijas un Norvēģijas valsts institūcijām, vietējām un reģionālām iestādēm” </a:t>
            </a:r>
          </a:p>
          <a:p>
            <a:pPr algn="ctr"/>
            <a:r>
              <a:rPr lang="lv-LV" dirty="0">
                <a:latin typeface="Arial" panose="020B0604020202020204" pitchFamily="34" charset="0"/>
                <a:cs typeface="Arial" panose="020B0604020202020204" pitchFamily="34" charset="0"/>
              </a:rPr>
              <a:t>projekts „Reģionālās politikas aktivitāšu īstenošana Latvijā un reģionālās attīstības pasākumu izstrāde</a:t>
            </a:r>
            <a:r>
              <a:rPr lang="lv-LV" dirty="0" smtClean="0">
                <a:latin typeface="Arial" panose="020B0604020202020204" pitchFamily="34" charset="0"/>
                <a:cs typeface="Arial" panose="020B0604020202020204" pitchFamily="34" charset="0"/>
              </a:rPr>
              <a:t>”</a:t>
            </a:r>
          </a:p>
          <a:p>
            <a:pPr algn="ctr"/>
            <a:endParaRPr lang="lv-LV" sz="1600" dirty="0">
              <a:latin typeface="Arial" panose="020B0604020202020204" pitchFamily="34" charset="0"/>
              <a:cs typeface="Arial" panose="020B0604020202020204" pitchFamily="34" charset="0"/>
            </a:endParaRPr>
          </a:p>
          <a:p>
            <a:pPr algn="ctr"/>
            <a:endParaRPr lang="lv-LV" sz="1600" dirty="0">
              <a:latin typeface="Arial" panose="020B0604020202020204" pitchFamily="34" charset="0"/>
              <a:cs typeface="Arial" panose="020B0604020202020204" pitchFamily="34" charset="0"/>
            </a:endParaRPr>
          </a:p>
          <a:p>
            <a:pPr algn="ctr"/>
            <a:r>
              <a:rPr lang="lv-LV" sz="2000" b="1" dirty="0" smtClean="0">
                <a:latin typeface="Arial" panose="020B0604020202020204" pitchFamily="34" charset="0"/>
                <a:cs typeface="Arial" panose="020B0604020202020204" pitchFamily="34" charset="0"/>
              </a:rPr>
              <a:t>SEMINĀRS</a:t>
            </a:r>
          </a:p>
          <a:p>
            <a:pPr algn="ctr"/>
            <a:r>
              <a:rPr lang="lv-LV" sz="2000" b="1" dirty="0" smtClean="0">
                <a:latin typeface="Arial" panose="020B0604020202020204" pitchFamily="34" charset="0"/>
                <a:cs typeface="Arial" panose="020B0604020202020204" pitchFamily="34" charset="0"/>
              </a:rPr>
              <a:t>«VIETĒJĀS PĀRTIKAS ATBALSTA SISTĒMAS IZVEIDE»</a:t>
            </a:r>
          </a:p>
          <a:p>
            <a:pPr algn="ctr"/>
            <a:endParaRPr lang="lv-LV" sz="2000" dirty="0" smtClean="0">
              <a:solidFill>
                <a:srgbClr val="0070C0"/>
              </a:solidFill>
              <a:latin typeface="Arial" panose="020B0604020202020204" pitchFamily="34" charset="0"/>
              <a:cs typeface="Arial" panose="020B0604020202020204" pitchFamily="34" charset="0"/>
            </a:endParaRPr>
          </a:p>
          <a:p>
            <a:pPr algn="ctr"/>
            <a:r>
              <a:rPr lang="lv-LV" dirty="0" smtClean="0">
                <a:solidFill>
                  <a:srgbClr val="0070C0"/>
                </a:solidFill>
                <a:latin typeface="Arial" panose="020B0604020202020204" pitchFamily="34" charset="0"/>
                <a:cs typeface="Arial" panose="020B0604020202020204" pitchFamily="34" charset="0"/>
              </a:rPr>
              <a:t>Pasniedzējs </a:t>
            </a:r>
            <a:r>
              <a:rPr lang="lv-LV" dirty="0" smtClean="0">
                <a:solidFill>
                  <a:srgbClr val="0070C0"/>
                </a:solidFill>
                <a:latin typeface="Arial" panose="020B0604020202020204" pitchFamily="34" charset="0"/>
                <a:cs typeface="Arial" panose="020B0604020202020204" pitchFamily="34" charset="0"/>
              </a:rPr>
              <a:t>Aigars Plotkāns</a:t>
            </a:r>
          </a:p>
          <a:p>
            <a:pPr algn="ctr"/>
            <a:r>
              <a:rPr lang="lv-LV" dirty="0" smtClean="0">
                <a:solidFill>
                  <a:srgbClr val="0070C0"/>
                </a:solidFill>
                <a:latin typeface="Arial" panose="020B0604020202020204" pitchFamily="34" charset="0"/>
                <a:cs typeface="Arial" panose="020B0604020202020204" pitchFamily="34" charset="0"/>
              </a:rPr>
              <a:t>26.augusts, Daugavpils </a:t>
            </a:r>
            <a:endParaRPr lang="lv-LV" dirty="0" smtClean="0">
              <a:solidFill>
                <a:srgbClr val="0070C0"/>
              </a:solidFill>
              <a:latin typeface="Arial" panose="020B0604020202020204" pitchFamily="34" charset="0"/>
              <a:cs typeface="Arial" panose="020B0604020202020204" pitchFamily="34" charset="0"/>
            </a:endParaRPr>
          </a:p>
          <a:p>
            <a:pPr algn="ctr"/>
            <a:r>
              <a:rPr lang="lv-LV" dirty="0" smtClean="0">
                <a:solidFill>
                  <a:srgbClr val="0070C0"/>
                </a:solidFill>
                <a:latin typeface="Arial" panose="020B0604020202020204" pitchFamily="34" charset="0"/>
                <a:cs typeface="Arial" panose="020B0604020202020204" pitchFamily="34" charset="0"/>
              </a:rPr>
              <a:t>28.augusts, Rēzekne</a:t>
            </a:r>
            <a:endParaRPr lang="lv-LV" dirty="0">
              <a:solidFill>
                <a:srgbClr val="0070C0"/>
              </a:solidFill>
              <a:latin typeface="Arial" panose="020B0604020202020204" pitchFamily="34" charset="0"/>
              <a:cs typeface="Arial" panose="020B0604020202020204" pitchFamily="34" charset="0"/>
            </a:endParaRPr>
          </a:p>
        </p:txBody>
      </p:sp>
      <p:sp>
        <p:nvSpPr>
          <p:cNvPr id="2" name="Titre 1"/>
          <p:cNvSpPr txBox="1">
            <a:spLocks/>
          </p:cNvSpPr>
          <p:nvPr/>
        </p:nvSpPr>
        <p:spPr>
          <a:xfrm>
            <a:off x="462915" y="4702630"/>
            <a:ext cx="8219531" cy="1555296"/>
          </a:xfrm>
          <a:prstGeom prst="rect">
            <a:avLst/>
          </a:prstGeom>
          <a:effectLst>
            <a:outerShdw blurRad="76200" dir="13500000" sy="23000" kx="1200000" algn="br" rotWithShape="0">
              <a:prstClr val="black">
                <a:alpha val="20000"/>
              </a:prstClr>
            </a:outerShdw>
          </a:effectLst>
        </p:spPr>
        <p:txBody>
          <a:bodyPr anchor="ctr"/>
          <a:lstStyle/>
          <a:p>
            <a:pPr>
              <a:defRPr/>
            </a:pPr>
            <a:endParaRPr lang="fr-FR" sz="2000" dirty="0">
              <a:solidFill>
                <a:schemeClr val="tx2"/>
              </a:solidFill>
              <a:latin typeface="Calibri" pitchFamily="34" charset="0"/>
              <a:cs typeface="Arial" pitchFamily="34" charset="0"/>
            </a:endParaRPr>
          </a:p>
        </p:txBody>
      </p:sp>
      <p:sp>
        <p:nvSpPr>
          <p:cNvPr id="9" name="Oval 8"/>
          <p:cNvSpPr/>
          <p:nvPr/>
        </p:nvSpPr>
        <p:spPr>
          <a:xfrm>
            <a:off x="462915" y="295275"/>
            <a:ext cx="2924719" cy="10048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 name="Attēls 2"/>
          <p:cNvPicPr>
            <a:picLocks noChangeAspect="1"/>
          </p:cNvPicPr>
          <p:nvPr/>
        </p:nvPicPr>
        <p:blipFill rotWithShape="1">
          <a:blip r:embed="rId3">
            <a:extLst>
              <a:ext uri="{28A0092B-C50C-407E-A947-70E740481C1C}">
                <a14:useLocalDpi xmlns:a14="http://schemas.microsoft.com/office/drawing/2010/main" val="0"/>
              </a:ext>
            </a:extLst>
          </a:blip>
          <a:srcRect t="18553" b="20790"/>
          <a:stretch/>
        </p:blipFill>
        <p:spPr>
          <a:xfrm>
            <a:off x="5484728" y="149271"/>
            <a:ext cx="2079793" cy="1261518"/>
          </a:xfrm>
          <a:prstGeom prst="rect">
            <a:avLst/>
          </a:prstGeom>
        </p:spPr>
      </p:pic>
      <p:pic>
        <p:nvPicPr>
          <p:cNvPr id="6" name="Picture 5"/>
          <p:cNvPicPr>
            <a:picLocks noChangeAspect="1"/>
          </p:cNvPicPr>
          <p:nvPr/>
        </p:nvPicPr>
        <p:blipFill>
          <a:blip r:embed="rId4"/>
          <a:stretch>
            <a:fillRect/>
          </a:stretch>
        </p:blipFill>
        <p:spPr>
          <a:xfrm>
            <a:off x="574671" y="349105"/>
            <a:ext cx="627942" cy="951058"/>
          </a:xfrm>
          <a:prstGeom prst="rect">
            <a:avLst/>
          </a:prstGeom>
        </p:spPr>
      </p:pic>
      <p:pic>
        <p:nvPicPr>
          <p:cNvPr id="7" name="Picture 6"/>
          <p:cNvPicPr>
            <a:picLocks noChangeAspect="1"/>
          </p:cNvPicPr>
          <p:nvPr/>
        </p:nvPicPr>
        <p:blipFill>
          <a:blip r:embed="rId5"/>
          <a:stretch>
            <a:fillRect/>
          </a:stretch>
        </p:blipFill>
        <p:spPr>
          <a:xfrm>
            <a:off x="2166009" y="763669"/>
            <a:ext cx="2030144" cy="5364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p:cNvSpPr/>
          <p:nvPr/>
        </p:nvSpPr>
        <p:spPr>
          <a:xfrm>
            <a:off x="4886869" y="412750"/>
            <a:ext cx="2924719" cy="10048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9" name="Picture 8"/>
          <p:cNvPicPr>
            <a:picLocks noChangeAspect="1"/>
          </p:cNvPicPr>
          <p:nvPr/>
        </p:nvPicPr>
        <p:blipFill>
          <a:blip r:embed="rId3"/>
          <a:stretch>
            <a:fillRect/>
          </a:stretch>
        </p:blipFill>
        <p:spPr>
          <a:xfrm>
            <a:off x="457200" y="466580"/>
            <a:ext cx="627942" cy="951058"/>
          </a:xfrm>
          <a:prstGeom prst="rect">
            <a:avLst/>
          </a:prstGeom>
        </p:spPr>
      </p:pic>
      <p:pic>
        <p:nvPicPr>
          <p:cNvPr id="10" name="Picture 9"/>
          <p:cNvPicPr>
            <a:picLocks noChangeAspect="1"/>
          </p:cNvPicPr>
          <p:nvPr/>
        </p:nvPicPr>
        <p:blipFill>
          <a:blip r:embed="rId4"/>
          <a:stretch>
            <a:fillRect/>
          </a:stretch>
        </p:blipFill>
        <p:spPr>
          <a:xfrm>
            <a:off x="1790163" y="846138"/>
            <a:ext cx="2030144" cy="536494"/>
          </a:xfrm>
          <a:prstGeom prst="rect">
            <a:avLst/>
          </a:prstGeom>
        </p:spPr>
      </p:pic>
      <p:sp>
        <p:nvSpPr>
          <p:cNvPr id="2" name="Rectangle 1"/>
          <p:cNvSpPr/>
          <p:nvPr/>
        </p:nvSpPr>
        <p:spPr>
          <a:xfrm>
            <a:off x="1226916" y="2974695"/>
            <a:ext cx="6389226" cy="2308324"/>
          </a:xfrm>
          <a:prstGeom prst="rect">
            <a:avLst/>
          </a:prstGeom>
        </p:spPr>
        <p:txBody>
          <a:bodyPr wrap="square">
            <a:spAutoFit/>
          </a:bodyPr>
          <a:lstStyle/>
          <a:p>
            <a:r>
              <a:rPr lang="lv-LV" dirty="0"/>
              <a:t>Vietējā pārtikas produktu tirgus raksturojums un stimulēšanas </a:t>
            </a:r>
            <a:r>
              <a:rPr lang="lv-LV" dirty="0" smtClean="0"/>
              <a:t>iespējas:</a:t>
            </a:r>
          </a:p>
          <a:p>
            <a:pPr marL="285750" indent="-285750">
              <a:buFont typeface="Arial" pitchFamily="34" charset="0"/>
              <a:buChar char="•"/>
            </a:pPr>
            <a:r>
              <a:rPr lang="lv-LV" dirty="0" smtClean="0"/>
              <a:t>Pircējs nav karalis, karalis ir pārdevējs!</a:t>
            </a:r>
          </a:p>
          <a:p>
            <a:pPr marL="285750" indent="-285750">
              <a:buFont typeface="Arial" pitchFamily="34" charset="0"/>
              <a:buChar char="•"/>
            </a:pPr>
            <a:r>
              <a:rPr lang="lv-LV" dirty="0" smtClean="0"/>
              <a:t>Vai ir alternatīva lielveikaliem?</a:t>
            </a:r>
          </a:p>
          <a:p>
            <a:pPr marL="285750" indent="-285750">
              <a:buFont typeface="Arial" pitchFamily="34" charset="0"/>
              <a:buChar char="•"/>
            </a:pPr>
            <a:r>
              <a:rPr lang="lv-LV" dirty="0" smtClean="0"/>
              <a:t>Ko nozīmē vietējais pārtikas tirgus?</a:t>
            </a:r>
          </a:p>
          <a:p>
            <a:pPr marL="285750" indent="-285750">
              <a:buFont typeface="Arial" pitchFamily="34" charset="0"/>
              <a:buChar char="•"/>
            </a:pPr>
            <a:r>
              <a:rPr lang="lv-LV" dirty="0" smtClean="0"/>
              <a:t>Vietējo produktu izplatīšanas iespējas.</a:t>
            </a:r>
          </a:p>
          <a:p>
            <a:pPr marL="285750" indent="-285750">
              <a:buFont typeface="Arial" pitchFamily="34" charset="0"/>
              <a:buChar char="•"/>
            </a:pPr>
            <a:r>
              <a:rPr lang="lv-LV" dirty="0" smtClean="0"/>
              <a:t>Vietējo produktu pieprasījuma stimulēšanas metodes.</a:t>
            </a:r>
          </a:p>
          <a:p>
            <a:pPr marL="285750" indent="-285750">
              <a:buFont typeface="Arial" pitchFamily="34" charset="0"/>
              <a:buChar char="•"/>
            </a:pPr>
            <a:endParaRPr lang="lv-LV" dirty="0"/>
          </a:p>
        </p:txBody>
      </p:sp>
      <p:pic>
        <p:nvPicPr>
          <p:cNvPr id="6" name="Attēls 2"/>
          <p:cNvPicPr>
            <a:picLocks noChangeAspect="1"/>
          </p:cNvPicPr>
          <p:nvPr/>
        </p:nvPicPr>
        <p:blipFill rotWithShape="1">
          <a:blip r:embed="rId5">
            <a:extLst>
              <a:ext uri="{28A0092B-C50C-407E-A947-70E740481C1C}">
                <a14:useLocalDpi xmlns:a14="http://schemas.microsoft.com/office/drawing/2010/main" val="0"/>
              </a:ext>
            </a:extLst>
          </a:blip>
          <a:srcRect t="18553" b="20790"/>
          <a:stretch/>
        </p:blipFill>
        <p:spPr>
          <a:xfrm>
            <a:off x="5484728" y="149271"/>
            <a:ext cx="2079793" cy="1261518"/>
          </a:xfrm>
          <a:prstGeom prst="rect">
            <a:avLst/>
          </a:prstGeom>
        </p:spPr>
      </p:pic>
    </p:spTree>
    <p:extLst>
      <p:ext uri="{BB962C8B-B14F-4D97-AF65-F5344CB8AC3E}">
        <p14:creationId xmlns:p14="http://schemas.microsoft.com/office/powerpoint/2010/main" val="307211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p:cNvSpPr/>
          <p:nvPr/>
        </p:nvSpPr>
        <p:spPr>
          <a:xfrm>
            <a:off x="4886869" y="412750"/>
            <a:ext cx="2924719" cy="10048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9" name="Picture 8"/>
          <p:cNvPicPr>
            <a:picLocks noChangeAspect="1"/>
          </p:cNvPicPr>
          <p:nvPr/>
        </p:nvPicPr>
        <p:blipFill>
          <a:blip r:embed="rId3"/>
          <a:stretch>
            <a:fillRect/>
          </a:stretch>
        </p:blipFill>
        <p:spPr>
          <a:xfrm>
            <a:off x="457200" y="466580"/>
            <a:ext cx="627942" cy="951058"/>
          </a:xfrm>
          <a:prstGeom prst="rect">
            <a:avLst/>
          </a:prstGeom>
        </p:spPr>
      </p:pic>
      <p:pic>
        <p:nvPicPr>
          <p:cNvPr id="10" name="Picture 9"/>
          <p:cNvPicPr>
            <a:picLocks noChangeAspect="1"/>
          </p:cNvPicPr>
          <p:nvPr/>
        </p:nvPicPr>
        <p:blipFill>
          <a:blip r:embed="rId4"/>
          <a:stretch>
            <a:fillRect/>
          </a:stretch>
        </p:blipFill>
        <p:spPr>
          <a:xfrm>
            <a:off x="1790163" y="846138"/>
            <a:ext cx="2030144" cy="536494"/>
          </a:xfrm>
          <a:prstGeom prst="rect">
            <a:avLst/>
          </a:prstGeom>
        </p:spPr>
      </p:pic>
      <p:sp>
        <p:nvSpPr>
          <p:cNvPr id="3" name="Rectangle 2"/>
          <p:cNvSpPr/>
          <p:nvPr/>
        </p:nvSpPr>
        <p:spPr>
          <a:xfrm>
            <a:off x="1701478" y="3105835"/>
            <a:ext cx="5156522" cy="2585323"/>
          </a:xfrm>
          <a:prstGeom prst="rect">
            <a:avLst/>
          </a:prstGeom>
        </p:spPr>
        <p:txBody>
          <a:bodyPr wrap="square">
            <a:spAutoFit/>
          </a:bodyPr>
          <a:lstStyle/>
          <a:p>
            <a:r>
              <a:rPr lang="lv-LV" dirty="0"/>
              <a:t>Lokālo pārtikas zīmolu izstrāde un </a:t>
            </a:r>
            <a:r>
              <a:rPr lang="lv-LV" dirty="0" smtClean="0"/>
              <a:t>atbalstīšana:</a:t>
            </a:r>
          </a:p>
          <a:p>
            <a:pPr marL="285750" indent="-285750">
              <a:buFont typeface="Arial" pitchFamily="34" charset="0"/>
              <a:buChar char="•"/>
            </a:pPr>
            <a:r>
              <a:rPr lang="lv-LV" dirty="0" smtClean="0"/>
              <a:t>Kas ir lokālais zīmols?</a:t>
            </a:r>
          </a:p>
          <a:p>
            <a:pPr marL="285750" indent="-285750">
              <a:buFont typeface="Arial" pitchFamily="34" charset="0"/>
              <a:buChar char="•"/>
            </a:pPr>
            <a:r>
              <a:rPr lang="lv-LV" dirty="0" smtClean="0"/>
              <a:t>Lokālo zīmolu veiksmes stāsti.</a:t>
            </a:r>
          </a:p>
          <a:p>
            <a:pPr marL="285750" indent="-285750">
              <a:buFont typeface="Arial" pitchFamily="34" charset="0"/>
              <a:buChar char="•"/>
            </a:pPr>
            <a:r>
              <a:rPr lang="lv-LV" dirty="0" smtClean="0"/>
              <a:t>Kas un kā veido lokālos zīmolus?</a:t>
            </a:r>
          </a:p>
          <a:p>
            <a:pPr marL="285750" indent="-285750">
              <a:buFont typeface="Arial" pitchFamily="34" charset="0"/>
              <a:buChar char="•"/>
            </a:pPr>
            <a:r>
              <a:rPr lang="lv-LV" dirty="0" smtClean="0"/>
              <a:t>Zīmolu veidošanas principi un rīcības secība.</a:t>
            </a:r>
          </a:p>
          <a:p>
            <a:pPr marL="285750" indent="-285750">
              <a:buFont typeface="Arial" pitchFamily="34" charset="0"/>
              <a:buChar char="•"/>
            </a:pPr>
            <a:r>
              <a:rPr lang="lv-LV" dirty="0" smtClean="0"/>
              <a:t>Pašvaldības un komūnas loma zīmolu radīšanā.</a:t>
            </a:r>
          </a:p>
          <a:p>
            <a:pPr marL="285750" indent="-285750">
              <a:buFont typeface="Arial" pitchFamily="34" charset="0"/>
              <a:buChar char="•"/>
            </a:pPr>
            <a:r>
              <a:rPr lang="lv-LV" dirty="0" smtClean="0"/>
              <a:t>Lokālo zīmolu atbalsts.</a:t>
            </a:r>
          </a:p>
          <a:p>
            <a:pPr marL="285750" indent="-285750">
              <a:buFont typeface="Arial" pitchFamily="34" charset="0"/>
              <a:buChar char="•"/>
            </a:pPr>
            <a:endParaRPr lang="lv-LV" dirty="0"/>
          </a:p>
        </p:txBody>
      </p:sp>
      <p:pic>
        <p:nvPicPr>
          <p:cNvPr id="6" name="Attēls 2"/>
          <p:cNvPicPr>
            <a:picLocks noChangeAspect="1"/>
          </p:cNvPicPr>
          <p:nvPr/>
        </p:nvPicPr>
        <p:blipFill rotWithShape="1">
          <a:blip r:embed="rId5">
            <a:extLst>
              <a:ext uri="{28A0092B-C50C-407E-A947-70E740481C1C}">
                <a14:useLocalDpi xmlns:a14="http://schemas.microsoft.com/office/drawing/2010/main" val="0"/>
              </a:ext>
            </a:extLst>
          </a:blip>
          <a:srcRect t="18553" b="20790"/>
          <a:stretch/>
        </p:blipFill>
        <p:spPr>
          <a:xfrm>
            <a:off x="5484728" y="149271"/>
            <a:ext cx="2079793" cy="1261518"/>
          </a:xfrm>
          <a:prstGeom prst="rect">
            <a:avLst/>
          </a:prstGeom>
        </p:spPr>
      </p:pic>
    </p:spTree>
    <p:extLst>
      <p:ext uri="{BB962C8B-B14F-4D97-AF65-F5344CB8AC3E}">
        <p14:creationId xmlns:p14="http://schemas.microsoft.com/office/powerpoint/2010/main" val="419070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p:cNvSpPr/>
          <p:nvPr/>
        </p:nvSpPr>
        <p:spPr>
          <a:xfrm>
            <a:off x="4886869" y="412750"/>
            <a:ext cx="2924719" cy="10048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9" name="Picture 8"/>
          <p:cNvPicPr>
            <a:picLocks noChangeAspect="1"/>
          </p:cNvPicPr>
          <p:nvPr/>
        </p:nvPicPr>
        <p:blipFill>
          <a:blip r:embed="rId3"/>
          <a:stretch>
            <a:fillRect/>
          </a:stretch>
        </p:blipFill>
        <p:spPr>
          <a:xfrm>
            <a:off x="457200" y="466580"/>
            <a:ext cx="627942" cy="951058"/>
          </a:xfrm>
          <a:prstGeom prst="rect">
            <a:avLst/>
          </a:prstGeom>
        </p:spPr>
      </p:pic>
      <p:pic>
        <p:nvPicPr>
          <p:cNvPr id="10" name="Picture 9"/>
          <p:cNvPicPr>
            <a:picLocks noChangeAspect="1"/>
          </p:cNvPicPr>
          <p:nvPr/>
        </p:nvPicPr>
        <p:blipFill>
          <a:blip r:embed="rId4"/>
          <a:stretch>
            <a:fillRect/>
          </a:stretch>
        </p:blipFill>
        <p:spPr>
          <a:xfrm>
            <a:off x="2576580" y="673862"/>
            <a:ext cx="2030144" cy="536494"/>
          </a:xfrm>
          <a:prstGeom prst="rect">
            <a:avLst/>
          </a:prstGeom>
        </p:spPr>
      </p:pic>
      <p:sp>
        <p:nvSpPr>
          <p:cNvPr id="3" name="Rectangle 2"/>
          <p:cNvSpPr/>
          <p:nvPr/>
        </p:nvSpPr>
        <p:spPr>
          <a:xfrm>
            <a:off x="1701478" y="2245489"/>
            <a:ext cx="5810492" cy="2585323"/>
          </a:xfrm>
          <a:prstGeom prst="rect">
            <a:avLst/>
          </a:prstGeom>
        </p:spPr>
        <p:txBody>
          <a:bodyPr wrap="square">
            <a:spAutoFit/>
          </a:bodyPr>
          <a:lstStyle/>
          <a:p>
            <a:pPr lvl="0"/>
            <a:r>
              <a:rPr lang="lv-LV" dirty="0"/>
              <a:t>Reģiona iedzīvotāju sociālā un ekonomiskā iesaiste pārtikas tirgus veicināšanā</a:t>
            </a:r>
            <a:r>
              <a:rPr lang="lv-LV" dirty="0" smtClean="0"/>
              <a:t>:</a:t>
            </a:r>
          </a:p>
          <a:p>
            <a:pPr marL="285750" lvl="0" indent="-285750">
              <a:buFont typeface="Arial" pitchFamily="34" charset="0"/>
              <a:buChar char="•"/>
            </a:pPr>
            <a:r>
              <a:rPr lang="lv-LV" dirty="0" smtClean="0"/>
              <a:t>Iedzīvotāju </a:t>
            </a:r>
            <a:r>
              <a:rPr lang="lv-LV" dirty="0"/>
              <a:t>sociālā un ekonomiskā </a:t>
            </a:r>
            <a:r>
              <a:rPr lang="lv-LV" dirty="0" smtClean="0"/>
              <a:t>iesaiste.</a:t>
            </a:r>
            <a:endParaRPr lang="lv-LV" dirty="0"/>
          </a:p>
          <a:p>
            <a:pPr marL="285750" lvl="0" indent="-285750">
              <a:buFont typeface="Arial" pitchFamily="34" charset="0"/>
              <a:buChar char="•"/>
            </a:pPr>
            <a:r>
              <a:rPr lang="lv-LV" dirty="0"/>
              <a:t>Kolektīvo iepirkuma formu </a:t>
            </a:r>
            <a:r>
              <a:rPr lang="lv-LV" dirty="0" smtClean="0"/>
              <a:t>attīstīšana.</a:t>
            </a:r>
            <a:endParaRPr lang="lv-LV" dirty="0"/>
          </a:p>
          <a:p>
            <a:pPr marL="285750" lvl="0" indent="-285750">
              <a:buFont typeface="Arial" pitchFamily="34" charset="0"/>
              <a:buChar char="•"/>
            </a:pPr>
            <a:r>
              <a:rPr lang="lv-LV" dirty="0"/>
              <a:t>Lokālpatriotisma </a:t>
            </a:r>
            <a:r>
              <a:rPr lang="lv-LV" dirty="0" smtClean="0"/>
              <a:t>veicināšana.</a:t>
            </a:r>
            <a:endParaRPr lang="lv-LV" dirty="0"/>
          </a:p>
          <a:p>
            <a:pPr marL="285750" lvl="0" indent="-285750">
              <a:buFont typeface="Arial" pitchFamily="34" charset="0"/>
              <a:buChar char="•"/>
            </a:pPr>
            <a:r>
              <a:rPr lang="lv-LV" dirty="0"/>
              <a:t>Vietējie pārtikas ražotāji kā ražošanas procesa ķēdes sastāvdaļas.</a:t>
            </a:r>
          </a:p>
          <a:p>
            <a:pPr marL="285750" indent="-285750">
              <a:buFont typeface="Arial" pitchFamily="34" charset="0"/>
              <a:buChar char="•"/>
            </a:pPr>
            <a:r>
              <a:rPr lang="lv-LV" dirty="0"/>
              <a:t>Lokālā pārtikas tirgus atbalsta programmas izstrāde un ieviešana.</a:t>
            </a:r>
          </a:p>
        </p:txBody>
      </p:sp>
      <p:pic>
        <p:nvPicPr>
          <p:cNvPr id="7" name="Attēls 2"/>
          <p:cNvPicPr>
            <a:picLocks noChangeAspect="1"/>
          </p:cNvPicPr>
          <p:nvPr/>
        </p:nvPicPr>
        <p:blipFill rotWithShape="1">
          <a:blip r:embed="rId5">
            <a:extLst>
              <a:ext uri="{28A0092B-C50C-407E-A947-70E740481C1C}">
                <a14:useLocalDpi xmlns:a14="http://schemas.microsoft.com/office/drawing/2010/main" val="0"/>
              </a:ext>
            </a:extLst>
          </a:blip>
          <a:srcRect t="18553" b="20790"/>
          <a:stretch/>
        </p:blipFill>
        <p:spPr>
          <a:xfrm>
            <a:off x="5484728" y="149271"/>
            <a:ext cx="2079793" cy="1261518"/>
          </a:xfrm>
          <a:prstGeom prst="rect">
            <a:avLst/>
          </a:prstGeom>
        </p:spPr>
      </p:pic>
    </p:spTree>
    <p:extLst>
      <p:ext uri="{BB962C8B-B14F-4D97-AF65-F5344CB8AC3E}">
        <p14:creationId xmlns:p14="http://schemas.microsoft.com/office/powerpoint/2010/main" val="90499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bwMode="auto">
          <a:xfrm>
            <a:off x="390525" y="1841500"/>
            <a:ext cx="8485188" cy="487521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Arial" charset="0"/>
              <a:buNone/>
            </a:pPr>
            <a:endParaRPr lang="lv-LV" sz="2800" b="1" dirty="0" smtClean="0">
              <a:solidFill>
                <a:srgbClr val="C00000"/>
              </a:solidFill>
            </a:endParaRPr>
          </a:p>
          <a:p>
            <a:pPr algn="ctr" eaLnBrk="1" hangingPunct="1">
              <a:buFont typeface="Arial" charset="0"/>
              <a:buNone/>
            </a:pPr>
            <a:endParaRPr lang="lv-LV" sz="2800" b="1" dirty="0">
              <a:solidFill>
                <a:srgbClr val="C00000"/>
              </a:solidFill>
            </a:endParaRPr>
          </a:p>
          <a:p>
            <a:pPr algn="ctr" eaLnBrk="1" hangingPunct="1">
              <a:buFont typeface="Arial" charset="0"/>
              <a:buNone/>
            </a:pPr>
            <a:endParaRPr lang="lv-LV" sz="2800" b="1" dirty="0" smtClean="0">
              <a:solidFill>
                <a:srgbClr val="C00000"/>
              </a:solidFill>
            </a:endParaRPr>
          </a:p>
          <a:p>
            <a:pPr algn="ctr">
              <a:buNone/>
            </a:pPr>
            <a:r>
              <a:rPr lang="lv-LV" sz="2800" i="1" dirty="0" smtClean="0"/>
              <a:t>Praktiskā semināra daļa – produktu un </a:t>
            </a:r>
            <a:r>
              <a:rPr lang="lv-LV" sz="2800" i="1" smtClean="0"/>
              <a:t>zīmolu veidošanas darbnīca</a:t>
            </a:r>
            <a:endParaRPr lang="lv-LV" sz="2800" dirty="0"/>
          </a:p>
          <a:p>
            <a:pPr algn="ctr" eaLnBrk="1" hangingPunct="1">
              <a:buFont typeface="Arial" charset="0"/>
              <a:buNone/>
            </a:pPr>
            <a:endParaRPr lang="lv-LV" sz="2800" b="1" dirty="0" smtClean="0">
              <a:solidFill>
                <a:srgbClr val="C00000"/>
              </a:solidFill>
            </a:endParaRPr>
          </a:p>
        </p:txBody>
      </p:sp>
      <p:sp>
        <p:nvSpPr>
          <p:cNvPr id="9" name="Oval 8"/>
          <p:cNvSpPr/>
          <p:nvPr/>
        </p:nvSpPr>
        <p:spPr>
          <a:xfrm>
            <a:off x="6875463" y="0"/>
            <a:ext cx="985837" cy="8667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Oval 8"/>
          <p:cNvSpPr/>
          <p:nvPr/>
        </p:nvSpPr>
        <p:spPr>
          <a:xfrm>
            <a:off x="462915" y="295275"/>
            <a:ext cx="2924719" cy="10048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Attēls 6"/>
          <p:cNvPicPr>
            <a:picLocks noChangeAspect="1"/>
          </p:cNvPicPr>
          <p:nvPr/>
        </p:nvPicPr>
        <p:blipFill rotWithShape="1">
          <a:blip r:embed="rId3">
            <a:extLst>
              <a:ext uri="{28A0092B-C50C-407E-A947-70E740481C1C}">
                <a14:useLocalDpi xmlns:a14="http://schemas.microsoft.com/office/drawing/2010/main" val="0"/>
              </a:ext>
            </a:extLst>
          </a:blip>
          <a:srcRect t="18553" b="20790"/>
          <a:stretch/>
        </p:blipFill>
        <p:spPr>
          <a:xfrm>
            <a:off x="5484728" y="149271"/>
            <a:ext cx="2079793" cy="1261518"/>
          </a:xfrm>
          <a:prstGeom prst="rect">
            <a:avLst/>
          </a:prstGeom>
        </p:spPr>
      </p:pic>
      <p:pic>
        <p:nvPicPr>
          <p:cNvPr id="2" name="Picture 1"/>
          <p:cNvPicPr>
            <a:picLocks noChangeAspect="1"/>
          </p:cNvPicPr>
          <p:nvPr/>
        </p:nvPicPr>
        <p:blipFill>
          <a:blip r:embed="rId4"/>
          <a:stretch>
            <a:fillRect/>
          </a:stretch>
        </p:blipFill>
        <p:spPr>
          <a:xfrm>
            <a:off x="1925274" y="763669"/>
            <a:ext cx="2030144" cy="536494"/>
          </a:xfrm>
          <a:prstGeom prst="rect">
            <a:avLst/>
          </a:prstGeom>
        </p:spPr>
      </p:pic>
      <p:pic>
        <p:nvPicPr>
          <p:cNvPr id="10" name="Picture 9"/>
          <p:cNvPicPr>
            <a:picLocks noChangeAspect="1"/>
          </p:cNvPicPr>
          <p:nvPr/>
        </p:nvPicPr>
        <p:blipFill>
          <a:blip r:embed="rId5"/>
          <a:stretch>
            <a:fillRect/>
          </a:stretch>
        </p:blipFill>
        <p:spPr>
          <a:xfrm>
            <a:off x="574671" y="349105"/>
            <a:ext cx="627942" cy="9510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lv-LV" dirty="0" smtClean="0"/>
          </a:p>
          <a:p>
            <a:pPr marL="0" indent="0" algn="ctr">
              <a:buNone/>
            </a:pPr>
            <a:r>
              <a:rPr lang="lv-LV" dirty="0" smtClean="0"/>
              <a:t>Jautājumi......?</a:t>
            </a:r>
          </a:p>
          <a:p>
            <a:pPr marL="0" indent="0" algn="ctr">
              <a:buNone/>
            </a:pPr>
            <a:r>
              <a:rPr lang="lv-LV" dirty="0" smtClean="0"/>
              <a:t>Paldies par uzmanību.</a:t>
            </a:r>
          </a:p>
          <a:p>
            <a:pPr marL="0" indent="0" algn="ctr">
              <a:buNone/>
            </a:pPr>
            <a:endParaRPr lang="lv-LV" dirty="0" smtClean="0"/>
          </a:p>
          <a:p>
            <a:pPr marL="0" indent="0">
              <a:buNone/>
            </a:pPr>
            <a:r>
              <a:rPr lang="lv-LV" b="1" dirty="0" smtClean="0"/>
              <a:t>Aigars </a:t>
            </a:r>
            <a:r>
              <a:rPr lang="lv-LV" b="1" dirty="0" err="1" smtClean="0"/>
              <a:t>Plotkāns</a:t>
            </a:r>
            <a:r>
              <a:rPr lang="lv-LV" b="1" dirty="0" smtClean="0"/>
              <a:t> </a:t>
            </a:r>
          </a:p>
          <a:p>
            <a:pPr marL="0" indent="0">
              <a:buNone/>
            </a:pPr>
            <a:r>
              <a:rPr lang="lv-LV" dirty="0" err="1" smtClean="0"/>
              <a:t>aigars.plotkans@va.lv</a:t>
            </a:r>
            <a:endParaRPr lang="lv-LV" dirty="0" smtClean="0"/>
          </a:p>
          <a:p>
            <a:pPr marL="0" indent="0">
              <a:buNone/>
            </a:pPr>
            <a:r>
              <a:rPr lang="lv-LV" dirty="0" smtClean="0"/>
              <a:t>Tel. </a:t>
            </a:r>
            <a:r>
              <a:rPr lang="lv-LV" dirty="0" err="1" smtClean="0"/>
              <a:t>Mob</a:t>
            </a:r>
            <a:r>
              <a:rPr lang="lv-LV" dirty="0" smtClean="0"/>
              <a:t> 29114486</a:t>
            </a:r>
            <a:endParaRPr lang="lv-LV" dirty="0"/>
          </a:p>
        </p:txBody>
      </p:sp>
      <p:sp>
        <p:nvSpPr>
          <p:cNvPr id="4" name="Slide Number Placeholder 3"/>
          <p:cNvSpPr>
            <a:spLocks noGrp="1"/>
          </p:cNvSpPr>
          <p:nvPr>
            <p:ph type="sldNum" sz="quarter" idx="12"/>
          </p:nvPr>
        </p:nvSpPr>
        <p:spPr/>
        <p:txBody>
          <a:bodyPr/>
          <a:lstStyle/>
          <a:p>
            <a:fld id="{ACCE53BE-7BB0-4717-A58D-6D14BC330090}" type="slidenum">
              <a:rPr lang="fr-FR" altLang="lv-LV" smtClean="0"/>
              <a:pPr/>
              <a:t>6</a:t>
            </a:fld>
            <a:endParaRPr lang="fr-FR" altLang="lv-LV"/>
          </a:p>
        </p:txBody>
      </p:sp>
      <p:pic>
        <p:nvPicPr>
          <p:cNvPr id="5" name="Picture 4"/>
          <p:cNvPicPr>
            <a:picLocks noChangeAspect="1"/>
          </p:cNvPicPr>
          <p:nvPr/>
        </p:nvPicPr>
        <p:blipFill>
          <a:blip r:embed="rId2"/>
          <a:stretch>
            <a:fillRect/>
          </a:stretch>
        </p:blipFill>
        <p:spPr>
          <a:xfrm>
            <a:off x="5155970" y="552898"/>
            <a:ext cx="2030144" cy="536494"/>
          </a:xfrm>
          <a:prstGeom prst="rect">
            <a:avLst/>
          </a:prstGeom>
        </p:spPr>
      </p:pic>
    </p:spTree>
    <p:extLst>
      <p:ext uri="{BB962C8B-B14F-4D97-AF65-F5344CB8AC3E}">
        <p14:creationId xmlns:p14="http://schemas.microsoft.com/office/powerpoint/2010/main" val="2890320411"/>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zains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zains1" id="{AD4403DD-3FC0-4DA1-8F7C-E90AA488E3E9}" vid="{1B4F50D6-857F-4F1A-BD76-060A2A2B0B25}"/>
    </a:ext>
  </a:ext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zains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zains1" id="{AD4403DD-3FC0-4DA1-8F7C-E90AA488E3E9}" vid="{1B4F50D6-857F-4F1A-BD76-060A2A2B0B25}"/>
    </a:ext>
  </a:extLst>
</a:theme>
</file>

<file path=ppt/theme/theme5.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6427</TotalTime>
  <Words>996</Words>
  <Application>Microsoft Office PowerPoint</Application>
  <PresentationFormat>On-screen Show (4:3)</PresentationFormat>
  <Paragraphs>67</Paragraphs>
  <Slides>6</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6</vt:i4>
      </vt:variant>
    </vt:vector>
  </HeadingPairs>
  <TitlesOfParts>
    <vt:vector size="14" baseType="lpstr">
      <vt:lpstr>Arial</vt:lpstr>
      <vt:lpstr>Calibri</vt:lpstr>
      <vt:lpstr>Conception personnalisée</vt:lpstr>
      <vt:lpstr>Dizains1</vt:lpstr>
      <vt:lpstr>1_Conception personnalisée</vt:lpstr>
      <vt:lpstr>1_Dizains1</vt:lpstr>
      <vt:lpstr>2_Conception personnalisée</vt:lpstr>
      <vt:lpstr>3_Conception personnalisée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disparities _x0003_Strengthening relations</dc:title>
  <dc:creator>Utilisateur de Microsoft Office</dc:creator>
  <cp:lastModifiedBy>Sarmīte</cp:lastModifiedBy>
  <cp:revision>519</cp:revision>
  <cp:lastPrinted>2014-08-05T06:38:57Z</cp:lastPrinted>
  <dcterms:created xsi:type="dcterms:W3CDTF">2011-11-09T09:46:35Z</dcterms:created>
  <dcterms:modified xsi:type="dcterms:W3CDTF">2014-08-25T09:11:22Z</dcterms:modified>
</cp:coreProperties>
</file>