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Default Extension="pdf" ContentType="application/pdf"/>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56" r:id="rId2"/>
    <p:sldId id="370" r:id="rId3"/>
    <p:sldId id="371" r:id="rId4"/>
    <p:sldId id="368" r:id="rId5"/>
    <p:sldId id="373" r:id="rId6"/>
    <p:sldId id="375" r:id="rId7"/>
    <p:sldId id="374" r:id="rId8"/>
    <p:sldId id="376" r:id="rId9"/>
    <p:sldId id="378" r:id="rId10"/>
    <p:sldId id="379" r:id="rId11"/>
    <p:sldId id="380" r:id="rId12"/>
    <p:sldId id="384" r:id="rId13"/>
    <p:sldId id="388" r:id="rId14"/>
    <p:sldId id="404" r:id="rId15"/>
    <p:sldId id="383" r:id="rId16"/>
    <p:sldId id="403" r:id="rId17"/>
    <p:sldId id="386" r:id="rId18"/>
    <p:sldId id="402" r:id="rId19"/>
    <p:sldId id="405" r:id="rId20"/>
    <p:sldId id="406" r:id="rId21"/>
    <p:sldId id="407" r:id="rId22"/>
    <p:sldId id="412" r:id="rId23"/>
    <p:sldId id="413" r:id="rId24"/>
    <p:sldId id="387" r:id="rId25"/>
    <p:sldId id="409" r:id="rId26"/>
    <p:sldId id="410" r:id="rId27"/>
    <p:sldId id="411" r:id="rId28"/>
    <p:sldId id="389" r:id="rId29"/>
    <p:sldId id="390" r:id="rId30"/>
    <p:sldId id="391" r:id="rId31"/>
    <p:sldId id="392" r:id="rId32"/>
    <p:sldId id="393" r:id="rId33"/>
    <p:sldId id="400" r:id="rId34"/>
    <p:sldId id="398" r:id="rId35"/>
    <p:sldId id="401" r:id="rId36"/>
    <p:sldId id="397" r:id="rId37"/>
    <p:sldId id="417" r:id="rId38"/>
    <p:sldId id="399" r:id="rId39"/>
    <p:sldId id="419" r:id="rId40"/>
    <p:sldId id="414" r:id="rId41"/>
    <p:sldId id="415" r:id="rId42"/>
    <p:sldId id="418" r:id="rId43"/>
  </p:sldIdLst>
  <p:sldSz cx="9144000" cy="6858000" type="screen4x3"/>
  <p:notesSz cx="6735763" cy="9866313"/>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1A35"/>
  </p:clrMru>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ddels stil 2 - aks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660"/>
  </p:normalViewPr>
  <p:slideViewPr>
    <p:cSldViewPr snapToObjects="1">
      <p:cViewPr varScale="1">
        <p:scale>
          <a:sx n="109" d="100"/>
          <a:sy n="109" d="100"/>
        </p:scale>
        <p:origin x="-103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1F03CB53-6F30-4E22-82B2-4AFD5A8D7AA0}" type="datetimeFigureOut">
              <a:rPr lang="nb-NO" smtClean="0"/>
              <a:pPr/>
              <a:t>05.05.2015</a:t>
            </a:fld>
            <a:endParaRPr lang="nb-NO"/>
          </a:p>
        </p:txBody>
      </p:sp>
      <p:sp>
        <p:nvSpPr>
          <p:cNvPr id="4" name="Plassholder for bunntekst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BD7A597C-83E2-4418-8ABE-B10C86BFDB90}" type="slidenum">
              <a:rPr lang="nb-NO" smtClean="0"/>
              <a:pPr/>
              <a:t>‹#›</a:t>
            </a:fld>
            <a:endParaRPr lang="nb-NO"/>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2748D280-4362-4FA0-A7BB-D6E287727A1E}" type="datetimeFigureOut">
              <a:rPr lang="nb-NO" smtClean="0"/>
              <a:pPr/>
              <a:t>05.05.2015</a:t>
            </a:fld>
            <a:endParaRPr lang="nb-NO"/>
          </a:p>
        </p:txBody>
      </p:sp>
      <p:sp>
        <p:nvSpPr>
          <p:cNvPr id="4" name="Plassholder for lysbilde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A55B56BF-C1B2-4068-84C6-EA6A4042C37B}" type="slidenum">
              <a:rPr lang="nb-NO" smtClean="0"/>
              <a:pPr/>
              <a:t>‹#›</a:t>
            </a:fld>
            <a:endParaRPr lang="nb-N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A55B56BF-C1B2-4068-84C6-EA6A4042C37B}" type="slidenum">
              <a:rPr lang="nb-NO" smtClean="0"/>
              <a:pPr/>
              <a:t>5</a:t>
            </a:fld>
            <a:endParaRPr lang="nb-N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A55B56BF-C1B2-4068-84C6-EA6A4042C37B}" type="slidenum">
              <a:rPr lang="nb-NO" smtClean="0"/>
              <a:pPr/>
              <a:t>34</a:t>
            </a:fld>
            <a:endParaRPr lang="nb-N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Næringshagene er lokal næringsutvikling der talenter, </a:t>
            </a:r>
            <a:r>
              <a:rPr lang="nb-NO" dirty="0" err="1" smtClean="0"/>
              <a:t>idéer</a:t>
            </a:r>
            <a:r>
              <a:rPr lang="nb-NO" dirty="0" smtClean="0"/>
              <a:t> og prosjekter møter profesjonell bistand til å orientere seg i virkemiddelapparatet, utvikle </a:t>
            </a:r>
            <a:r>
              <a:rPr lang="nb-NO" dirty="0" err="1" smtClean="0"/>
              <a:t>forretningsidéer</a:t>
            </a:r>
            <a:r>
              <a:rPr lang="nb-NO" dirty="0" smtClean="0"/>
              <a:t>, arbeide med markedet og finne kapital. Næringshagene tilbyr også attraktive forretningslokaler som er tilrettelagt for samspill mellom bedrifter.</a:t>
            </a:r>
            <a:endParaRPr lang="nb-NO" dirty="0"/>
          </a:p>
        </p:txBody>
      </p:sp>
      <p:sp>
        <p:nvSpPr>
          <p:cNvPr id="4" name="Plassholder for lysbildenummer 3"/>
          <p:cNvSpPr>
            <a:spLocks noGrp="1"/>
          </p:cNvSpPr>
          <p:nvPr>
            <p:ph type="sldNum" sz="quarter" idx="10"/>
          </p:nvPr>
        </p:nvSpPr>
        <p:spPr/>
        <p:txBody>
          <a:bodyPr/>
          <a:lstStyle/>
          <a:p>
            <a:fld id="{A55B56BF-C1B2-4068-84C6-EA6A4042C37B}" type="slidenum">
              <a:rPr lang="nb-NO" smtClean="0"/>
              <a:pPr/>
              <a:t>35</a:t>
            </a:fld>
            <a:endParaRPr lang="nb-N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Veiledning</a:t>
            </a:r>
            <a:endParaRPr lang="nb-NO" dirty="0"/>
          </a:p>
        </p:txBody>
      </p:sp>
      <p:sp>
        <p:nvSpPr>
          <p:cNvPr id="4" name="Plassholder for lysbildenummer 3"/>
          <p:cNvSpPr>
            <a:spLocks noGrp="1"/>
          </p:cNvSpPr>
          <p:nvPr>
            <p:ph type="sldNum" sz="quarter" idx="10"/>
          </p:nvPr>
        </p:nvSpPr>
        <p:spPr/>
        <p:txBody>
          <a:bodyPr/>
          <a:lstStyle/>
          <a:p>
            <a:fld id="{A55B56BF-C1B2-4068-84C6-EA6A4042C37B}" type="slidenum">
              <a:rPr lang="nb-NO" smtClean="0"/>
              <a:pPr/>
              <a:t>36</a:t>
            </a:fld>
            <a:endParaRPr lang="nb-N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rtl="0"/>
            <a:r>
              <a:rPr lang="nb-NO" sz="1200" kern="1200" baseline="0" dirty="0" smtClean="0">
                <a:solidFill>
                  <a:schemeClr val="tx1"/>
                </a:solidFill>
                <a:latin typeface="+mn-lt"/>
                <a:ea typeface="+mn-ea"/>
                <a:cs typeface="+mn-cs"/>
              </a:rPr>
              <a:t>Felles </a:t>
            </a:r>
            <a:r>
              <a:rPr lang="nb-NO" sz="1200" kern="1200" baseline="0" dirty="0" err="1" smtClean="0">
                <a:solidFill>
                  <a:schemeClr val="tx1"/>
                </a:solidFill>
                <a:latin typeface="+mn-lt"/>
                <a:ea typeface="+mn-ea"/>
                <a:cs typeface="+mn-cs"/>
              </a:rPr>
              <a:t>web-portal</a:t>
            </a:r>
            <a:r>
              <a:rPr lang="nb-NO" sz="1200" kern="1200" baseline="0" dirty="0" smtClean="0">
                <a:solidFill>
                  <a:schemeClr val="tx1"/>
                </a:solidFill>
                <a:latin typeface="+mn-lt"/>
                <a:ea typeface="+mn-ea"/>
                <a:cs typeface="+mn-cs"/>
              </a:rPr>
              <a:t>, kommunene fremstå samlet </a:t>
            </a:r>
          </a:p>
          <a:p>
            <a:pPr rtl="0"/>
            <a:r>
              <a:rPr lang="nb-NO" sz="1200" kern="1200" baseline="0" dirty="0" smtClean="0">
                <a:solidFill>
                  <a:schemeClr val="tx1"/>
                </a:solidFill>
                <a:latin typeface="+mn-lt"/>
                <a:ea typeface="+mn-ea"/>
                <a:cs typeface="+mn-cs"/>
              </a:rPr>
              <a:t>Felles næringsarealbank</a:t>
            </a:r>
          </a:p>
          <a:p>
            <a:pPr rtl="0"/>
            <a:r>
              <a:rPr lang="nb-NO" sz="1200" kern="1200" baseline="0" dirty="0" smtClean="0">
                <a:solidFill>
                  <a:schemeClr val="tx1"/>
                </a:solidFill>
                <a:latin typeface="+mn-lt"/>
                <a:ea typeface="+mn-ea"/>
                <a:cs typeface="+mn-cs"/>
              </a:rPr>
              <a:t>Felles gründersatsing</a:t>
            </a:r>
          </a:p>
          <a:p>
            <a:pPr rtl="0"/>
            <a:r>
              <a:rPr lang="nb-NO" sz="1200" kern="1200" baseline="0" dirty="0" smtClean="0">
                <a:solidFill>
                  <a:schemeClr val="tx1"/>
                </a:solidFill>
                <a:latin typeface="+mn-lt"/>
                <a:ea typeface="+mn-ea"/>
                <a:cs typeface="+mn-cs"/>
              </a:rPr>
              <a:t>Fokus på kompetanseheving og møteplasser</a:t>
            </a:r>
          </a:p>
          <a:p>
            <a:pPr rtl="0"/>
            <a:r>
              <a:rPr lang="nn-NO" sz="1200" kern="1200" baseline="0" dirty="0" smtClean="0">
                <a:solidFill>
                  <a:schemeClr val="tx1"/>
                </a:solidFill>
                <a:latin typeface="+mn-lt"/>
                <a:ea typeface="+mn-ea"/>
                <a:cs typeface="+mn-cs"/>
              </a:rPr>
              <a:t>Bygge nettverk på tvers av </a:t>
            </a:r>
            <a:r>
              <a:rPr lang="nn-NO" sz="1200" kern="1200" baseline="0" dirty="0" err="1" smtClean="0">
                <a:solidFill>
                  <a:schemeClr val="tx1"/>
                </a:solidFill>
                <a:latin typeface="+mn-lt"/>
                <a:ea typeface="+mn-ea"/>
                <a:cs typeface="+mn-cs"/>
              </a:rPr>
              <a:t>bransjer</a:t>
            </a:r>
            <a:r>
              <a:rPr lang="nn-NO" sz="1200" kern="1200" baseline="0" dirty="0" smtClean="0">
                <a:solidFill>
                  <a:schemeClr val="tx1"/>
                </a:solidFill>
                <a:latin typeface="+mn-lt"/>
                <a:ea typeface="+mn-ea"/>
                <a:cs typeface="+mn-cs"/>
              </a:rPr>
              <a:t> og ansvar</a:t>
            </a:r>
          </a:p>
          <a:p>
            <a:endParaRPr lang="nb-NO" dirty="0"/>
          </a:p>
        </p:txBody>
      </p:sp>
      <p:sp>
        <p:nvSpPr>
          <p:cNvPr id="4" name="Plassholder for lysbildenummer 3"/>
          <p:cNvSpPr>
            <a:spLocks noGrp="1"/>
          </p:cNvSpPr>
          <p:nvPr>
            <p:ph type="sldNum" sz="quarter" idx="10"/>
          </p:nvPr>
        </p:nvSpPr>
        <p:spPr/>
        <p:txBody>
          <a:bodyPr/>
          <a:lstStyle/>
          <a:p>
            <a:fld id="{A55B56BF-C1B2-4068-84C6-EA6A4042C37B}" type="slidenum">
              <a:rPr lang="nb-NO" smtClean="0"/>
              <a:pPr/>
              <a:t>40</a:t>
            </a:fld>
            <a:endParaRPr 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Investeringsfondene for Russland og </a:t>
            </a:r>
            <a:r>
              <a:rPr lang="nb-NO" dirty="0" err="1" smtClean="0"/>
              <a:t>Østeuropa</a:t>
            </a:r>
            <a:endParaRPr lang="nb-NO" dirty="0" smtClean="0"/>
          </a:p>
          <a:p>
            <a:r>
              <a:rPr lang="nb-NO" dirty="0" smtClean="0"/>
              <a:t>Norske små og mellomstore bedrifter med ambisjoner om etablering i virkeområdet, som har et godt prosjekt med gjennomførte markedsundersøkelser, forretningsplan, kontakter og eventuelle samarbeidspartnere.</a:t>
            </a:r>
            <a:endParaRPr lang="nb-NO" dirty="0"/>
          </a:p>
        </p:txBody>
      </p:sp>
      <p:sp>
        <p:nvSpPr>
          <p:cNvPr id="4" name="Plassholder for lysbildenummer 3"/>
          <p:cNvSpPr>
            <a:spLocks noGrp="1"/>
          </p:cNvSpPr>
          <p:nvPr>
            <p:ph type="sldNum" sz="quarter" idx="10"/>
          </p:nvPr>
        </p:nvSpPr>
        <p:spPr/>
        <p:txBody>
          <a:bodyPr/>
          <a:lstStyle/>
          <a:p>
            <a:fld id="{A55B56BF-C1B2-4068-84C6-EA6A4042C37B}" type="slidenum">
              <a:rPr lang="nb-NO" smtClean="0"/>
              <a:pPr/>
              <a:t>6</a:t>
            </a:fld>
            <a:endParaRPr lang="nb-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Bedriftsfinansiering – lån, tilskudd, garantier</a:t>
            </a:r>
          </a:p>
          <a:p>
            <a:r>
              <a:rPr lang="nb-NO" dirty="0" smtClean="0"/>
              <a:t>Etablerertilskudd fase 1</a:t>
            </a:r>
            <a:r>
              <a:rPr lang="nb-NO" baseline="0" dirty="0" smtClean="0"/>
              <a:t> og fase 2</a:t>
            </a:r>
          </a:p>
          <a:p>
            <a:r>
              <a:rPr lang="nb-NO" baseline="0" dirty="0" smtClean="0"/>
              <a:t>Forsknings og utviklingskontrakter IFU/OFU – samarbeid mellom leverandør og kundebedrift/offentlige</a:t>
            </a:r>
          </a:p>
          <a:p>
            <a:r>
              <a:rPr lang="nb-NO" dirty="0" smtClean="0"/>
              <a:t>Miljøteknologiordningen</a:t>
            </a:r>
          </a:p>
          <a:p>
            <a:r>
              <a:rPr lang="nb-NO" dirty="0" smtClean="0"/>
              <a:t>Landbruk, marine næringer, </a:t>
            </a:r>
            <a:r>
              <a:rPr lang="nb-NO" dirty="0" err="1" smtClean="0"/>
              <a:t>SkatteFUNN</a:t>
            </a:r>
            <a:r>
              <a:rPr lang="nb-NO" dirty="0" smtClean="0"/>
              <a:t>, såkornfond</a:t>
            </a:r>
            <a:endParaRPr lang="nb-NO" dirty="0"/>
          </a:p>
        </p:txBody>
      </p:sp>
      <p:sp>
        <p:nvSpPr>
          <p:cNvPr id="4" name="Plassholder for lysbildenummer 3"/>
          <p:cNvSpPr>
            <a:spLocks noGrp="1"/>
          </p:cNvSpPr>
          <p:nvPr>
            <p:ph type="sldNum" sz="quarter" idx="10"/>
          </p:nvPr>
        </p:nvSpPr>
        <p:spPr/>
        <p:txBody>
          <a:bodyPr/>
          <a:lstStyle/>
          <a:p>
            <a:fld id="{A55B56BF-C1B2-4068-84C6-EA6A4042C37B}" type="slidenum">
              <a:rPr lang="nb-NO" smtClean="0"/>
              <a:pPr/>
              <a:t>7</a:t>
            </a:fld>
            <a:endParaRPr lang="nb-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Tips for writing grant proposals, assistance in establishing contact with research communities, an overview of research activities in your company’s areas, whether your activities require research and development  Information about funding opportunities  Information about patenting and intellectual property right</a:t>
            </a:r>
          </a:p>
          <a:p>
            <a:endParaRPr lang="nb-NO" dirty="0"/>
          </a:p>
        </p:txBody>
      </p:sp>
      <p:sp>
        <p:nvSpPr>
          <p:cNvPr id="4" name="Plassholder for lysbildenummer 3"/>
          <p:cNvSpPr>
            <a:spLocks noGrp="1"/>
          </p:cNvSpPr>
          <p:nvPr>
            <p:ph type="sldNum" sz="quarter" idx="10"/>
          </p:nvPr>
        </p:nvSpPr>
        <p:spPr/>
        <p:txBody>
          <a:bodyPr/>
          <a:lstStyle/>
          <a:p>
            <a:fld id="{A55B56BF-C1B2-4068-84C6-EA6A4042C37B}" type="slidenum">
              <a:rPr lang="nb-NO" smtClean="0"/>
              <a:pPr/>
              <a:t>8</a:t>
            </a:fld>
            <a:endParaRPr lang="nb-N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en-US" b="1" dirty="0" smtClean="0"/>
              <a:t>International collaboration</a:t>
            </a:r>
          </a:p>
          <a:p>
            <a:r>
              <a:rPr lang="en-US" dirty="0" smtClean="0"/>
              <a:t>The </a:t>
            </a:r>
            <a:r>
              <a:rPr lang="en-US" dirty="0" err="1" smtClean="0"/>
              <a:t>Hywind</a:t>
            </a:r>
            <a:r>
              <a:rPr lang="en-US" dirty="0" smtClean="0"/>
              <a:t> project is the very essence of successful international collaboration: Siemens Wind Power of Denmark produced the wind turbine and its tower, France’s </a:t>
            </a:r>
            <a:r>
              <a:rPr lang="en-US" dirty="0" err="1" smtClean="0"/>
              <a:t>Technip</a:t>
            </a:r>
            <a:r>
              <a:rPr lang="en-US" dirty="0" smtClean="0"/>
              <a:t> built the floating structure and installed the windmill, and </a:t>
            </a:r>
            <a:r>
              <a:rPr lang="en-US" dirty="0" err="1" smtClean="0"/>
              <a:t>Nexans</a:t>
            </a:r>
            <a:r>
              <a:rPr lang="en-US" dirty="0" smtClean="0"/>
              <a:t> Norway produced and laid </a:t>
            </a:r>
            <a:r>
              <a:rPr lang="en-US" dirty="0" err="1" smtClean="0"/>
              <a:t>Hywind's</a:t>
            </a:r>
            <a:r>
              <a:rPr lang="en-US" dirty="0" smtClean="0"/>
              <a:t> power cable to land.</a:t>
            </a:r>
          </a:p>
          <a:p>
            <a:endParaRPr lang="nb-NO" dirty="0"/>
          </a:p>
        </p:txBody>
      </p:sp>
      <p:sp>
        <p:nvSpPr>
          <p:cNvPr id="4" name="Plassholder for lysbildenummer 3"/>
          <p:cNvSpPr>
            <a:spLocks noGrp="1"/>
          </p:cNvSpPr>
          <p:nvPr>
            <p:ph type="sldNum" sz="quarter" idx="10"/>
          </p:nvPr>
        </p:nvSpPr>
        <p:spPr/>
        <p:txBody>
          <a:bodyPr/>
          <a:lstStyle/>
          <a:p>
            <a:fld id="{A55B56BF-C1B2-4068-84C6-EA6A4042C37B}" type="slidenum">
              <a:rPr lang="nb-NO" smtClean="0"/>
              <a:pPr/>
              <a:t>9</a:t>
            </a:fld>
            <a:endParaRPr lang="nb-N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Likestillingsarbeidet på Agder fokuserer på kjønn, </a:t>
            </a:r>
            <a:r>
              <a:rPr lang="nb-NO" dirty="0" err="1" smtClean="0"/>
              <a:t>etnisitet</a:t>
            </a:r>
            <a:r>
              <a:rPr lang="nb-NO" dirty="0" smtClean="0"/>
              <a:t>, funksjonsevne, alder, religion/livssyn, seksuell orientering/kjønnsuttrykk/ kjønnsidentitet og sosial bakgrunn. </a:t>
            </a:r>
            <a:endParaRPr lang="nb-NO" dirty="0"/>
          </a:p>
        </p:txBody>
      </p:sp>
      <p:sp>
        <p:nvSpPr>
          <p:cNvPr id="4" name="Plassholder for lysbildenummer 3"/>
          <p:cNvSpPr>
            <a:spLocks noGrp="1"/>
          </p:cNvSpPr>
          <p:nvPr>
            <p:ph type="sldNum" sz="quarter" idx="10"/>
          </p:nvPr>
        </p:nvSpPr>
        <p:spPr/>
        <p:txBody>
          <a:bodyPr/>
          <a:lstStyle/>
          <a:p>
            <a:fld id="{A55B56BF-C1B2-4068-84C6-EA6A4042C37B}" type="slidenum">
              <a:rPr lang="nb-NO" smtClean="0"/>
              <a:pPr/>
              <a:t>14</a:t>
            </a:fld>
            <a:endParaRPr lang="nb-N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en-US" dirty="0" smtClean="0"/>
              <a:t>The County Governor also administers the rural development (BU) grants for measures intended to assist with research and facilitate business development. The grants are intended to promote the development of profitable farming-related businesses in rural areas. The County Governor also has a leading role in promoting Innovation Norway's local food </a:t>
            </a:r>
            <a:r>
              <a:rPr lang="en-US" dirty="0" err="1" smtClean="0"/>
              <a:t>programme</a:t>
            </a:r>
            <a:r>
              <a:rPr lang="en-US" dirty="0" smtClean="0"/>
              <a:t> (which provides financial support for competence-building, brand-awareness-raising and networking activities).</a:t>
            </a:r>
            <a:endParaRPr lang="nb-NO" dirty="0"/>
          </a:p>
        </p:txBody>
      </p:sp>
      <p:sp>
        <p:nvSpPr>
          <p:cNvPr id="4" name="Plassholder for lysbildenummer 3"/>
          <p:cNvSpPr>
            <a:spLocks noGrp="1"/>
          </p:cNvSpPr>
          <p:nvPr>
            <p:ph type="sldNum" sz="quarter" idx="10"/>
          </p:nvPr>
        </p:nvSpPr>
        <p:spPr/>
        <p:txBody>
          <a:bodyPr/>
          <a:lstStyle/>
          <a:p>
            <a:fld id="{A55B56BF-C1B2-4068-84C6-EA6A4042C37B}" type="slidenum">
              <a:rPr lang="nb-NO" smtClean="0"/>
              <a:pPr/>
              <a:t>25</a:t>
            </a:fld>
            <a:endParaRPr lang="nb-N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Hva skal du levere?</a:t>
            </a:r>
          </a:p>
          <a:p>
            <a:r>
              <a:rPr lang="nb-NO" dirty="0" smtClean="0"/>
              <a:t>Hvem er kunden?</a:t>
            </a:r>
          </a:p>
          <a:p>
            <a:r>
              <a:rPr lang="nb-NO" dirty="0" smtClean="0"/>
              <a:t>Hvem er venner og konkurrenter?</a:t>
            </a:r>
          </a:p>
          <a:p>
            <a:r>
              <a:rPr lang="nb-NO" dirty="0" smtClean="0"/>
              <a:t>Hvordan skal du selge?</a:t>
            </a:r>
          </a:p>
          <a:p>
            <a:r>
              <a:rPr lang="nb-NO" dirty="0" smtClean="0"/>
              <a:t>Hvordan skal du ta betalt?</a:t>
            </a:r>
          </a:p>
          <a:p>
            <a:r>
              <a:rPr lang="nb-NO" dirty="0" smtClean="0"/>
              <a:t>Hvordan skal du levere?</a:t>
            </a:r>
          </a:p>
          <a:p>
            <a:endParaRPr lang="nb-NO" dirty="0"/>
          </a:p>
        </p:txBody>
      </p:sp>
      <p:sp>
        <p:nvSpPr>
          <p:cNvPr id="4" name="Plassholder for lysbildenummer 3"/>
          <p:cNvSpPr>
            <a:spLocks noGrp="1"/>
          </p:cNvSpPr>
          <p:nvPr>
            <p:ph type="sldNum" sz="quarter" idx="10"/>
          </p:nvPr>
        </p:nvSpPr>
        <p:spPr/>
        <p:txBody>
          <a:bodyPr/>
          <a:lstStyle/>
          <a:p>
            <a:fld id="{A55B56BF-C1B2-4068-84C6-EA6A4042C37B}" type="slidenum">
              <a:rPr lang="nb-NO" smtClean="0"/>
              <a:pPr/>
              <a:t>27</a:t>
            </a:fld>
            <a:endParaRPr lang="nb-N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Senter for entreprenørskap, </a:t>
            </a:r>
            <a:r>
              <a:rPr lang="nb-NO" dirty="0" err="1" smtClean="0"/>
              <a:t>SfE</a:t>
            </a:r>
            <a:r>
              <a:rPr lang="nb-NO" dirty="0" smtClean="0"/>
              <a:t>, ble etablert i 2005 i samarbeid med </a:t>
            </a:r>
            <a:r>
              <a:rPr lang="nb-NO" dirty="0" err="1" smtClean="0"/>
              <a:t>Agderforskning</a:t>
            </a:r>
            <a:r>
              <a:rPr lang="nb-NO" dirty="0" smtClean="0"/>
              <a:t>. Bakgrunnen for etableringen var å forberede studenter til arbeidslivet og innovasjon på arbeidsplassen ved å styrke dialogen mellom akademia og næringslivet.</a:t>
            </a:r>
          </a:p>
          <a:p>
            <a:r>
              <a:rPr lang="nb-NO" dirty="0" smtClean="0"/>
              <a:t>Senteret har årlig over 300 studenter fordelt på over ni programmer, og tilbyr emner på alle nivåer, fra </a:t>
            </a:r>
            <a:r>
              <a:rPr lang="nb-NO" dirty="0" err="1" smtClean="0"/>
              <a:t>bachelor-</a:t>
            </a:r>
            <a:r>
              <a:rPr lang="nb-NO" dirty="0" smtClean="0"/>
              <a:t> til master og doktorgradsnivå. Senteret samarbeider med regionale, nasjonale og internasjonale aktører, blant dem Innovasjon Norge. Dette har resultert i to «flaggskip» programmer – Gründer Lab og </a:t>
            </a:r>
            <a:r>
              <a:rPr lang="nb-NO" dirty="0" err="1" smtClean="0"/>
              <a:t>Internationalization</a:t>
            </a:r>
            <a:r>
              <a:rPr lang="nb-NO" dirty="0" smtClean="0"/>
              <a:t> Lab. Det siste er et samarbeid som gir mastergradsstudenter muligheten til å jobbe med eksisterende virksomheter som ønsker å internasjonalisere virksomheten sin.</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A55B56BF-C1B2-4068-84C6-EA6A4042C37B}" type="slidenum">
              <a:rPr lang="nb-NO" smtClean="0"/>
              <a:pPr/>
              <a:t>28</a:t>
            </a:fld>
            <a:endParaRPr lang="nb-NO"/>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0425"/>
            <a:ext cx="8077200" cy="765175"/>
          </a:xfrm>
        </p:spPr>
        <p:txBody>
          <a:bodyPr anchor="t">
            <a:normAutofit/>
          </a:bodyPr>
          <a:lstStyle>
            <a:lvl1pPr>
              <a:defRPr sz="3600" b="1">
                <a:solidFill>
                  <a:schemeClr val="tx1"/>
                </a:solidFill>
              </a:defRPr>
            </a:lvl1pPr>
          </a:lstStyle>
          <a:p>
            <a:r>
              <a:rPr lang="nb-NO" smtClean="0"/>
              <a:t>Klikk for å redigere tittelstil</a:t>
            </a:r>
            <a:endParaRPr lang="nb-NO" dirty="0"/>
          </a:p>
        </p:txBody>
      </p:sp>
      <p:sp>
        <p:nvSpPr>
          <p:cNvPr id="3" name="Subtitle 2"/>
          <p:cNvSpPr>
            <a:spLocks noGrp="1"/>
          </p:cNvSpPr>
          <p:nvPr>
            <p:ph type="subTitle" idx="1"/>
          </p:nvPr>
        </p:nvSpPr>
        <p:spPr>
          <a:xfrm>
            <a:off x="381000" y="2895600"/>
            <a:ext cx="7391400" cy="1219200"/>
          </a:xfrm>
        </p:spPr>
        <p:txBody>
          <a:bodyPr anchor="t">
            <a:normAutofit/>
          </a:bodyPr>
          <a:lstStyle>
            <a:lvl1pPr marL="0" indent="0" algn="l">
              <a:buNone/>
              <a:defRPr sz="2400">
                <a:solidFill>
                  <a:srgbClr val="9178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4" name="Date Placeholder 3"/>
          <p:cNvSpPr>
            <a:spLocks noGrp="1"/>
          </p:cNvSpPr>
          <p:nvPr>
            <p:ph type="dt" sz="half" idx="10"/>
          </p:nvPr>
        </p:nvSpPr>
        <p:spPr/>
        <p:txBody>
          <a:bodyPr/>
          <a:lstStyle>
            <a:lvl1pPr>
              <a:defRPr sz="1050">
                <a:solidFill>
                  <a:srgbClr val="FFFFFF"/>
                </a:solidFill>
              </a:defRPr>
            </a:lvl1pPr>
          </a:lstStyle>
          <a:p>
            <a:fld id="{DFE06FE7-7222-1448-BA46-7128BCDE053E}" type="datetimeFigureOut">
              <a:rPr lang="nb-NO" smtClean="0"/>
              <a:pPr/>
              <a:t>05.05.2015</a:t>
            </a:fld>
            <a:endParaRPr lang="nb-NO" dirty="0"/>
          </a:p>
        </p:txBody>
      </p:sp>
      <p:sp>
        <p:nvSpPr>
          <p:cNvPr id="5" name="Footer Placeholder 4"/>
          <p:cNvSpPr>
            <a:spLocks noGrp="1"/>
          </p:cNvSpPr>
          <p:nvPr>
            <p:ph type="ftr" sz="quarter" idx="11"/>
          </p:nvPr>
        </p:nvSpPr>
        <p:spPr/>
        <p:txBody>
          <a:bodyPr/>
          <a:lstStyle>
            <a:lvl1pPr>
              <a:defRPr sz="1050">
                <a:solidFill>
                  <a:srgbClr val="FFFFFF"/>
                </a:solidFill>
              </a:defRPr>
            </a:lvl1pPr>
          </a:lstStyle>
          <a:p>
            <a:endParaRPr lang="nb-NO" dirty="0"/>
          </a:p>
        </p:txBody>
      </p:sp>
      <p:sp>
        <p:nvSpPr>
          <p:cNvPr id="6" name="Slide Number Placeholder 5"/>
          <p:cNvSpPr>
            <a:spLocks noGrp="1"/>
          </p:cNvSpPr>
          <p:nvPr>
            <p:ph type="sldNum" sz="quarter" idx="12"/>
          </p:nvPr>
        </p:nvSpPr>
        <p:spPr/>
        <p:txBody>
          <a:bodyPr/>
          <a:lstStyle>
            <a:lvl1pPr>
              <a:defRPr sz="1050">
                <a:solidFill>
                  <a:srgbClr val="FFFFFF"/>
                </a:solidFill>
              </a:defRPr>
            </a:lvl1pPr>
          </a:lstStyle>
          <a:p>
            <a:fld id="{C166274B-9A0A-E740-AA8F-E6C245CA3659}" type="slidenum">
              <a:rPr lang="nb-NO" smtClean="0"/>
              <a:pPr/>
              <a:t>‹#›</a:t>
            </a:fld>
            <a:endParaRPr lang="nb-NO" dirty="0"/>
          </a:p>
        </p:txBody>
      </p:sp>
      <p:pic>
        <p:nvPicPr>
          <p:cNvPr id="9" name="Picture 8" descr="Forside_hvit_rgb.png"/>
          <p:cNvPicPr>
            <a:picLocks noChangeAspect="1"/>
          </p:cNvPicPr>
          <p:nvPr userDrawn="1"/>
        </p:nvPicPr>
        <p:blipFill>
          <a:blip r:embed="rId2"/>
          <a:stretch>
            <a:fillRect/>
          </a:stretch>
        </p:blipFill>
        <p:spPr>
          <a:xfrm>
            <a:off x="0" y="0"/>
            <a:ext cx="9144000" cy="14224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nb-NO" smtClean="0"/>
              <a:t>Klikk for å redigere tittelstil</a:t>
            </a:r>
            <a:endParaRPr lang="nb-NO" dirty="0"/>
          </a:p>
        </p:txBody>
      </p:sp>
      <p:sp>
        <p:nvSpPr>
          <p:cNvPr id="3" name="Content Placeholder 2"/>
          <p:cNvSpPr>
            <a:spLocks noGrp="1"/>
          </p:cNvSpPr>
          <p:nvPr>
            <p:ph idx="1"/>
          </p:nvPr>
        </p:nvSpPr>
        <p:spPr>
          <a:xfrm>
            <a:off x="457200" y="1981201"/>
            <a:ext cx="8229600" cy="4267200"/>
          </a:xfrm>
        </p:spPr>
        <p:txBody>
          <a:bodyPr/>
          <a:lstStyle/>
          <a:p>
            <a:pPr lvl="0"/>
            <a:r>
              <a:rPr lang="nb-NO" smtClean="0"/>
              <a:t>Klikk for å redigere tekststiler i malen</a:t>
            </a:r>
          </a:p>
          <a:p>
            <a:pPr lvl="1"/>
            <a:r>
              <a:rPr lang="nb-NO" smtClean="0"/>
              <a:t>Andre nivå</a:t>
            </a:r>
          </a:p>
        </p:txBody>
      </p:sp>
      <p:sp>
        <p:nvSpPr>
          <p:cNvPr id="4" name="Date Placeholder 3"/>
          <p:cNvSpPr>
            <a:spLocks noGrp="1"/>
          </p:cNvSpPr>
          <p:nvPr>
            <p:ph type="dt" sz="half" idx="10"/>
          </p:nvPr>
        </p:nvSpPr>
        <p:spPr/>
        <p:txBody>
          <a:bodyPr/>
          <a:lstStyle>
            <a:lvl1pPr>
              <a:defRPr sz="1050"/>
            </a:lvl1pPr>
          </a:lstStyle>
          <a:p>
            <a:fld id="{DFE06FE7-7222-1448-BA46-7128BCDE053E}" type="datetimeFigureOut">
              <a:rPr lang="nb-NO" smtClean="0"/>
              <a:pPr/>
              <a:t>05.05.2015</a:t>
            </a:fld>
            <a:endParaRPr lang="nb-NO" dirty="0"/>
          </a:p>
        </p:txBody>
      </p:sp>
      <p:sp>
        <p:nvSpPr>
          <p:cNvPr id="5" name="Footer Placeholder 4"/>
          <p:cNvSpPr>
            <a:spLocks noGrp="1"/>
          </p:cNvSpPr>
          <p:nvPr>
            <p:ph type="ftr" sz="quarter" idx="11"/>
          </p:nvPr>
        </p:nvSpPr>
        <p:spPr/>
        <p:txBody>
          <a:bodyPr/>
          <a:lstStyle>
            <a:lvl1pPr>
              <a:defRPr sz="1050"/>
            </a:lvl1pPr>
          </a:lstStyle>
          <a:p>
            <a:endParaRPr lang="nb-NO" dirty="0"/>
          </a:p>
        </p:txBody>
      </p:sp>
      <p:sp>
        <p:nvSpPr>
          <p:cNvPr id="6" name="Slide Number Placeholder 5"/>
          <p:cNvSpPr>
            <a:spLocks noGrp="1"/>
          </p:cNvSpPr>
          <p:nvPr>
            <p:ph type="sldNum" sz="quarter" idx="12"/>
          </p:nvPr>
        </p:nvSpPr>
        <p:spPr/>
        <p:txBody>
          <a:bodyPr/>
          <a:lstStyle>
            <a:lvl1pPr>
              <a:defRPr sz="1050"/>
            </a:lvl1pPr>
          </a:lstStyle>
          <a:p>
            <a:fld id="{C166274B-9A0A-E740-AA8F-E6C245CA3659}" type="slidenum">
              <a:rPr lang="nb-NO" smtClean="0"/>
              <a:pPr/>
              <a:t>‹#›</a:t>
            </a:fld>
            <a:endParaRPr lang="nb-NO"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
        <p:nvSpPr>
          <p:cNvPr id="3" name="Content Placeholder 2"/>
          <p:cNvSpPr>
            <a:spLocks noGrp="1"/>
          </p:cNvSpPr>
          <p:nvPr>
            <p:ph sz="half" idx="1"/>
          </p:nvPr>
        </p:nvSpPr>
        <p:spPr>
          <a:xfrm>
            <a:off x="457200" y="1981200"/>
            <a:ext cx="4038600" cy="4144963"/>
          </a:xfrm>
        </p:spPr>
        <p:txBody>
          <a:bodyPr/>
          <a:lstStyle>
            <a:lvl1pPr>
              <a:defRPr sz="2800"/>
            </a:lvl1pPr>
            <a:lvl2pPr>
              <a:defRPr sz="2400"/>
            </a:lvl2pPr>
            <a:lvl3pPr>
              <a:buNone/>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p:txBody>
      </p:sp>
      <p:sp>
        <p:nvSpPr>
          <p:cNvPr id="4" name="Content Placeholder 3"/>
          <p:cNvSpPr>
            <a:spLocks noGrp="1"/>
          </p:cNvSpPr>
          <p:nvPr>
            <p:ph sz="half" idx="2"/>
          </p:nvPr>
        </p:nvSpPr>
        <p:spPr>
          <a:xfrm>
            <a:off x="4648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p:txBody>
      </p:sp>
      <p:sp>
        <p:nvSpPr>
          <p:cNvPr id="5" name="Date Placeholder 4"/>
          <p:cNvSpPr>
            <a:spLocks noGrp="1"/>
          </p:cNvSpPr>
          <p:nvPr>
            <p:ph type="dt" sz="half" idx="10"/>
          </p:nvPr>
        </p:nvSpPr>
        <p:spPr/>
        <p:txBody>
          <a:bodyPr/>
          <a:lstStyle/>
          <a:p>
            <a:fld id="{DFE06FE7-7222-1448-BA46-7128BCDE053E}" type="datetimeFigureOut">
              <a:rPr lang="nb-NO" smtClean="0"/>
              <a:pPr/>
              <a:t>05.05.2015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166274B-9A0A-E740-AA8F-E6C245CA3659}" type="slidenum">
              <a:rPr lang="nb-NO" smtClean="0"/>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
        <p:nvSpPr>
          <p:cNvPr id="3" name="Date Placeholder 2"/>
          <p:cNvSpPr>
            <a:spLocks noGrp="1"/>
          </p:cNvSpPr>
          <p:nvPr>
            <p:ph type="dt" sz="half" idx="10"/>
          </p:nvPr>
        </p:nvSpPr>
        <p:spPr/>
        <p:txBody>
          <a:bodyPr/>
          <a:lstStyle/>
          <a:p>
            <a:fld id="{DFE06FE7-7222-1448-BA46-7128BCDE053E}" type="datetimeFigureOut">
              <a:rPr lang="nb-NO" smtClean="0"/>
              <a:pPr/>
              <a:t>05.05.2015</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C166274B-9A0A-E740-AA8F-E6C245CA3659}" type="slidenum">
              <a:rPr lang="nb-NO" smtClean="0"/>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06FE7-7222-1448-BA46-7128BCDE053E}" type="datetimeFigureOut">
              <a:rPr lang="nb-NO" smtClean="0"/>
              <a:pPr/>
              <a:t>05.05.2015</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C166274B-9A0A-E740-AA8F-E6C245CA3659}" type="slidenum">
              <a:rPr lang="nb-NO" smtClean="0"/>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image" Target="../media/image1.pd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38200"/>
            <a:ext cx="8229600" cy="1143000"/>
          </a:xfrm>
          <a:prstGeom prst="rect">
            <a:avLst/>
          </a:prstGeom>
        </p:spPr>
        <p:txBody>
          <a:bodyPr vert="horz" lIns="91440" tIns="45720" rIns="91440" bIns="45720" rtlCol="0" anchor="ctr">
            <a:normAutofit/>
          </a:bodyPr>
          <a:lstStyle/>
          <a:p>
            <a:r>
              <a:rPr lang="nb-NO" smtClean="0"/>
              <a:t>Klikk for å redigere tittelstil</a:t>
            </a:r>
            <a:endParaRPr lang="nb-NO" dirty="0"/>
          </a:p>
        </p:txBody>
      </p:sp>
      <p:sp>
        <p:nvSpPr>
          <p:cNvPr id="3" name="Text Placeholder 2"/>
          <p:cNvSpPr>
            <a:spLocks noGrp="1"/>
          </p:cNvSpPr>
          <p:nvPr>
            <p:ph type="body" idx="1"/>
          </p:nvPr>
        </p:nvSpPr>
        <p:spPr>
          <a:xfrm>
            <a:off x="457200" y="2027237"/>
            <a:ext cx="8229600" cy="4221163"/>
          </a:xfrm>
          <a:prstGeom prst="rect">
            <a:avLst/>
          </a:prstGeom>
        </p:spPr>
        <p:txBody>
          <a:bodyPr vert="horz" lIns="91440" tIns="45720" rIns="91440" bIns="45720" rtlCol="0">
            <a:normAutofit/>
          </a:bodyPr>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a:t>
            </a:r>
            <a:r>
              <a:rPr lang="nb-NO" dirty="0" err="1" smtClean="0"/>
              <a:t>styles</a:t>
            </a:r>
            <a:endParaRPr lang="nb-NO" dirty="0" smtClean="0"/>
          </a:p>
          <a:p>
            <a:pPr lvl="1"/>
            <a:r>
              <a:rPr lang="nb-NO" dirty="0" err="1" smtClean="0"/>
              <a:t>Second</a:t>
            </a:r>
            <a:r>
              <a:rPr lang="nb-NO" dirty="0" smtClean="0"/>
              <a:t> </a:t>
            </a:r>
            <a:r>
              <a:rPr lang="nb-NO" dirty="0" err="1" smtClean="0"/>
              <a:t>level</a:t>
            </a:r>
            <a:endParaRPr lang="nb-NO"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DFE06FE7-7222-1448-BA46-7128BCDE053E}" type="datetimeFigureOut">
              <a:rPr lang="nb-NO" smtClean="0"/>
              <a:pPr/>
              <a:t>05.05.2015</a:t>
            </a:fld>
            <a:endParaRPr lang="nb-NO"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b-NO"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166274B-9A0A-E740-AA8F-E6C245CA3659}" type="slidenum">
              <a:rPr lang="nb-NO" smtClean="0"/>
              <a:pPr/>
              <a:t>‹#›</a:t>
            </a:fld>
            <a:endParaRPr lang="nb-NO" dirty="0"/>
          </a:p>
        </p:txBody>
      </p:sp>
      <p:cxnSp>
        <p:nvCxnSpPr>
          <p:cNvPr id="9" name="Straight Connector 8"/>
          <p:cNvCxnSpPr/>
          <p:nvPr/>
        </p:nvCxnSpPr>
        <p:spPr>
          <a:xfrm>
            <a:off x="228600" y="839788"/>
            <a:ext cx="8686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AAFK_Logo_PMS.ai"/>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7"/>
              <a:stretch>
                <a:fillRect/>
              </a:stretch>
            </p:blipFill>
          </mc:Choice>
          <mc:Fallback>
            <p:blipFill>
              <a:blip r:embed="rId8"/>
              <a:stretch>
                <a:fillRect/>
              </a:stretch>
            </p:blipFill>
          </mc:Fallback>
        </mc:AlternateContent>
        <p:spPr>
          <a:xfrm>
            <a:off x="457200" y="152399"/>
            <a:ext cx="1744790" cy="5850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4572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None/>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patentstyret.n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austagderfk.n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hyperlink" Target="http://intportal.vaf.n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regionplanagder.n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regionaleforskningsfond.no/prognett-agder/Forside/1253953779726"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fylkesmannen.n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uia.no/senter-og-nettverk/senter-for-entreprenoerska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no.wikipedia.org/w/index.php?title=Young_Enterprise&amp;action=edit&amp;redlink=1" TargetMode="External"/><Relationship Id="rId2" Type="http://schemas.openxmlformats.org/officeDocument/2006/relationships/hyperlink" Target="http://no.wikipedia.org/w/index.php?title=Junior_Achievement&amp;action=edit&amp;redlink=1" TargetMode="Externa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no.wikipedia.org/w/index.php?title=JA-YE_Europe&amp;action=edit&amp;redlink=1"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coventure.no/"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nav.no/no/Lokalt/Aust-Agder"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orlandsporten-naringshage.n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hyperlink" Target="http://www.grunderweb.no/"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siva.no/"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nnovasjonnorge.no/"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mailto:riga@innovationnorway.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forskningsradet.n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16833"/>
            <a:ext cx="8077200" cy="2012234"/>
          </a:xfrm>
        </p:spPr>
        <p:txBody>
          <a:bodyPr>
            <a:normAutofit/>
          </a:bodyPr>
          <a:lstStyle/>
          <a:p>
            <a:r>
              <a:rPr lang="nb-NO" sz="3600" dirty="0" smtClean="0"/>
              <a:t>SUPPORT system in Aust-Agder</a:t>
            </a:r>
            <a:endParaRPr lang="nb-NO" sz="3600" dirty="0"/>
          </a:p>
        </p:txBody>
      </p:sp>
      <p:sp>
        <p:nvSpPr>
          <p:cNvPr id="3" name="Subtitle 2"/>
          <p:cNvSpPr>
            <a:spLocks noGrp="1"/>
          </p:cNvSpPr>
          <p:nvPr>
            <p:ph type="subTitle" idx="1"/>
          </p:nvPr>
        </p:nvSpPr>
        <p:spPr>
          <a:xfrm>
            <a:off x="381000" y="4293096"/>
            <a:ext cx="7391400" cy="1136168"/>
          </a:xfrm>
        </p:spPr>
        <p:txBody>
          <a:bodyPr/>
          <a:lstStyle/>
          <a:p>
            <a:r>
              <a:rPr lang="nb-NO" b="1" smtClean="0"/>
              <a:t>7.05.2015</a:t>
            </a:r>
            <a:r>
              <a:rPr lang="nb-NO" b="1" dirty="0" smtClean="0"/>
              <a:t>. </a:t>
            </a:r>
            <a:r>
              <a:rPr lang="nb-NO" b="1" dirty="0" err="1" smtClean="0"/>
              <a:t>Preili</a:t>
            </a:r>
            <a:endParaRPr lang="nb-NO" b="1" dirty="0" smtClean="0"/>
          </a:p>
          <a:p>
            <a:r>
              <a:rPr lang="nb-NO" b="1" dirty="0" smtClean="0"/>
              <a:t>Agnese Bjerkholt</a:t>
            </a:r>
            <a:endParaRPr lang="nb-NO"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Norwegian Patent Office</a:t>
            </a:r>
            <a:endParaRPr lang="nb-NO" dirty="0"/>
          </a:p>
        </p:txBody>
      </p:sp>
      <p:sp>
        <p:nvSpPr>
          <p:cNvPr id="3" name="Plassholder for innhold 2"/>
          <p:cNvSpPr>
            <a:spLocks noGrp="1"/>
          </p:cNvSpPr>
          <p:nvPr>
            <p:ph idx="1"/>
          </p:nvPr>
        </p:nvSpPr>
        <p:spPr/>
        <p:txBody>
          <a:bodyPr/>
          <a:lstStyle/>
          <a:p>
            <a:r>
              <a:rPr lang="nb-NO" dirty="0" smtClean="0">
                <a:hlinkClick r:id="rId2"/>
              </a:rPr>
              <a:t>http://www.patentstyret.no/</a:t>
            </a:r>
            <a:endParaRPr lang="nb-NO" dirty="0" smtClean="0"/>
          </a:p>
          <a:p>
            <a:endParaRPr lang="nb-NO" dirty="0" smtClean="0"/>
          </a:p>
          <a:p>
            <a:endParaRPr lang="nb-NO" dirty="0"/>
          </a:p>
        </p:txBody>
      </p:sp>
      <p:pic>
        <p:nvPicPr>
          <p:cNvPr id="25602" name="Picture 2" descr="Wind power"/>
          <p:cNvPicPr>
            <a:picLocks noChangeAspect="1" noChangeArrowheads="1"/>
          </p:cNvPicPr>
          <p:nvPr/>
        </p:nvPicPr>
        <p:blipFill>
          <a:blip r:embed="rId3"/>
          <a:srcRect/>
          <a:stretch>
            <a:fillRect/>
          </a:stretch>
        </p:blipFill>
        <p:spPr bwMode="auto">
          <a:xfrm>
            <a:off x="4222304" y="2996952"/>
            <a:ext cx="4476750" cy="2971801"/>
          </a:xfrm>
          <a:prstGeom prst="rect">
            <a:avLst/>
          </a:prstGeom>
          <a:noFill/>
        </p:spPr>
      </p:pic>
      <p:sp>
        <p:nvSpPr>
          <p:cNvPr id="5" name="Rektangel 4"/>
          <p:cNvSpPr/>
          <p:nvPr/>
        </p:nvSpPr>
        <p:spPr>
          <a:xfrm>
            <a:off x="251520" y="2996952"/>
            <a:ext cx="3970784" cy="1569660"/>
          </a:xfrm>
          <a:prstGeom prst="rect">
            <a:avLst/>
          </a:prstGeom>
        </p:spPr>
        <p:txBody>
          <a:bodyPr wrap="square">
            <a:spAutoFit/>
          </a:bodyPr>
          <a:lstStyle/>
          <a:p>
            <a:r>
              <a:rPr lang="en-US" sz="2400" dirty="0" smtClean="0"/>
              <a:t>You can protect your creation, logo or invention with trademarks, designs and patents.</a:t>
            </a:r>
            <a:endParaRPr lang="nb-NO"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Regional support system</a:t>
            </a:r>
            <a:endParaRPr lang="nb-NO" dirty="0"/>
          </a:p>
        </p:txBody>
      </p:sp>
      <p:sp>
        <p:nvSpPr>
          <p:cNvPr id="3" name="Plassholder for innhold 2"/>
          <p:cNvSpPr>
            <a:spLocks noGrp="1"/>
          </p:cNvSpPr>
          <p:nvPr>
            <p:ph idx="1"/>
          </p:nvPr>
        </p:nvSpPr>
        <p:spPr/>
        <p:txBody>
          <a:bodyPr>
            <a:normAutofit/>
          </a:bodyPr>
          <a:lstStyle/>
          <a:p>
            <a:pPr>
              <a:buFont typeface="Arial" pitchFamily="34" charset="0"/>
              <a:buChar char="•"/>
            </a:pPr>
            <a:r>
              <a:rPr lang="nb-NO" dirty="0" smtClean="0"/>
              <a:t>Aust-Agder </a:t>
            </a:r>
            <a:r>
              <a:rPr lang="nb-NO" dirty="0" err="1" smtClean="0"/>
              <a:t>County</a:t>
            </a:r>
            <a:r>
              <a:rPr lang="nb-NO" dirty="0" smtClean="0"/>
              <a:t> </a:t>
            </a:r>
            <a:r>
              <a:rPr lang="nb-NO" dirty="0" err="1" smtClean="0"/>
              <a:t>Municipality</a:t>
            </a:r>
            <a:r>
              <a:rPr lang="nb-NO" dirty="0" smtClean="0"/>
              <a:t>, Business Department</a:t>
            </a:r>
          </a:p>
          <a:p>
            <a:pPr>
              <a:buFont typeface="Arial" pitchFamily="34" charset="0"/>
              <a:buChar char="•"/>
            </a:pPr>
            <a:r>
              <a:rPr lang="nb-NO" dirty="0" err="1" smtClean="0"/>
              <a:t>County</a:t>
            </a:r>
            <a:r>
              <a:rPr lang="nb-NO" dirty="0" smtClean="0"/>
              <a:t> Governor </a:t>
            </a:r>
            <a:r>
              <a:rPr lang="nb-NO" dirty="0" err="1" smtClean="0"/>
              <a:t>of</a:t>
            </a:r>
            <a:r>
              <a:rPr lang="nb-NO" dirty="0" smtClean="0"/>
              <a:t> Aust-Agder, </a:t>
            </a:r>
            <a:r>
              <a:rPr lang="nb-NO" dirty="0" err="1" smtClean="0"/>
              <a:t>Agriculture</a:t>
            </a:r>
            <a:r>
              <a:rPr lang="nb-NO" dirty="0" smtClean="0"/>
              <a:t> and </a:t>
            </a:r>
            <a:r>
              <a:rPr lang="nb-NO" dirty="0" err="1" smtClean="0"/>
              <a:t>Food</a:t>
            </a:r>
            <a:endParaRPr lang="nb-NO" dirty="0" smtClean="0"/>
          </a:p>
          <a:p>
            <a:pPr>
              <a:buFont typeface="Arial" pitchFamily="34" charset="0"/>
              <a:buChar char="•"/>
            </a:pPr>
            <a:r>
              <a:rPr lang="nb-NO" dirty="0" err="1" smtClean="0"/>
              <a:t>Innovation</a:t>
            </a:r>
            <a:r>
              <a:rPr lang="nb-NO" dirty="0" smtClean="0"/>
              <a:t> </a:t>
            </a:r>
            <a:r>
              <a:rPr lang="nb-NO" dirty="0" err="1" smtClean="0"/>
              <a:t>Norway</a:t>
            </a:r>
            <a:r>
              <a:rPr lang="nb-NO" dirty="0" smtClean="0"/>
              <a:t>, Agder</a:t>
            </a:r>
          </a:p>
          <a:p>
            <a:pPr>
              <a:buFont typeface="Arial" pitchFamily="34" charset="0"/>
              <a:buChar char="•"/>
            </a:pPr>
            <a:r>
              <a:rPr lang="nb-NO" dirty="0" smtClean="0"/>
              <a:t>Regional Business Fonds</a:t>
            </a:r>
          </a:p>
          <a:p>
            <a:pPr>
              <a:buFont typeface="Arial" pitchFamily="34" charset="0"/>
              <a:buChar char="•"/>
            </a:pPr>
            <a:r>
              <a:rPr lang="nb-NO" dirty="0" smtClean="0"/>
              <a:t>University </a:t>
            </a:r>
            <a:r>
              <a:rPr lang="nb-NO" dirty="0" err="1" smtClean="0"/>
              <a:t>of</a:t>
            </a:r>
            <a:r>
              <a:rPr lang="nb-NO" dirty="0" smtClean="0"/>
              <a:t> Agder, Centre for </a:t>
            </a:r>
            <a:r>
              <a:rPr lang="nb-NO" dirty="0" err="1" smtClean="0"/>
              <a:t>Entrepreneurship</a:t>
            </a:r>
            <a:endParaRPr lang="nb-NO" dirty="0" smtClean="0"/>
          </a:p>
          <a:p>
            <a:pPr>
              <a:buFont typeface="Arial" pitchFamily="34" charset="0"/>
              <a:buChar char="•"/>
            </a:pPr>
            <a:r>
              <a:rPr lang="nb-NO" dirty="0" smtClean="0"/>
              <a:t>Young </a:t>
            </a:r>
            <a:r>
              <a:rPr lang="nb-NO" dirty="0" err="1" smtClean="0"/>
              <a:t>Entrepreneurs</a:t>
            </a:r>
            <a:r>
              <a:rPr lang="nb-NO" dirty="0" smtClean="0"/>
              <a:t> </a:t>
            </a:r>
            <a:r>
              <a:rPr lang="nb-NO" dirty="0" err="1" smtClean="0"/>
              <a:t>of</a:t>
            </a:r>
            <a:r>
              <a:rPr lang="nb-NO" dirty="0" smtClean="0"/>
              <a:t> Agder</a:t>
            </a:r>
          </a:p>
          <a:p>
            <a:pPr>
              <a:buFont typeface="Arial" pitchFamily="34" charset="0"/>
              <a:buChar char="•"/>
            </a:pPr>
            <a:r>
              <a:rPr lang="nb-NO" dirty="0" err="1" smtClean="0"/>
              <a:t>Coventure</a:t>
            </a:r>
            <a:r>
              <a:rPr lang="nb-NO" dirty="0" smtClean="0"/>
              <a:t> AS</a:t>
            </a:r>
          </a:p>
          <a:p>
            <a:pPr>
              <a:buFont typeface="Arial" pitchFamily="34" charset="0"/>
              <a:buChar char="•"/>
            </a:pPr>
            <a:r>
              <a:rPr lang="nb-NO" dirty="0" err="1" smtClean="0"/>
              <a:t>Connect</a:t>
            </a:r>
            <a:r>
              <a:rPr lang="nb-NO" dirty="0" smtClean="0"/>
              <a:t> Sørlandet</a:t>
            </a:r>
          </a:p>
          <a:p>
            <a:pPr>
              <a:buFont typeface="Arial" pitchFamily="34" charset="0"/>
              <a:buChar char="•"/>
            </a:pPr>
            <a:r>
              <a:rPr lang="nb-NO" dirty="0" smtClean="0"/>
              <a:t>NAV Aust-Agder</a:t>
            </a:r>
          </a:p>
          <a:p>
            <a:endParaRPr lang="nb-NO" dirty="0" smtClean="0"/>
          </a:p>
          <a:p>
            <a:endParaRPr lang="nb-NO" dirty="0" smtClean="0"/>
          </a:p>
          <a:p>
            <a:endParaRPr lang="nb-NO" dirty="0" smtClean="0"/>
          </a:p>
          <a:p>
            <a:endParaRPr lang="nb-NO"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Aust-Agder </a:t>
            </a:r>
            <a:r>
              <a:rPr lang="nb-NO" dirty="0" err="1" smtClean="0"/>
              <a:t>County</a:t>
            </a:r>
            <a:r>
              <a:rPr lang="nb-NO" dirty="0" smtClean="0"/>
              <a:t> </a:t>
            </a:r>
            <a:r>
              <a:rPr lang="nb-NO" dirty="0" err="1" smtClean="0"/>
              <a:t>Municipality</a:t>
            </a:r>
            <a:r>
              <a:rPr lang="nb-NO" dirty="0" smtClean="0"/>
              <a:t> </a:t>
            </a:r>
            <a:endParaRPr lang="nb-NO" dirty="0"/>
          </a:p>
        </p:txBody>
      </p:sp>
      <p:sp>
        <p:nvSpPr>
          <p:cNvPr id="3" name="Plassholder for innhold 2"/>
          <p:cNvSpPr>
            <a:spLocks noGrp="1"/>
          </p:cNvSpPr>
          <p:nvPr>
            <p:ph idx="1"/>
          </p:nvPr>
        </p:nvSpPr>
        <p:spPr/>
        <p:txBody>
          <a:bodyPr>
            <a:normAutofit/>
          </a:bodyPr>
          <a:lstStyle/>
          <a:p>
            <a:r>
              <a:rPr lang="nb-NO" dirty="0" smtClean="0">
                <a:hlinkClick r:id="rId2"/>
              </a:rPr>
              <a:t>http://www.austagderfk.no/</a:t>
            </a:r>
            <a:endParaRPr lang="nb-NO" dirty="0" smtClean="0"/>
          </a:p>
          <a:p>
            <a:pPr marL="0"/>
            <a:r>
              <a:rPr lang="en-US" dirty="0" smtClean="0"/>
              <a:t>The level of public government between the national government (</a:t>
            </a:r>
            <a:r>
              <a:rPr lang="en-US" dirty="0" err="1" smtClean="0"/>
              <a:t>Stortinget</a:t>
            </a:r>
            <a:r>
              <a:rPr lang="en-US" dirty="0" smtClean="0"/>
              <a:t>) and the municipalities. While the term county (</a:t>
            </a:r>
            <a:r>
              <a:rPr lang="en-US" dirty="0" err="1" smtClean="0"/>
              <a:t>fylke</a:t>
            </a:r>
            <a:r>
              <a:rPr lang="en-US" dirty="0" smtClean="0"/>
              <a:t>) denotes the geographical area, the county council (</a:t>
            </a:r>
            <a:r>
              <a:rPr lang="en-US" dirty="0" err="1" smtClean="0"/>
              <a:t>fylkeskommune</a:t>
            </a:r>
            <a:r>
              <a:rPr lang="en-US" dirty="0" smtClean="0"/>
              <a:t>) is the democratically elected body, with responsibilities for public welfare in the county. Norway's public sector is comprised of three levels: the national government, the municipalities, and between them, the county councils.</a:t>
            </a:r>
            <a:endParaRPr lang="nb-NO"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dirty="0"/>
          </a:p>
        </p:txBody>
      </p:sp>
      <p:pic>
        <p:nvPicPr>
          <p:cNvPr id="35842" name="Picture 2" descr="Bilderesultat for bilder fra aust-agder"/>
          <p:cNvPicPr>
            <a:picLocks noChangeAspect="1" noChangeArrowheads="1"/>
          </p:cNvPicPr>
          <p:nvPr/>
        </p:nvPicPr>
        <p:blipFill>
          <a:blip r:embed="rId2"/>
          <a:srcRect/>
          <a:stretch>
            <a:fillRect/>
          </a:stretch>
        </p:blipFill>
        <p:spPr bwMode="auto">
          <a:xfrm>
            <a:off x="457199" y="838200"/>
            <a:ext cx="4650737" cy="3094856"/>
          </a:xfrm>
          <a:prstGeom prst="rect">
            <a:avLst/>
          </a:prstGeom>
          <a:noFill/>
        </p:spPr>
      </p:pic>
      <p:pic>
        <p:nvPicPr>
          <p:cNvPr id="35844" name="Picture 4" descr="https://media.snl.no/system/images/6946/standard_lillesand_brekkestoe.jpg"/>
          <p:cNvPicPr>
            <a:picLocks noChangeAspect="1" noChangeArrowheads="1"/>
          </p:cNvPicPr>
          <p:nvPr/>
        </p:nvPicPr>
        <p:blipFill>
          <a:blip r:embed="rId3"/>
          <a:srcRect/>
          <a:stretch>
            <a:fillRect/>
          </a:stretch>
        </p:blipFill>
        <p:spPr bwMode="auto">
          <a:xfrm>
            <a:off x="457200" y="3573016"/>
            <a:ext cx="5266928" cy="2675385"/>
          </a:xfrm>
          <a:prstGeom prst="rect">
            <a:avLst/>
          </a:prstGeom>
          <a:noFill/>
        </p:spPr>
      </p:pic>
      <p:pic>
        <p:nvPicPr>
          <p:cNvPr id="35846" name="Picture 6" descr="http://www.austagderfk.no/globalassets/global/bilder_innbyggerportalen/aafk-sentraladministrasjon/nyhetsbilder-fra-vare-tjenester/kulturminnevern/nyhetssaker-2013/497_oversikt-molybden-gruver-ved-langvatn-bykle.jpg"/>
          <p:cNvPicPr>
            <a:picLocks noChangeAspect="1" noChangeArrowheads="1"/>
          </p:cNvPicPr>
          <p:nvPr/>
        </p:nvPicPr>
        <p:blipFill>
          <a:blip r:embed="rId4"/>
          <a:srcRect/>
          <a:stretch>
            <a:fillRect/>
          </a:stretch>
        </p:blipFill>
        <p:spPr bwMode="auto">
          <a:xfrm>
            <a:off x="4860031" y="838201"/>
            <a:ext cx="3826770" cy="2872003"/>
          </a:xfrm>
          <a:prstGeom prst="rect">
            <a:avLst/>
          </a:prstGeom>
          <a:noFill/>
        </p:spPr>
      </p:pic>
      <p:pic>
        <p:nvPicPr>
          <p:cNvPr id="35848" name="Picture 8" descr="http://aust-agder.turistforeningen.no/images/qA/xB/3f.sized.jpg"/>
          <p:cNvPicPr>
            <a:picLocks noChangeAspect="1" noChangeArrowheads="1"/>
          </p:cNvPicPr>
          <p:nvPr/>
        </p:nvPicPr>
        <p:blipFill>
          <a:blip r:embed="rId5"/>
          <a:srcRect/>
          <a:stretch>
            <a:fillRect/>
          </a:stretch>
        </p:blipFill>
        <p:spPr bwMode="auto">
          <a:xfrm>
            <a:off x="5508104" y="3710204"/>
            <a:ext cx="3178697" cy="253819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Regional Planning</a:t>
            </a:r>
            <a:endParaRPr lang="nb-NO" dirty="0"/>
          </a:p>
        </p:txBody>
      </p:sp>
      <p:sp>
        <p:nvSpPr>
          <p:cNvPr id="3" name="Plassholder for innhold 2"/>
          <p:cNvSpPr>
            <a:spLocks noGrp="1"/>
          </p:cNvSpPr>
          <p:nvPr>
            <p:ph idx="1"/>
          </p:nvPr>
        </p:nvSpPr>
        <p:spPr/>
        <p:txBody>
          <a:bodyPr/>
          <a:lstStyle/>
          <a:p>
            <a:pPr>
              <a:buFont typeface="Arial" pitchFamily="34" charset="0"/>
              <a:buChar char="•"/>
            </a:pPr>
            <a:r>
              <a:rPr lang="nb-NO" dirty="0" smtClean="0"/>
              <a:t>Regional </a:t>
            </a:r>
            <a:r>
              <a:rPr lang="nb-NO" dirty="0" err="1" smtClean="0"/>
              <a:t>Development</a:t>
            </a:r>
            <a:r>
              <a:rPr lang="nb-NO" dirty="0" smtClean="0"/>
              <a:t> Plan</a:t>
            </a:r>
          </a:p>
          <a:p>
            <a:r>
              <a:rPr lang="nb-NO" dirty="0" smtClean="0"/>
              <a:t>	 Agder 2020</a:t>
            </a:r>
          </a:p>
          <a:p>
            <a:pPr>
              <a:buFont typeface="Arial" pitchFamily="34" charset="0"/>
              <a:buChar char="•"/>
            </a:pPr>
            <a:r>
              <a:rPr lang="nb-NO" dirty="0" smtClean="0"/>
              <a:t>VINN Agder 2030</a:t>
            </a:r>
          </a:p>
          <a:p>
            <a:pPr>
              <a:buFont typeface="Arial" pitchFamily="34" charset="0"/>
              <a:buChar char="•"/>
            </a:pPr>
            <a:r>
              <a:rPr lang="nb-NO" dirty="0" smtClean="0"/>
              <a:t>LIM Agder 2015-2019</a:t>
            </a:r>
          </a:p>
          <a:p>
            <a:pPr>
              <a:buFont typeface="Arial" pitchFamily="34" charset="0"/>
              <a:buChar char="•"/>
            </a:pPr>
            <a:r>
              <a:rPr lang="nb-NO" dirty="0" smtClean="0"/>
              <a:t>Regional Transportplan</a:t>
            </a:r>
          </a:p>
          <a:p>
            <a:pPr>
              <a:buFont typeface="Arial" pitchFamily="34" charset="0"/>
              <a:buChar char="•"/>
            </a:pPr>
            <a:r>
              <a:rPr lang="nb-NO" dirty="0" smtClean="0"/>
              <a:t>International Strategi</a:t>
            </a:r>
          </a:p>
          <a:p>
            <a:r>
              <a:rPr lang="nb-NO" dirty="0" smtClean="0"/>
              <a:t>Agder, </a:t>
            </a:r>
            <a:r>
              <a:rPr lang="nb-NO" sz="1800" dirty="0" smtClean="0">
                <a:hlinkClick r:id="rId3"/>
              </a:rPr>
              <a:t>http://intportal.vaf.no</a:t>
            </a:r>
            <a:r>
              <a:rPr lang="nb-NO" dirty="0" smtClean="0">
                <a:hlinkClick r:id="rId3"/>
              </a:rPr>
              <a:t>/</a:t>
            </a:r>
            <a:endParaRPr lang="nb-NO" dirty="0" smtClean="0"/>
          </a:p>
          <a:p>
            <a:endParaRPr lang="nb-NO" dirty="0" smtClean="0"/>
          </a:p>
          <a:p>
            <a:endParaRPr lang="nb-NO" dirty="0" smtClean="0"/>
          </a:p>
          <a:p>
            <a:endParaRPr lang="nb-NO" dirty="0" smtClean="0"/>
          </a:p>
          <a:p>
            <a:endParaRPr lang="nb-NO" dirty="0"/>
          </a:p>
        </p:txBody>
      </p:sp>
      <p:pic>
        <p:nvPicPr>
          <p:cNvPr id="56322" name="Picture 2" descr="http://www.regionplanagder.no/media/5112996/LIM-forside.png"/>
          <p:cNvPicPr>
            <a:picLocks noChangeAspect="1" noChangeArrowheads="1"/>
          </p:cNvPicPr>
          <p:nvPr/>
        </p:nvPicPr>
        <p:blipFill>
          <a:blip r:embed="rId4"/>
          <a:srcRect/>
          <a:stretch>
            <a:fillRect/>
          </a:stretch>
        </p:blipFill>
        <p:spPr bwMode="auto">
          <a:xfrm>
            <a:off x="4644008" y="1340768"/>
            <a:ext cx="4042792" cy="525563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Regional </a:t>
            </a:r>
            <a:r>
              <a:rPr lang="nb-NO" dirty="0" err="1" smtClean="0"/>
              <a:t>Development</a:t>
            </a:r>
            <a:r>
              <a:rPr lang="nb-NO" dirty="0" smtClean="0"/>
              <a:t> Plan Agder 2020</a:t>
            </a:r>
            <a:endParaRPr lang="nb-NO" dirty="0"/>
          </a:p>
        </p:txBody>
      </p:sp>
      <p:sp>
        <p:nvSpPr>
          <p:cNvPr id="3" name="Plassholder for innhold 2"/>
          <p:cNvSpPr>
            <a:spLocks noGrp="1"/>
          </p:cNvSpPr>
          <p:nvPr>
            <p:ph idx="1"/>
          </p:nvPr>
        </p:nvSpPr>
        <p:spPr/>
        <p:txBody>
          <a:bodyPr/>
          <a:lstStyle/>
          <a:p>
            <a:r>
              <a:rPr lang="en-US" dirty="0" smtClean="0">
                <a:hlinkClick r:id="rId2"/>
              </a:rPr>
              <a:t>http://www.regionplanagder.no/</a:t>
            </a:r>
            <a:endParaRPr lang="en-US" dirty="0" smtClean="0"/>
          </a:p>
          <a:p>
            <a:endParaRPr lang="en-US" sz="1000" dirty="0" smtClean="0"/>
          </a:p>
          <a:p>
            <a:r>
              <a:rPr lang="en-US" dirty="0" smtClean="0"/>
              <a:t>The plan aims at improving five main areas in the region:</a:t>
            </a:r>
          </a:p>
          <a:p>
            <a:pPr marL="457200" indent="-457200">
              <a:buFont typeface="+mj-lt"/>
              <a:buAutoNum type="arabicPeriod"/>
            </a:pPr>
            <a:r>
              <a:rPr lang="en-US" dirty="0" smtClean="0"/>
              <a:t>Climate: high ambitions – low emissions</a:t>
            </a:r>
          </a:p>
          <a:p>
            <a:pPr marL="457200" indent="-457200">
              <a:buFont typeface="+mj-lt"/>
              <a:buAutoNum type="arabicPeriod"/>
            </a:pPr>
            <a:r>
              <a:rPr lang="en-US" dirty="0" smtClean="0"/>
              <a:t>The Good Life: for everyone</a:t>
            </a:r>
          </a:p>
          <a:p>
            <a:pPr marL="457200" indent="-457200">
              <a:buFont typeface="+mj-lt"/>
              <a:buAutoNum type="arabicPeriod"/>
            </a:pPr>
            <a:r>
              <a:rPr lang="en-US" b="1" dirty="0" smtClean="0"/>
              <a:t>Education: value creation based on everyone</a:t>
            </a:r>
          </a:p>
          <a:p>
            <a:pPr marL="457200" indent="-457200">
              <a:buFont typeface="+mj-lt"/>
              <a:buAutoNum type="arabicPeriod"/>
            </a:pPr>
            <a:r>
              <a:rPr lang="en-US" dirty="0" smtClean="0"/>
              <a:t>Communications: the sustainable choices</a:t>
            </a:r>
          </a:p>
          <a:p>
            <a:pPr marL="457200" indent="-457200">
              <a:buFont typeface="+mj-lt"/>
              <a:buAutoNum type="arabicPeriod"/>
            </a:pPr>
            <a:r>
              <a:rPr lang="en-US" dirty="0" smtClean="0"/>
              <a:t>Culture and the arts: experience for life</a:t>
            </a:r>
          </a:p>
          <a:p>
            <a:endParaRPr lang="nb-NO" dirty="0"/>
          </a:p>
        </p:txBody>
      </p:sp>
      <p:pic>
        <p:nvPicPr>
          <p:cNvPr id="17410" name="Picture 2" descr="Regionplan Agder"/>
          <p:cNvPicPr>
            <a:picLocks noChangeAspect="1" noChangeArrowheads="1"/>
          </p:cNvPicPr>
          <p:nvPr/>
        </p:nvPicPr>
        <p:blipFill>
          <a:blip r:embed="rId3"/>
          <a:srcRect/>
          <a:stretch>
            <a:fillRect/>
          </a:stretch>
        </p:blipFill>
        <p:spPr bwMode="auto">
          <a:xfrm>
            <a:off x="2785568" y="5373216"/>
            <a:ext cx="5684836" cy="108012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838201"/>
            <a:ext cx="8229600" cy="1143000"/>
          </a:xfrm>
        </p:spPr>
        <p:txBody>
          <a:bodyPr/>
          <a:lstStyle/>
          <a:p>
            <a:r>
              <a:rPr lang="nb-NO" dirty="0" smtClean="0"/>
              <a:t>VINN Agder 2030</a:t>
            </a:r>
            <a:endParaRPr lang="nb-NO" dirty="0"/>
          </a:p>
        </p:txBody>
      </p:sp>
      <p:sp>
        <p:nvSpPr>
          <p:cNvPr id="3" name="Plassholder for innhold 2"/>
          <p:cNvSpPr>
            <a:spLocks noGrp="1"/>
          </p:cNvSpPr>
          <p:nvPr>
            <p:ph idx="1"/>
          </p:nvPr>
        </p:nvSpPr>
        <p:spPr/>
        <p:txBody>
          <a:bodyPr>
            <a:normAutofit/>
          </a:bodyPr>
          <a:lstStyle/>
          <a:p>
            <a:pPr marL="0"/>
            <a:r>
              <a:rPr lang="nb-NO" dirty="0" smtClean="0"/>
              <a:t>Regional Plan for </a:t>
            </a:r>
            <a:r>
              <a:rPr lang="nb-NO" dirty="0" err="1" smtClean="0"/>
              <a:t>Innovation</a:t>
            </a:r>
            <a:r>
              <a:rPr lang="nb-NO" dirty="0" smtClean="0"/>
              <a:t> and </a:t>
            </a:r>
            <a:r>
              <a:rPr lang="en-US" dirty="0" smtClean="0"/>
              <a:t>Development that provides economic, social and environmental benefits in the long term having regard to the needs of living and future generations:</a:t>
            </a:r>
          </a:p>
          <a:p>
            <a:pPr marL="457200" indent="-457200">
              <a:buFont typeface="+mj-lt"/>
              <a:buAutoNum type="arabicPeriod"/>
            </a:pPr>
            <a:r>
              <a:rPr lang="en-US" dirty="0" smtClean="0"/>
              <a:t>Entrepreneurship</a:t>
            </a:r>
          </a:p>
          <a:p>
            <a:pPr marL="457200" indent="-457200">
              <a:buFont typeface="+mj-lt"/>
              <a:buAutoNum type="arabicPeriod"/>
            </a:pPr>
            <a:r>
              <a:rPr lang="en-US" dirty="0" err="1" smtClean="0"/>
              <a:t>FoUoI</a:t>
            </a:r>
            <a:endParaRPr lang="en-US" dirty="0" smtClean="0"/>
          </a:p>
          <a:p>
            <a:pPr marL="457200" indent="-457200">
              <a:buFont typeface="+mj-lt"/>
              <a:buAutoNum type="arabicPeriod"/>
            </a:pPr>
            <a:r>
              <a:rPr lang="en-US" dirty="0" smtClean="0"/>
              <a:t>Tourism – Best for Children</a:t>
            </a:r>
            <a:endParaRPr lang="en-US" dirty="0" smtClean="0"/>
          </a:p>
          <a:p>
            <a:pPr marL="457200" indent="-457200">
              <a:buFont typeface="+mj-lt"/>
              <a:buAutoNum type="arabicPeriod"/>
            </a:pPr>
            <a:r>
              <a:rPr lang="en-US" dirty="0" smtClean="0"/>
              <a:t>Agriculture and </a:t>
            </a:r>
          </a:p>
          <a:p>
            <a:pPr marL="457200" indent="-457200"/>
            <a:r>
              <a:rPr lang="en-US" dirty="0" smtClean="0"/>
              <a:t>     marine industries</a:t>
            </a:r>
          </a:p>
          <a:p>
            <a:pPr marL="457200" indent="-457200">
              <a:buFont typeface="+mj-lt"/>
              <a:buAutoNum type="arabicPeriod"/>
            </a:pPr>
            <a:r>
              <a:rPr lang="en-US" dirty="0" smtClean="0"/>
              <a:t>Innovation in public sector</a:t>
            </a:r>
            <a:endParaRPr lang="nb-NO" dirty="0" smtClean="0"/>
          </a:p>
          <a:p>
            <a:pPr marL="457200" indent="-457200">
              <a:buFont typeface="+mj-lt"/>
              <a:buAutoNum type="arabicPeriod"/>
            </a:pPr>
            <a:endParaRPr lang="nb-NO" dirty="0" smtClean="0"/>
          </a:p>
          <a:p>
            <a:pPr>
              <a:buFont typeface="Arial" pitchFamily="34" charset="0"/>
              <a:buChar char="•"/>
            </a:pPr>
            <a:endParaRPr lang="nb-NO" dirty="0" smtClean="0"/>
          </a:p>
          <a:p>
            <a:pPr>
              <a:buFont typeface="Arial" pitchFamily="34" charset="0"/>
              <a:buChar char="•"/>
            </a:pPr>
            <a:endParaRPr lang="nb-NO" dirty="0"/>
          </a:p>
        </p:txBody>
      </p:sp>
      <p:pic>
        <p:nvPicPr>
          <p:cNvPr id="54274" name="Picture 2" descr="http://www.regionplanagder.no/media/4788280/Bilde-planprogram-VINN.jpg"/>
          <p:cNvPicPr>
            <a:picLocks noChangeAspect="1" noChangeArrowheads="1"/>
          </p:cNvPicPr>
          <p:nvPr/>
        </p:nvPicPr>
        <p:blipFill>
          <a:blip r:embed="rId2"/>
          <a:srcRect/>
          <a:stretch>
            <a:fillRect/>
          </a:stretch>
        </p:blipFill>
        <p:spPr bwMode="auto">
          <a:xfrm>
            <a:off x="4788024" y="3664240"/>
            <a:ext cx="4061920" cy="297794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Aust-Agder </a:t>
            </a:r>
            <a:r>
              <a:rPr lang="nb-NO" dirty="0" err="1" smtClean="0"/>
              <a:t>County</a:t>
            </a:r>
            <a:r>
              <a:rPr lang="nb-NO" dirty="0" smtClean="0"/>
              <a:t> </a:t>
            </a:r>
            <a:r>
              <a:rPr lang="nb-NO" dirty="0" err="1" smtClean="0"/>
              <a:t>Municipality</a:t>
            </a:r>
            <a:r>
              <a:rPr lang="nb-NO" dirty="0" smtClean="0"/>
              <a:t> </a:t>
            </a:r>
            <a:br>
              <a:rPr lang="nb-NO" dirty="0" smtClean="0"/>
            </a:br>
            <a:r>
              <a:rPr lang="nb-NO" dirty="0" smtClean="0"/>
              <a:t>Business Department</a:t>
            </a:r>
            <a:endParaRPr lang="nb-NO" dirty="0"/>
          </a:p>
        </p:txBody>
      </p:sp>
      <p:sp>
        <p:nvSpPr>
          <p:cNvPr id="3" name="Plassholder for innhold 2"/>
          <p:cNvSpPr>
            <a:spLocks noGrp="1"/>
          </p:cNvSpPr>
          <p:nvPr>
            <p:ph idx="1"/>
          </p:nvPr>
        </p:nvSpPr>
        <p:spPr/>
        <p:txBody>
          <a:bodyPr>
            <a:normAutofit lnSpcReduction="10000"/>
          </a:bodyPr>
          <a:lstStyle/>
          <a:p>
            <a:endParaRPr lang="en-US" sz="1100" dirty="0" smtClean="0"/>
          </a:p>
          <a:p>
            <a:r>
              <a:rPr lang="en-US" dirty="0" smtClean="0"/>
              <a:t>Provides assistance to industries or enterprises in need of information concerning site locations, </a:t>
            </a:r>
            <a:r>
              <a:rPr lang="en-US" dirty="0" err="1" smtClean="0"/>
              <a:t>labour</a:t>
            </a:r>
            <a:r>
              <a:rPr lang="en-US" dirty="0" smtClean="0"/>
              <a:t> force, investment and credit possibilities. </a:t>
            </a:r>
          </a:p>
          <a:p>
            <a:endParaRPr lang="en-US" sz="1200" dirty="0" smtClean="0"/>
          </a:p>
          <a:p>
            <a:pPr>
              <a:buFont typeface="Arial" pitchFamily="34" charset="0"/>
              <a:buChar char="•"/>
            </a:pPr>
            <a:r>
              <a:rPr lang="en-US" dirty="0" smtClean="0"/>
              <a:t>Promote Entrepreneurship</a:t>
            </a:r>
          </a:p>
          <a:p>
            <a:pPr>
              <a:buFont typeface="Arial" pitchFamily="34" charset="0"/>
              <a:buChar char="•"/>
            </a:pPr>
            <a:r>
              <a:rPr lang="en-US" dirty="0" smtClean="0"/>
              <a:t>Regional Development Projects</a:t>
            </a:r>
          </a:p>
          <a:p>
            <a:pPr>
              <a:buFont typeface="Arial" pitchFamily="34" charset="0"/>
              <a:buChar char="•"/>
            </a:pPr>
            <a:r>
              <a:rPr lang="en-US" dirty="0" smtClean="0"/>
              <a:t>Coordinative consultative functions with local municipalities and R&amp;D institutions</a:t>
            </a:r>
          </a:p>
          <a:p>
            <a:pPr>
              <a:buFont typeface="Arial" pitchFamily="34" charset="0"/>
              <a:buChar char="•"/>
            </a:pPr>
            <a:r>
              <a:rPr lang="nb-NO" dirty="0" smtClean="0"/>
              <a:t>Rural </a:t>
            </a:r>
            <a:r>
              <a:rPr lang="nb-NO" dirty="0" err="1" smtClean="0"/>
              <a:t>Tourism</a:t>
            </a:r>
            <a:endParaRPr lang="nb-NO" dirty="0" smtClean="0"/>
          </a:p>
          <a:p>
            <a:pPr>
              <a:buFont typeface="Arial" pitchFamily="34" charset="0"/>
              <a:buChar char="•"/>
            </a:pPr>
            <a:r>
              <a:rPr lang="nb-NO" dirty="0" smtClean="0"/>
              <a:t>Regional Research Fund</a:t>
            </a:r>
          </a:p>
          <a:p>
            <a:pPr>
              <a:buFont typeface="Arial" pitchFamily="34" charset="0"/>
              <a:buChar char="•"/>
            </a:pPr>
            <a:r>
              <a:rPr lang="nb-NO" dirty="0" smtClean="0"/>
              <a:t>International Projects</a:t>
            </a:r>
            <a:endParaRPr lang="nb-NO"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Promoting</a:t>
            </a:r>
            <a:r>
              <a:rPr lang="nb-NO" dirty="0" smtClean="0"/>
              <a:t> </a:t>
            </a:r>
            <a:r>
              <a:rPr lang="nb-NO" dirty="0" err="1" smtClean="0"/>
              <a:t>Entrepreneurship</a:t>
            </a:r>
            <a:endParaRPr lang="nb-NO" dirty="0"/>
          </a:p>
        </p:txBody>
      </p:sp>
      <p:sp>
        <p:nvSpPr>
          <p:cNvPr id="3" name="Plassholder for innhold 2"/>
          <p:cNvSpPr>
            <a:spLocks noGrp="1"/>
          </p:cNvSpPr>
          <p:nvPr>
            <p:ph idx="1"/>
          </p:nvPr>
        </p:nvSpPr>
        <p:spPr/>
        <p:txBody>
          <a:bodyPr/>
          <a:lstStyle/>
          <a:p>
            <a:pPr>
              <a:buFont typeface="Arial" pitchFamily="34" charset="0"/>
              <a:buChar char="•"/>
            </a:pPr>
            <a:r>
              <a:rPr lang="nb-NO" dirty="0" err="1" smtClean="0"/>
              <a:t>Smart-Start</a:t>
            </a:r>
            <a:r>
              <a:rPr lang="nb-NO" dirty="0" smtClean="0"/>
              <a:t> </a:t>
            </a:r>
            <a:r>
              <a:rPr lang="nb-NO" dirty="0" err="1" smtClean="0"/>
              <a:t>Introduction</a:t>
            </a:r>
            <a:r>
              <a:rPr lang="nb-NO" dirty="0" smtClean="0"/>
              <a:t> </a:t>
            </a:r>
            <a:r>
              <a:rPr lang="nb-NO" dirty="0" err="1" smtClean="0"/>
              <a:t>course</a:t>
            </a:r>
            <a:endParaRPr lang="nb-NO" dirty="0" smtClean="0"/>
          </a:p>
          <a:p>
            <a:pPr>
              <a:buFont typeface="Arial" pitchFamily="34" charset="0"/>
              <a:buChar char="•"/>
            </a:pPr>
            <a:r>
              <a:rPr lang="nb-NO" dirty="0" smtClean="0"/>
              <a:t>Business </a:t>
            </a:r>
            <a:r>
              <a:rPr lang="nb-NO" dirty="0" err="1" smtClean="0"/>
              <a:t>Economics</a:t>
            </a:r>
            <a:r>
              <a:rPr lang="nb-NO" dirty="0" smtClean="0"/>
              <a:t> and </a:t>
            </a:r>
            <a:r>
              <a:rPr lang="nb-NO" dirty="0" err="1" smtClean="0"/>
              <a:t>Bookkeeping</a:t>
            </a:r>
            <a:endParaRPr lang="nb-NO" dirty="0" smtClean="0"/>
          </a:p>
          <a:p>
            <a:pPr>
              <a:buFont typeface="Arial" pitchFamily="34" charset="0"/>
              <a:buChar char="•"/>
            </a:pPr>
            <a:r>
              <a:rPr lang="nb-NO" dirty="0" err="1" smtClean="0"/>
              <a:t>Legislation</a:t>
            </a:r>
            <a:r>
              <a:rPr lang="nb-NO" dirty="0" smtClean="0"/>
              <a:t> for </a:t>
            </a:r>
            <a:r>
              <a:rPr lang="nb-NO" dirty="0" err="1" smtClean="0"/>
              <a:t>Startups</a:t>
            </a:r>
            <a:endParaRPr lang="nb-NO" dirty="0" smtClean="0"/>
          </a:p>
          <a:p>
            <a:pPr>
              <a:buFont typeface="Arial" pitchFamily="34" charset="0"/>
              <a:buChar char="•"/>
            </a:pPr>
            <a:r>
              <a:rPr lang="nb-NO" dirty="0" smtClean="0"/>
              <a:t>Web and Social Media as a Marketing Channel</a:t>
            </a:r>
          </a:p>
          <a:p>
            <a:pPr>
              <a:buFont typeface="Arial" pitchFamily="34" charset="0"/>
              <a:buChar char="•"/>
            </a:pPr>
            <a:r>
              <a:rPr lang="nb-NO" dirty="0" smtClean="0"/>
              <a:t>Business</a:t>
            </a:r>
          </a:p>
          <a:p>
            <a:r>
              <a:rPr lang="nb-NO" dirty="0" smtClean="0"/>
              <a:t>	Planning </a:t>
            </a:r>
            <a:endParaRPr lang="nb-NO" dirty="0" smtClean="0"/>
          </a:p>
          <a:p>
            <a:pPr>
              <a:buFont typeface="Arial" pitchFamily="34" charset="0"/>
              <a:buChar char="•"/>
            </a:pPr>
            <a:r>
              <a:rPr lang="nb-NO" dirty="0" smtClean="0"/>
              <a:t>SEKT </a:t>
            </a:r>
            <a:endParaRPr lang="nb-NO" dirty="0" smtClean="0"/>
          </a:p>
          <a:p>
            <a:endParaRPr lang="nb-NO" dirty="0" smtClean="0"/>
          </a:p>
          <a:p>
            <a:endParaRPr lang="nb-NO" dirty="0" smtClean="0"/>
          </a:p>
          <a:p>
            <a:endParaRPr lang="nb-NO" dirty="0" smtClean="0"/>
          </a:p>
          <a:p>
            <a:endParaRPr lang="nb-NO" dirty="0"/>
          </a:p>
        </p:txBody>
      </p:sp>
      <p:pic>
        <p:nvPicPr>
          <p:cNvPr id="55300" name="Picture 4" descr="https://www.austagderfk.no/contentassets/5095727e7f8e47b48c6ca2189436df20/624_tegne_whiteboard.jpg"/>
          <p:cNvPicPr>
            <a:picLocks noChangeAspect="1" noChangeArrowheads="1"/>
          </p:cNvPicPr>
          <p:nvPr/>
        </p:nvPicPr>
        <p:blipFill>
          <a:blip r:embed="rId2"/>
          <a:srcRect/>
          <a:stretch>
            <a:fillRect/>
          </a:stretch>
        </p:blipFill>
        <p:spPr bwMode="auto">
          <a:xfrm>
            <a:off x="2268546" y="3864048"/>
            <a:ext cx="6263894" cy="257984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548680"/>
            <a:ext cx="8229600" cy="1143000"/>
          </a:xfrm>
        </p:spPr>
        <p:txBody>
          <a:bodyPr/>
          <a:lstStyle/>
          <a:p>
            <a:r>
              <a:rPr lang="nb-NO" dirty="0" smtClean="0"/>
              <a:t>Regional </a:t>
            </a:r>
            <a:r>
              <a:rPr lang="nb-NO" dirty="0" err="1" smtClean="0"/>
              <a:t>Development</a:t>
            </a:r>
            <a:r>
              <a:rPr lang="nb-NO" dirty="0" smtClean="0"/>
              <a:t> Projects</a:t>
            </a:r>
            <a:endParaRPr lang="nb-NO" dirty="0"/>
          </a:p>
        </p:txBody>
      </p:sp>
      <p:pic>
        <p:nvPicPr>
          <p:cNvPr id="58370" name="Picture 2"/>
          <p:cNvPicPr>
            <a:picLocks noGrp="1" noChangeAspect="1" noChangeArrowheads="1"/>
          </p:cNvPicPr>
          <p:nvPr>
            <p:ph idx="1"/>
          </p:nvPr>
        </p:nvPicPr>
        <p:blipFill>
          <a:blip r:embed="rId2"/>
          <a:srcRect/>
          <a:stretch>
            <a:fillRect/>
          </a:stretch>
        </p:blipFill>
        <p:spPr bwMode="auto">
          <a:xfrm>
            <a:off x="392694" y="1496721"/>
            <a:ext cx="7113448" cy="5172639"/>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SUPPORT system in Aust-Agder</a:t>
            </a:r>
            <a:endParaRPr lang="nb-NO" dirty="0"/>
          </a:p>
        </p:txBody>
      </p:sp>
      <p:sp>
        <p:nvSpPr>
          <p:cNvPr id="3" name="Plassholder for innhold 2"/>
          <p:cNvSpPr>
            <a:spLocks noGrp="1"/>
          </p:cNvSpPr>
          <p:nvPr>
            <p:ph idx="1"/>
          </p:nvPr>
        </p:nvSpPr>
        <p:spPr/>
        <p:txBody>
          <a:bodyPr/>
          <a:lstStyle/>
          <a:p>
            <a:r>
              <a:rPr lang="nb-NO" dirty="0" smtClean="0"/>
              <a:t>Lime inn bildet</a:t>
            </a:r>
            <a:endParaRPr lang="nb-NO"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p:cNvPicPr>
            <a:picLocks noGrp="1" noChangeAspect="1" noChangeArrowheads="1"/>
          </p:cNvPicPr>
          <p:nvPr>
            <p:ph idx="1"/>
          </p:nvPr>
        </p:nvPicPr>
        <p:blipFill>
          <a:blip r:embed="rId2"/>
          <a:srcRect/>
          <a:stretch>
            <a:fillRect/>
          </a:stretch>
        </p:blipFill>
        <p:spPr bwMode="auto">
          <a:xfrm>
            <a:off x="537548" y="908720"/>
            <a:ext cx="7249047" cy="576064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Grp="1" noChangeAspect="1" noChangeArrowheads="1"/>
          </p:cNvPicPr>
          <p:nvPr>
            <p:ph idx="1"/>
          </p:nvPr>
        </p:nvPicPr>
        <p:blipFill>
          <a:blip r:embed="rId2"/>
          <a:srcRect/>
          <a:stretch>
            <a:fillRect/>
          </a:stretch>
        </p:blipFill>
        <p:spPr bwMode="auto">
          <a:xfrm>
            <a:off x="457200" y="3140968"/>
            <a:ext cx="8229600" cy="2905319"/>
          </a:xfrm>
          <a:prstGeom prst="rect">
            <a:avLst/>
          </a:prstGeom>
          <a:noFill/>
          <a:ln w="9525">
            <a:noFill/>
            <a:miter lim="800000"/>
            <a:headEnd/>
            <a:tailEnd/>
          </a:ln>
          <a:effectLst/>
        </p:spPr>
      </p:pic>
      <p:pic>
        <p:nvPicPr>
          <p:cNvPr id="60419" name="Picture 3"/>
          <p:cNvPicPr>
            <a:picLocks noChangeAspect="1" noChangeArrowheads="1"/>
          </p:cNvPicPr>
          <p:nvPr/>
        </p:nvPicPr>
        <p:blipFill>
          <a:blip r:embed="rId3"/>
          <a:srcRect/>
          <a:stretch>
            <a:fillRect/>
          </a:stretch>
        </p:blipFill>
        <p:spPr bwMode="auto">
          <a:xfrm>
            <a:off x="457200" y="1124744"/>
            <a:ext cx="8003232" cy="1377143"/>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Regional Research fund Agder</a:t>
            </a:r>
            <a:endParaRPr lang="nb-NO" dirty="0"/>
          </a:p>
        </p:txBody>
      </p:sp>
      <p:sp>
        <p:nvSpPr>
          <p:cNvPr id="3" name="Plassholder for innhold 2"/>
          <p:cNvSpPr>
            <a:spLocks noGrp="1"/>
          </p:cNvSpPr>
          <p:nvPr>
            <p:ph idx="1"/>
          </p:nvPr>
        </p:nvSpPr>
        <p:spPr/>
        <p:txBody>
          <a:bodyPr>
            <a:normAutofit lnSpcReduction="10000"/>
          </a:bodyPr>
          <a:lstStyle/>
          <a:p>
            <a:r>
              <a:rPr lang="en-US" sz="1600" dirty="0" smtClean="0">
                <a:hlinkClick r:id="rId2"/>
              </a:rPr>
              <a:t>http://www.regionaleforskningsfond.no/prognett-agder/Forside/1253953779726</a:t>
            </a:r>
            <a:endParaRPr lang="en-US" sz="1600" dirty="0" smtClean="0"/>
          </a:p>
          <a:p>
            <a:endParaRPr lang="en-US" sz="1600" dirty="0" smtClean="0"/>
          </a:p>
          <a:p>
            <a:pPr marL="0">
              <a:buFont typeface="Arial" pitchFamily="34" charset="0"/>
              <a:buChar char="•"/>
            </a:pPr>
            <a:r>
              <a:rPr lang="en-US" dirty="0" smtClean="0"/>
              <a:t>Strengthen research intended to increase and improve regional innovation and regional development </a:t>
            </a:r>
          </a:p>
          <a:p>
            <a:pPr>
              <a:buFont typeface="Arial" pitchFamily="34" charset="0"/>
              <a:buChar char="•"/>
            </a:pPr>
            <a:r>
              <a:rPr lang="en-US" dirty="0" smtClean="0"/>
              <a:t>Increase R&amp;D efforts in all Norwegian regions</a:t>
            </a:r>
          </a:p>
          <a:p>
            <a:pPr marL="0">
              <a:buFont typeface="Arial" pitchFamily="34" charset="0"/>
              <a:buChar char="•"/>
            </a:pPr>
            <a:r>
              <a:rPr lang="en-US" dirty="0" smtClean="0"/>
              <a:t>Improve research quality and competitiveness of the R&amp;D institutions in all regions</a:t>
            </a:r>
          </a:p>
          <a:p>
            <a:pPr marL="0">
              <a:buFont typeface="Arial" pitchFamily="34" charset="0"/>
              <a:buChar char="•"/>
            </a:pPr>
            <a:r>
              <a:rPr lang="en-US" dirty="0" err="1" smtClean="0"/>
              <a:t>Organise</a:t>
            </a:r>
            <a:r>
              <a:rPr lang="en-US" dirty="0" smtClean="0"/>
              <a:t> arenas for the sharing of knowledge and experiences </a:t>
            </a:r>
          </a:p>
          <a:p>
            <a:pPr marL="0">
              <a:buFont typeface="Arial" pitchFamily="34" charset="0"/>
              <a:buChar char="•"/>
            </a:pPr>
            <a:r>
              <a:rPr lang="en-US" dirty="0" smtClean="0"/>
              <a:t>Establish cooperation with national and international </a:t>
            </a:r>
            <a:r>
              <a:rPr lang="en-US" dirty="0" err="1" smtClean="0"/>
              <a:t>programmes</a:t>
            </a:r>
            <a:r>
              <a:rPr lang="en-US" dirty="0" smtClean="0"/>
              <a:t> and activities.</a:t>
            </a:r>
          </a:p>
          <a:p>
            <a:pPr marL="0"/>
            <a:endParaRPr lang="en-US" dirty="0" smtClean="0"/>
          </a:p>
          <a:p>
            <a:pPr marL="0"/>
            <a:endParaRPr lang="nb-NO" dirty="0"/>
          </a:p>
        </p:txBody>
      </p:sp>
      <p:pic>
        <p:nvPicPr>
          <p:cNvPr id="62466" name="Picture 2" descr="http://www.regionaleforskningsfond.no/servlet/Satellite?blobcol=urldata&amp;blobheader=image%2Fjpeg&amp;blobkey=id&amp;blobtable=MungoBlobs&amp;blobwhere=1274505169264&amp;ssbinary=true"/>
          <p:cNvPicPr>
            <a:picLocks noChangeAspect="1" noChangeArrowheads="1"/>
          </p:cNvPicPr>
          <p:nvPr/>
        </p:nvPicPr>
        <p:blipFill>
          <a:blip r:embed="rId3"/>
          <a:srcRect/>
          <a:stretch>
            <a:fillRect/>
          </a:stretch>
        </p:blipFill>
        <p:spPr bwMode="auto">
          <a:xfrm>
            <a:off x="6804248" y="2381"/>
            <a:ext cx="2156948" cy="1671637"/>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Grp="1" noChangeAspect="1" noChangeArrowheads="1"/>
          </p:cNvPicPr>
          <p:nvPr>
            <p:ph idx="1"/>
          </p:nvPr>
        </p:nvPicPr>
        <p:blipFill>
          <a:blip r:embed="rId2"/>
          <a:srcRect/>
          <a:stretch>
            <a:fillRect/>
          </a:stretch>
        </p:blipFill>
        <p:spPr bwMode="auto">
          <a:xfrm>
            <a:off x="2339752" y="260649"/>
            <a:ext cx="4415322" cy="650727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Regional Business Fonds</a:t>
            </a:r>
            <a:br>
              <a:rPr lang="nb-NO" dirty="0" smtClean="0"/>
            </a:br>
            <a:endParaRPr lang="nb-NO" dirty="0"/>
          </a:p>
        </p:txBody>
      </p:sp>
      <p:sp>
        <p:nvSpPr>
          <p:cNvPr id="3" name="Plassholder for innhold 2"/>
          <p:cNvSpPr>
            <a:spLocks noGrp="1"/>
          </p:cNvSpPr>
          <p:nvPr>
            <p:ph idx="1"/>
          </p:nvPr>
        </p:nvSpPr>
        <p:spPr>
          <a:xfrm>
            <a:off x="457200" y="1628800"/>
            <a:ext cx="8229600" cy="4619601"/>
          </a:xfrm>
        </p:spPr>
        <p:txBody>
          <a:bodyPr/>
          <a:lstStyle/>
          <a:p>
            <a:endParaRPr lang="nb-NO" dirty="0" smtClean="0"/>
          </a:p>
          <a:p>
            <a:pPr>
              <a:buFont typeface="Arial" pitchFamily="34" charset="0"/>
              <a:buChar char="•"/>
            </a:pPr>
            <a:r>
              <a:rPr lang="nb-NO" dirty="0" smtClean="0"/>
              <a:t>Arendal, Grimstad og Froland</a:t>
            </a:r>
          </a:p>
          <a:p>
            <a:pPr>
              <a:buFont typeface="Arial" pitchFamily="34" charset="0"/>
              <a:buChar char="•"/>
            </a:pPr>
            <a:r>
              <a:rPr lang="nb-NO" dirty="0" smtClean="0"/>
              <a:t>Lillesand, Birkenes og Iveland</a:t>
            </a:r>
          </a:p>
          <a:p>
            <a:pPr>
              <a:buFont typeface="Arial" pitchFamily="34" charset="0"/>
              <a:buChar char="•"/>
            </a:pPr>
            <a:r>
              <a:rPr lang="nb-NO" dirty="0" smtClean="0"/>
              <a:t>Tvedestrand, Risør, Gjerstad, Vegårshei </a:t>
            </a:r>
            <a:br>
              <a:rPr lang="nb-NO" dirty="0" smtClean="0"/>
            </a:br>
            <a:r>
              <a:rPr lang="nb-NO" dirty="0" smtClean="0"/>
              <a:t>   og Åmli </a:t>
            </a:r>
          </a:p>
          <a:p>
            <a:pPr>
              <a:buFont typeface="Arial" pitchFamily="34" charset="0"/>
              <a:buChar char="•"/>
            </a:pPr>
            <a:r>
              <a:rPr lang="nb-NO" dirty="0" smtClean="0"/>
              <a:t>Bykle, Valle, Bygland</a:t>
            </a:r>
          </a:p>
          <a:p>
            <a:r>
              <a:rPr lang="nb-NO" dirty="0" smtClean="0"/>
              <a:t> Evje og Hornnes</a:t>
            </a:r>
          </a:p>
          <a:p>
            <a:endParaRPr lang="nb-NO" dirty="0" smtClean="0"/>
          </a:p>
          <a:p>
            <a:r>
              <a:rPr lang="nb-NO" dirty="0" smtClean="0"/>
              <a:t>Max. 50%; 200 000 NOK</a:t>
            </a:r>
            <a:endParaRPr lang="nb-NO" dirty="0"/>
          </a:p>
        </p:txBody>
      </p:sp>
      <p:pic>
        <p:nvPicPr>
          <p:cNvPr id="4" name="Bilde 3" descr="3908532251_bcf9fc80be.jpg"/>
          <p:cNvPicPr>
            <a:picLocks noChangeAspect="1"/>
          </p:cNvPicPr>
          <p:nvPr/>
        </p:nvPicPr>
        <p:blipFill>
          <a:blip r:embed="rId2"/>
          <a:stretch>
            <a:fillRect/>
          </a:stretch>
        </p:blipFill>
        <p:spPr>
          <a:xfrm>
            <a:off x="3862264" y="3429000"/>
            <a:ext cx="4824536" cy="321257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County</a:t>
            </a:r>
            <a:r>
              <a:rPr lang="nb-NO" dirty="0" smtClean="0"/>
              <a:t> Governor </a:t>
            </a:r>
            <a:r>
              <a:rPr lang="nb-NO" dirty="0" err="1" smtClean="0"/>
              <a:t>of</a:t>
            </a:r>
            <a:r>
              <a:rPr lang="nb-NO" dirty="0" smtClean="0"/>
              <a:t> Aust-Agder</a:t>
            </a:r>
            <a:br>
              <a:rPr lang="nb-NO" dirty="0" smtClean="0"/>
            </a:br>
            <a:r>
              <a:rPr lang="nb-NO" dirty="0" err="1" smtClean="0"/>
              <a:t>Agriculture</a:t>
            </a:r>
            <a:r>
              <a:rPr lang="nb-NO" dirty="0" smtClean="0"/>
              <a:t> and </a:t>
            </a:r>
            <a:r>
              <a:rPr lang="nb-NO" dirty="0" err="1" smtClean="0"/>
              <a:t>Food</a:t>
            </a:r>
            <a:r>
              <a:rPr lang="nb-NO" dirty="0" smtClean="0"/>
              <a:t/>
            </a:r>
            <a:br>
              <a:rPr lang="nb-NO" dirty="0" smtClean="0"/>
            </a:br>
            <a:endParaRPr lang="nb-NO" dirty="0"/>
          </a:p>
        </p:txBody>
      </p:sp>
      <p:sp>
        <p:nvSpPr>
          <p:cNvPr id="3" name="Plassholder for innhold 2"/>
          <p:cNvSpPr>
            <a:spLocks noGrp="1"/>
          </p:cNvSpPr>
          <p:nvPr>
            <p:ph idx="1"/>
          </p:nvPr>
        </p:nvSpPr>
        <p:spPr/>
        <p:txBody>
          <a:bodyPr>
            <a:normAutofit/>
          </a:bodyPr>
          <a:lstStyle/>
          <a:p>
            <a:r>
              <a:rPr lang="en-US" dirty="0" smtClean="0">
                <a:hlinkClick r:id="rId3"/>
              </a:rPr>
              <a:t>http://www.fylkesmannen.no</a:t>
            </a:r>
            <a:endParaRPr lang="en-US" dirty="0" smtClean="0"/>
          </a:p>
          <a:p>
            <a:r>
              <a:rPr lang="en-US" dirty="0" smtClean="0"/>
              <a:t>Acting in collaboration with other regional and local entities, the County Governor has a responsibility to facilitate business development and innovation:  </a:t>
            </a:r>
          </a:p>
          <a:p>
            <a:pPr>
              <a:buFont typeface="Arial" pitchFamily="34" charset="0"/>
              <a:buChar char="•"/>
            </a:pPr>
            <a:r>
              <a:rPr lang="en-US" dirty="0" smtClean="0"/>
              <a:t>cooperation on county-wide planning,</a:t>
            </a:r>
          </a:p>
          <a:p>
            <a:pPr>
              <a:buFont typeface="Arial" pitchFamily="34" charset="0"/>
              <a:buChar char="•"/>
            </a:pPr>
            <a:r>
              <a:rPr lang="en-US" dirty="0" smtClean="0"/>
              <a:t>business development planning, </a:t>
            </a:r>
          </a:p>
          <a:p>
            <a:pPr>
              <a:buFont typeface="Arial" pitchFamily="34" charset="0"/>
              <a:buChar char="•"/>
            </a:pPr>
            <a:r>
              <a:rPr lang="en-US" dirty="0" smtClean="0"/>
              <a:t>farm holiday schemes, </a:t>
            </a:r>
          </a:p>
          <a:p>
            <a:pPr>
              <a:buFont typeface="Arial" pitchFamily="34" charset="0"/>
              <a:buChar char="•"/>
            </a:pPr>
            <a:r>
              <a:rPr lang="en-US" dirty="0" smtClean="0"/>
              <a:t>tourism initiatives, </a:t>
            </a:r>
          </a:p>
          <a:p>
            <a:pPr>
              <a:buFont typeface="Arial" pitchFamily="34" charset="0"/>
              <a:buChar char="•"/>
            </a:pPr>
            <a:r>
              <a:rPr lang="en-US" dirty="0" smtClean="0"/>
              <a:t>the development of food production, </a:t>
            </a:r>
          </a:p>
          <a:p>
            <a:pPr>
              <a:buFont typeface="Arial" pitchFamily="34" charset="0"/>
              <a:buChar char="•"/>
            </a:pPr>
            <a:r>
              <a:rPr lang="en-US" dirty="0" smtClean="0"/>
              <a:t>forestry initiatives and </a:t>
            </a:r>
            <a:r>
              <a:rPr lang="en-US" dirty="0" err="1" smtClean="0"/>
              <a:t>bioenergy</a:t>
            </a:r>
            <a:r>
              <a:rPr lang="en-US" dirty="0" smtClean="0"/>
              <a:t> </a:t>
            </a:r>
            <a:r>
              <a:rPr lang="en-US" dirty="0" err="1" smtClean="0"/>
              <a:t>programmes</a:t>
            </a:r>
            <a:r>
              <a:rPr lang="en-US" dirty="0" smtClean="0"/>
              <a:t>. </a:t>
            </a:r>
          </a:p>
          <a:p>
            <a:endParaRPr 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1124744"/>
            <a:ext cx="8229600" cy="5123657"/>
          </a:xfrm>
        </p:spPr>
        <p:txBody>
          <a:bodyPr/>
          <a:lstStyle/>
          <a:p>
            <a:r>
              <a:rPr lang="en-US" dirty="0" smtClean="0"/>
              <a:t>The County Governor is responsible for drawing up and implementing a regional business development strategy for agriculture.</a:t>
            </a:r>
          </a:p>
          <a:p>
            <a:r>
              <a:rPr lang="en-US" dirty="0" smtClean="0"/>
              <a:t>The County Governor also administers the rural development grants for measures intended to assist with research and facilitate business development. The grants are intended to promote the development of profitable farming-related businesses in rural areas. </a:t>
            </a:r>
            <a:endParaRPr lang="nb-NO" dirty="0" smtClean="0"/>
          </a:p>
          <a:p>
            <a:endParaRPr lang="nb-NO" dirty="0"/>
          </a:p>
        </p:txBody>
      </p:sp>
      <p:sp>
        <p:nvSpPr>
          <p:cNvPr id="29698" name="AutoShape 2" descr="Bilderesultat for landbruk bil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b-NO"/>
          </a:p>
        </p:txBody>
      </p:sp>
      <p:sp>
        <p:nvSpPr>
          <p:cNvPr id="29700" name="AutoShape 4" descr="Bilderesultat for landbruk bil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b-NO"/>
          </a:p>
        </p:txBody>
      </p:sp>
      <p:pic>
        <p:nvPicPr>
          <p:cNvPr id="6" name="Bilde 5" descr="landbruk bilde.jpg"/>
          <p:cNvPicPr>
            <a:picLocks noChangeAspect="1"/>
          </p:cNvPicPr>
          <p:nvPr/>
        </p:nvPicPr>
        <p:blipFill>
          <a:blip r:embed="rId2"/>
          <a:stretch>
            <a:fillRect/>
          </a:stretch>
        </p:blipFill>
        <p:spPr>
          <a:xfrm>
            <a:off x="611560" y="4221088"/>
            <a:ext cx="8075240" cy="224713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Innovation</a:t>
            </a:r>
            <a:r>
              <a:rPr lang="nb-NO" dirty="0" smtClean="0"/>
              <a:t> </a:t>
            </a:r>
            <a:r>
              <a:rPr lang="nb-NO" dirty="0" err="1" smtClean="0"/>
              <a:t>Norway</a:t>
            </a:r>
            <a:r>
              <a:rPr lang="nb-NO" dirty="0" smtClean="0"/>
              <a:t>, Agder</a:t>
            </a:r>
            <a:endParaRPr lang="nb-NO" dirty="0"/>
          </a:p>
        </p:txBody>
      </p:sp>
      <p:sp>
        <p:nvSpPr>
          <p:cNvPr id="3" name="Plassholder for innhold 2"/>
          <p:cNvSpPr>
            <a:spLocks noGrp="1"/>
          </p:cNvSpPr>
          <p:nvPr>
            <p:ph idx="1"/>
          </p:nvPr>
        </p:nvSpPr>
        <p:spPr/>
        <p:txBody>
          <a:bodyPr/>
          <a:lstStyle/>
          <a:p>
            <a:r>
              <a:rPr lang="nb-NO" dirty="0" err="1" smtClean="0"/>
              <a:t>Providing</a:t>
            </a:r>
            <a:r>
              <a:rPr lang="nb-NO" dirty="0" smtClean="0"/>
              <a:t> </a:t>
            </a:r>
            <a:r>
              <a:rPr lang="nb-NO" dirty="0" err="1" smtClean="0"/>
              <a:t>financial</a:t>
            </a:r>
            <a:r>
              <a:rPr lang="nb-NO" dirty="0" smtClean="0"/>
              <a:t> support, advisering and </a:t>
            </a:r>
            <a:r>
              <a:rPr lang="nb-NO" dirty="0" err="1" smtClean="0"/>
              <a:t>courses</a:t>
            </a:r>
            <a:r>
              <a:rPr lang="nb-NO" dirty="0" smtClean="0"/>
              <a:t> to </a:t>
            </a:r>
            <a:r>
              <a:rPr lang="nb-NO" dirty="0" err="1" smtClean="0"/>
              <a:t>entrepreneurs</a:t>
            </a:r>
            <a:r>
              <a:rPr lang="nb-NO" dirty="0" smtClean="0"/>
              <a:t> in Agder. </a:t>
            </a:r>
          </a:p>
          <a:p>
            <a:endParaRPr lang="nb-NO" dirty="0" smtClean="0"/>
          </a:p>
          <a:p>
            <a:pPr>
              <a:buFont typeface="Arial" pitchFamily="34" charset="0"/>
              <a:buChar char="•"/>
            </a:pPr>
            <a:r>
              <a:rPr lang="nb-NO" dirty="0" err="1" smtClean="0"/>
              <a:t>Go</a:t>
            </a:r>
            <a:r>
              <a:rPr lang="nb-NO" dirty="0" smtClean="0"/>
              <a:t> Lean</a:t>
            </a:r>
          </a:p>
          <a:p>
            <a:pPr>
              <a:buFont typeface="Arial" pitchFamily="34" charset="0"/>
              <a:buChar char="•"/>
            </a:pPr>
            <a:r>
              <a:rPr lang="nb-NO" dirty="0" smtClean="0"/>
              <a:t>Business </a:t>
            </a:r>
            <a:r>
              <a:rPr lang="nb-NO" dirty="0" err="1" smtClean="0"/>
              <a:t>Model</a:t>
            </a:r>
            <a:r>
              <a:rPr lang="nb-NO" dirty="0" smtClean="0"/>
              <a:t> </a:t>
            </a:r>
            <a:r>
              <a:rPr lang="nb-NO" dirty="0" err="1" smtClean="0"/>
              <a:t>Canvas</a:t>
            </a:r>
            <a:endParaRPr lang="nb-NO" dirty="0" smtClean="0"/>
          </a:p>
          <a:p>
            <a:pPr>
              <a:buFont typeface="Arial" pitchFamily="34" charset="0"/>
              <a:buChar char="•"/>
            </a:pPr>
            <a:r>
              <a:rPr lang="nb-NO" dirty="0" smtClean="0"/>
              <a:t>Etablerertilskudd, </a:t>
            </a:r>
            <a:r>
              <a:rPr lang="nb-NO" dirty="0" err="1" smtClean="0"/>
              <a:t>SklatteFUNN</a:t>
            </a:r>
            <a:r>
              <a:rPr lang="nb-NO" dirty="0" smtClean="0"/>
              <a:t>, EU </a:t>
            </a:r>
            <a:r>
              <a:rPr lang="nb-NO" dirty="0" err="1" smtClean="0"/>
              <a:t>Financing</a:t>
            </a:r>
            <a:r>
              <a:rPr lang="nb-NO" dirty="0" smtClean="0"/>
              <a:t>, </a:t>
            </a:r>
            <a:r>
              <a:rPr lang="nb-NO" dirty="0" err="1" smtClean="0"/>
              <a:t>Crowfounding</a:t>
            </a:r>
            <a:endParaRPr lang="nb-NO" dirty="0" smtClean="0"/>
          </a:p>
          <a:p>
            <a:pPr>
              <a:buFont typeface="Arial" pitchFamily="34" charset="0"/>
              <a:buChar char="•"/>
            </a:pPr>
            <a:r>
              <a:rPr lang="nb-NO" dirty="0" err="1" smtClean="0"/>
              <a:t>How</a:t>
            </a:r>
            <a:r>
              <a:rPr lang="nb-NO" dirty="0" smtClean="0"/>
              <a:t> to Pitch to investors</a:t>
            </a:r>
          </a:p>
          <a:p>
            <a:pPr>
              <a:buFont typeface="Arial" pitchFamily="34" charset="0"/>
              <a:buChar char="•"/>
            </a:pPr>
            <a:r>
              <a:rPr lang="nb-NO" dirty="0" smtClean="0"/>
              <a:t>International marked</a:t>
            </a:r>
          </a:p>
          <a:p>
            <a:pPr>
              <a:buFont typeface="Arial" pitchFamily="34" charset="0"/>
              <a:buChar char="•"/>
            </a:pPr>
            <a:r>
              <a:rPr lang="nb-NO" dirty="0" smtClean="0"/>
              <a:t>Grundertelefon</a:t>
            </a:r>
          </a:p>
          <a:p>
            <a:endParaRPr lang="nb-NO" dirty="0" smtClean="0"/>
          </a:p>
          <a:p>
            <a:endParaRPr lang="nb-NO" dirty="0" smtClean="0"/>
          </a:p>
          <a:p>
            <a:endParaRPr lang="nb-NO" dirty="0" smtClean="0"/>
          </a:p>
          <a:p>
            <a:endParaRPr lang="nb-NO" dirty="0" smtClean="0"/>
          </a:p>
          <a:p>
            <a:endParaRPr lang="nb-NO" dirty="0"/>
          </a:p>
        </p:txBody>
      </p:sp>
      <p:pic>
        <p:nvPicPr>
          <p:cNvPr id="6" name="Picture 2" descr="http://www.innovasjonnorge.no/Global/Reiseliv/B%c3%a6rekraft/fargelogo-bredde-780.jpg"/>
          <p:cNvPicPr>
            <a:picLocks noChangeAspect="1" noChangeArrowheads="1"/>
          </p:cNvPicPr>
          <p:nvPr/>
        </p:nvPicPr>
        <p:blipFill>
          <a:blip r:embed="rId3"/>
          <a:srcRect/>
          <a:stretch>
            <a:fillRect/>
          </a:stretch>
        </p:blipFill>
        <p:spPr bwMode="auto">
          <a:xfrm>
            <a:off x="5868144" y="404664"/>
            <a:ext cx="3059832" cy="131023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University </a:t>
            </a:r>
            <a:r>
              <a:rPr lang="nb-NO" dirty="0" err="1" smtClean="0"/>
              <a:t>of</a:t>
            </a:r>
            <a:r>
              <a:rPr lang="nb-NO" dirty="0" smtClean="0"/>
              <a:t> Agder</a:t>
            </a:r>
            <a:br>
              <a:rPr lang="nb-NO" dirty="0" smtClean="0"/>
            </a:br>
            <a:r>
              <a:rPr lang="nb-NO" dirty="0" smtClean="0"/>
              <a:t>Centre for </a:t>
            </a:r>
            <a:r>
              <a:rPr lang="nb-NO" dirty="0" err="1" smtClean="0"/>
              <a:t>Entrepreneurship</a:t>
            </a:r>
            <a:endParaRPr lang="nb-NO" dirty="0"/>
          </a:p>
        </p:txBody>
      </p:sp>
      <p:sp>
        <p:nvSpPr>
          <p:cNvPr id="3" name="Plassholder for innhold 2"/>
          <p:cNvSpPr>
            <a:spLocks noGrp="1"/>
          </p:cNvSpPr>
          <p:nvPr>
            <p:ph idx="1"/>
          </p:nvPr>
        </p:nvSpPr>
        <p:spPr/>
        <p:txBody>
          <a:bodyPr/>
          <a:lstStyle/>
          <a:p>
            <a:r>
              <a:rPr lang="nb-NO" sz="2000" dirty="0" smtClean="0">
                <a:hlinkClick r:id="rId3"/>
              </a:rPr>
              <a:t>http://www.uia.no/senter-og-nettverk/senter-for-entreprenoerskap</a:t>
            </a:r>
            <a:endParaRPr lang="nb-NO" sz="2000" dirty="0" smtClean="0"/>
          </a:p>
          <a:p>
            <a:endParaRPr lang="en-US" sz="900" dirty="0" smtClean="0"/>
          </a:p>
          <a:p>
            <a:r>
              <a:rPr lang="en-US" dirty="0" smtClean="0"/>
              <a:t>Stimulating entrepreneurship and creating an entrepreneurial mindset among those educated at the University of </a:t>
            </a:r>
            <a:r>
              <a:rPr lang="en-US" dirty="0" err="1" smtClean="0"/>
              <a:t>Agder</a:t>
            </a:r>
            <a:r>
              <a:rPr lang="en-US" dirty="0" smtClean="0"/>
              <a:t>. </a:t>
            </a:r>
            <a:endParaRPr lang="nb-NO" dirty="0"/>
          </a:p>
        </p:txBody>
      </p:sp>
      <p:pic>
        <p:nvPicPr>
          <p:cNvPr id="38914" name="Picture 2" descr="http://www.uia.no/var/uia/storage/images/media/images/opplastede-bilder/campus_grimstad3/44548-1-nor-NO/campus_grimstad3_banner.jpg"/>
          <p:cNvPicPr>
            <a:picLocks noChangeAspect="1" noChangeArrowheads="1"/>
          </p:cNvPicPr>
          <p:nvPr/>
        </p:nvPicPr>
        <p:blipFill>
          <a:blip r:embed="rId4"/>
          <a:srcRect/>
          <a:stretch>
            <a:fillRect/>
          </a:stretch>
        </p:blipFill>
        <p:spPr bwMode="auto">
          <a:xfrm>
            <a:off x="457200" y="4064470"/>
            <a:ext cx="8229600" cy="2337879"/>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Young </a:t>
            </a:r>
            <a:r>
              <a:rPr lang="nb-NO" dirty="0" err="1" smtClean="0"/>
              <a:t>Entrepreneurship</a:t>
            </a:r>
            <a:r>
              <a:rPr lang="nb-NO" dirty="0" smtClean="0"/>
              <a:t> og Agder</a:t>
            </a:r>
            <a:endParaRPr lang="nb-NO" dirty="0"/>
          </a:p>
        </p:txBody>
      </p:sp>
      <p:sp>
        <p:nvSpPr>
          <p:cNvPr id="3" name="Plassholder for innhold 2"/>
          <p:cNvSpPr>
            <a:spLocks noGrp="1"/>
          </p:cNvSpPr>
          <p:nvPr>
            <p:ph idx="1"/>
          </p:nvPr>
        </p:nvSpPr>
        <p:spPr/>
        <p:txBody>
          <a:bodyPr/>
          <a:lstStyle/>
          <a:p>
            <a:pPr marL="0">
              <a:spcBef>
                <a:spcPts val="0"/>
              </a:spcBef>
            </a:pPr>
            <a:r>
              <a:rPr lang="en-US" b="1" dirty="0" smtClean="0"/>
              <a:t>A national organization with network of strong self-supporting regional offices. </a:t>
            </a:r>
          </a:p>
          <a:p>
            <a:pPr marL="0">
              <a:spcBef>
                <a:spcPts val="0"/>
              </a:spcBef>
            </a:pPr>
            <a:r>
              <a:rPr lang="en-US" b="1" dirty="0" smtClean="0"/>
              <a:t> </a:t>
            </a:r>
          </a:p>
          <a:p>
            <a:pPr marL="0">
              <a:spcBef>
                <a:spcPts val="0"/>
              </a:spcBef>
            </a:pPr>
            <a:endParaRPr lang="en-US" b="1" dirty="0" smtClean="0"/>
          </a:p>
          <a:p>
            <a:pPr marL="0">
              <a:spcBef>
                <a:spcPts val="0"/>
              </a:spcBef>
            </a:pPr>
            <a:endParaRPr lang="nb-NO" dirty="0"/>
          </a:p>
        </p:txBody>
      </p:sp>
      <p:pic>
        <p:nvPicPr>
          <p:cNvPr id="41986" name="Picture 2" descr="UE logo"/>
          <p:cNvPicPr>
            <a:picLocks noChangeAspect="1" noChangeArrowheads="1"/>
          </p:cNvPicPr>
          <p:nvPr/>
        </p:nvPicPr>
        <p:blipFill>
          <a:blip r:embed="rId2"/>
          <a:srcRect/>
          <a:stretch>
            <a:fillRect/>
          </a:stretch>
        </p:blipFill>
        <p:spPr bwMode="auto">
          <a:xfrm>
            <a:off x="4932040" y="2740457"/>
            <a:ext cx="3563019" cy="3816093"/>
          </a:xfrm>
          <a:prstGeom prst="rect">
            <a:avLst/>
          </a:prstGeom>
          <a:noFill/>
        </p:spPr>
      </p:pic>
      <p:sp>
        <p:nvSpPr>
          <p:cNvPr id="5" name="Rektangel 4"/>
          <p:cNvSpPr/>
          <p:nvPr/>
        </p:nvSpPr>
        <p:spPr>
          <a:xfrm>
            <a:off x="755576" y="2996952"/>
            <a:ext cx="3744416" cy="35595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sz="2600" dirty="0" smtClean="0"/>
          </a:p>
          <a:p>
            <a:pPr algn="ctr"/>
            <a:r>
              <a:rPr lang="en-US" sz="2600" dirty="0" smtClean="0"/>
              <a:t>Establishing continuity in entrepreneurial education throughout the educational system, with a natural progression from pre-school education to business. </a:t>
            </a:r>
          </a:p>
          <a:p>
            <a:endParaRPr lang="en-US" sz="2400" dirty="0" smtClean="0"/>
          </a:p>
          <a:p>
            <a:pPr algn="ctr"/>
            <a:endParaRPr lang="nb-NO"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National support system</a:t>
            </a:r>
            <a:endParaRPr lang="nb-NO" dirty="0"/>
          </a:p>
        </p:txBody>
      </p:sp>
      <p:sp>
        <p:nvSpPr>
          <p:cNvPr id="3" name="Plassholder for innhold 2"/>
          <p:cNvSpPr>
            <a:spLocks noGrp="1"/>
          </p:cNvSpPr>
          <p:nvPr>
            <p:ph idx="1"/>
          </p:nvPr>
        </p:nvSpPr>
        <p:spPr/>
        <p:txBody>
          <a:bodyPr/>
          <a:lstStyle/>
          <a:p>
            <a:pPr>
              <a:buFont typeface="Arial" pitchFamily="34" charset="0"/>
              <a:buChar char="•"/>
            </a:pPr>
            <a:r>
              <a:rPr lang="en-US" dirty="0" smtClean="0"/>
              <a:t>SIVA</a:t>
            </a:r>
          </a:p>
          <a:p>
            <a:pPr>
              <a:buFont typeface="Arial" pitchFamily="34" charset="0"/>
              <a:buChar char="•"/>
            </a:pPr>
            <a:r>
              <a:rPr lang="en-US" dirty="0" smtClean="0"/>
              <a:t>Innovation Norway </a:t>
            </a:r>
          </a:p>
          <a:p>
            <a:pPr>
              <a:buFont typeface="Arial" pitchFamily="34" charset="0"/>
              <a:buChar char="•"/>
            </a:pPr>
            <a:r>
              <a:rPr lang="en-US" dirty="0" smtClean="0"/>
              <a:t>Norwegian Research Council </a:t>
            </a:r>
          </a:p>
          <a:p>
            <a:pPr>
              <a:buFont typeface="Arial" pitchFamily="34" charset="0"/>
              <a:buChar char="•"/>
            </a:pPr>
            <a:r>
              <a:rPr lang="en-US" dirty="0" smtClean="0"/>
              <a:t>Norwegian Patent Office</a:t>
            </a:r>
            <a:endParaRPr lang="nb-NO" dirty="0" smtClean="0"/>
          </a:p>
          <a:p>
            <a:pPr>
              <a:buFont typeface="Arial" pitchFamily="34" charset="0"/>
              <a:buChar char="•"/>
            </a:pPr>
            <a:endParaRPr lang="nb-NO" dirty="0"/>
          </a:p>
        </p:txBody>
      </p:sp>
      <p:pic>
        <p:nvPicPr>
          <p:cNvPr id="4" name="Picture 4" descr="Forside-kran1-1300x485"/>
          <p:cNvPicPr>
            <a:picLocks noChangeAspect="1" noChangeArrowheads="1"/>
          </p:cNvPicPr>
          <p:nvPr/>
        </p:nvPicPr>
        <p:blipFill>
          <a:blip r:embed="rId2"/>
          <a:srcRect/>
          <a:stretch>
            <a:fillRect/>
          </a:stretch>
        </p:blipFill>
        <p:spPr bwMode="auto">
          <a:xfrm>
            <a:off x="755576" y="4005064"/>
            <a:ext cx="7715200" cy="2253572"/>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1196752"/>
            <a:ext cx="8229600" cy="5051649"/>
          </a:xfrm>
        </p:spPr>
        <p:txBody>
          <a:bodyPr>
            <a:normAutofit fontScale="92500"/>
          </a:bodyPr>
          <a:lstStyle/>
          <a:p>
            <a:r>
              <a:rPr lang="en-US" b="1" dirty="0" smtClean="0"/>
              <a:t>Develop children’s and youth’s creativity,</a:t>
            </a:r>
          </a:p>
          <a:p>
            <a:r>
              <a:rPr lang="en-US" b="1" dirty="0" smtClean="0"/>
              <a:t> creation, and believe in themselves.</a:t>
            </a:r>
          </a:p>
          <a:p>
            <a:endParaRPr lang="en-US" sz="1800" b="1" dirty="0" smtClean="0"/>
          </a:p>
          <a:p>
            <a:pPr>
              <a:buFont typeface="Arial" pitchFamily="34" charset="0"/>
              <a:buChar char="•"/>
            </a:pPr>
            <a:r>
              <a:rPr lang="en-US" dirty="0" smtClean="0"/>
              <a:t>Provide children’s and youth’s understanding of the importance of value creation and innovation in business </a:t>
            </a:r>
          </a:p>
          <a:p>
            <a:pPr>
              <a:buFont typeface="Arial" pitchFamily="34" charset="0"/>
              <a:buChar char="•"/>
            </a:pPr>
            <a:r>
              <a:rPr lang="en-US" dirty="0" smtClean="0"/>
              <a:t>Promote children’s and youth’s team work capability and responsibility </a:t>
            </a:r>
          </a:p>
          <a:p>
            <a:pPr>
              <a:buFont typeface="Arial" pitchFamily="34" charset="0"/>
              <a:buChar char="•"/>
            </a:pPr>
            <a:r>
              <a:rPr lang="en-US" dirty="0" smtClean="0"/>
              <a:t>Provide understanding and knowledge of ethics and rules of business </a:t>
            </a:r>
          </a:p>
          <a:p>
            <a:pPr>
              <a:buFont typeface="Arial" pitchFamily="34" charset="0"/>
              <a:buChar char="•"/>
            </a:pPr>
            <a:r>
              <a:rPr lang="en-US" dirty="0" smtClean="0"/>
              <a:t>Strengthen cooperation between local businesses and schools</a:t>
            </a:r>
          </a:p>
          <a:p>
            <a:pPr>
              <a:buFont typeface="Arial" pitchFamily="34" charset="0"/>
              <a:buChar char="•"/>
            </a:pPr>
            <a:r>
              <a:rPr lang="en-US" dirty="0" smtClean="0"/>
              <a:t>Inspire future value creation in a social, cultural and economical context </a:t>
            </a:r>
          </a:p>
          <a:p>
            <a:pPr>
              <a:buFont typeface="Arial" pitchFamily="34" charset="0"/>
              <a:buChar char="•"/>
            </a:pPr>
            <a:endParaRPr lang="en-US" sz="900" dirty="0" smtClean="0"/>
          </a:p>
          <a:p>
            <a:r>
              <a:rPr lang="en-US" sz="2200" dirty="0" smtClean="0"/>
              <a:t>Member of </a:t>
            </a:r>
            <a:r>
              <a:rPr lang="nb-NO" sz="2200" dirty="0" smtClean="0">
                <a:hlinkClick r:id="rId2" tooltip="Junior Achievement (siden finnes ikke)"/>
              </a:rPr>
              <a:t>Junior </a:t>
            </a:r>
            <a:r>
              <a:rPr lang="nb-NO" sz="2200" dirty="0" err="1" smtClean="0">
                <a:hlinkClick r:id="rId2" tooltip="Junior Achievement (siden finnes ikke)"/>
              </a:rPr>
              <a:t>Achievement</a:t>
            </a:r>
            <a:r>
              <a:rPr lang="nb-NO" sz="2200" dirty="0" smtClean="0"/>
              <a:t> – </a:t>
            </a:r>
            <a:r>
              <a:rPr lang="nb-NO" sz="2200" dirty="0" smtClean="0">
                <a:hlinkClick r:id="rId3" tooltip="Young Enterprise (siden finnes ikke)"/>
              </a:rPr>
              <a:t>Young Enterprise</a:t>
            </a:r>
            <a:r>
              <a:rPr lang="nb-NO" sz="2200" dirty="0" smtClean="0"/>
              <a:t> (</a:t>
            </a:r>
            <a:r>
              <a:rPr lang="nb-NO" sz="2200" dirty="0" smtClean="0">
                <a:hlinkClick r:id="rId4" tooltip="JA-YE Europe (siden finnes ikke)"/>
              </a:rPr>
              <a:t>JA-YE </a:t>
            </a:r>
            <a:r>
              <a:rPr lang="nb-NO" sz="2200" dirty="0" err="1" smtClean="0">
                <a:hlinkClick r:id="rId4" tooltip="JA-YE Europe (siden finnes ikke)"/>
              </a:rPr>
              <a:t>Europe</a:t>
            </a:r>
            <a:r>
              <a:rPr lang="nb-NO" sz="2200" dirty="0" smtClean="0"/>
              <a:t>) </a:t>
            </a:r>
          </a:p>
          <a:p>
            <a:endParaRPr lang="en-US" dirty="0" smtClean="0"/>
          </a:p>
          <a:p>
            <a:endParaRPr lang="en-US" dirty="0" smtClean="0"/>
          </a:p>
          <a:p>
            <a:endParaRPr lang="en-US" dirty="0" smtClean="0"/>
          </a:p>
          <a:p>
            <a:endParaRPr lang="nb-NO" dirty="0"/>
          </a:p>
        </p:txBody>
      </p:sp>
      <p:pic>
        <p:nvPicPr>
          <p:cNvPr id="5" name="Picture 2" descr="UE logo"/>
          <p:cNvPicPr>
            <a:picLocks noChangeAspect="1" noChangeArrowheads="1"/>
          </p:cNvPicPr>
          <p:nvPr/>
        </p:nvPicPr>
        <p:blipFill>
          <a:blip r:embed="rId5"/>
          <a:srcRect/>
          <a:stretch>
            <a:fillRect/>
          </a:stretch>
        </p:blipFill>
        <p:spPr bwMode="auto">
          <a:xfrm>
            <a:off x="7164288" y="908720"/>
            <a:ext cx="1330771" cy="1425293"/>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Coventure</a:t>
            </a:r>
            <a:r>
              <a:rPr lang="nb-NO" dirty="0" smtClean="0"/>
              <a:t> AS</a:t>
            </a:r>
            <a:endParaRPr lang="nb-NO" dirty="0"/>
          </a:p>
        </p:txBody>
      </p:sp>
      <p:sp>
        <p:nvSpPr>
          <p:cNvPr id="3" name="Plassholder for innhold 2"/>
          <p:cNvSpPr>
            <a:spLocks noGrp="1"/>
          </p:cNvSpPr>
          <p:nvPr>
            <p:ph idx="1"/>
          </p:nvPr>
        </p:nvSpPr>
        <p:spPr/>
        <p:txBody>
          <a:bodyPr>
            <a:normAutofit lnSpcReduction="10000"/>
          </a:bodyPr>
          <a:lstStyle/>
          <a:p>
            <a:pPr marL="0">
              <a:spcBef>
                <a:spcPts val="0"/>
              </a:spcBef>
            </a:pPr>
            <a:r>
              <a:rPr lang="en-US" dirty="0" smtClean="0">
                <a:hlinkClick r:id="rId2"/>
              </a:rPr>
              <a:t>http://coventure.no</a:t>
            </a:r>
            <a:endParaRPr lang="en-US" dirty="0" smtClean="0"/>
          </a:p>
          <a:p>
            <a:pPr marL="0">
              <a:spcBef>
                <a:spcPts val="0"/>
              </a:spcBef>
            </a:pPr>
            <a:endParaRPr lang="en-US" sz="800" dirty="0" smtClean="0"/>
          </a:p>
          <a:p>
            <a:pPr marL="0">
              <a:spcBef>
                <a:spcPts val="0"/>
              </a:spcBef>
            </a:pPr>
            <a:r>
              <a:rPr lang="en-US" dirty="0" smtClean="0"/>
              <a:t>Business incubation: an instrument for creating new business.</a:t>
            </a:r>
          </a:p>
          <a:p>
            <a:pPr marL="0">
              <a:spcBef>
                <a:spcPts val="0"/>
              </a:spcBef>
            </a:pPr>
            <a:endParaRPr lang="en-US" dirty="0" smtClean="0"/>
          </a:p>
          <a:p>
            <a:pPr marL="0">
              <a:spcBef>
                <a:spcPts val="0"/>
              </a:spcBef>
            </a:pPr>
            <a:r>
              <a:rPr lang="en-US" dirty="0" smtClean="0"/>
              <a:t>Part of the national incubation program supported by</a:t>
            </a:r>
          </a:p>
          <a:p>
            <a:pPr marL="0">
              <a:spcBef>
                <a:spcPts val="0"/>
              </a:spcBef>
            </a:pPr>
            <a:r>
              <a:rPr lang="en-US" dirty="0" smtClean="0"/>
              <a:t>the Norwegian Ministry of Trade: </a:t>
            </a:r>
          </a:p>
          <a:p>
            <a:pPr marL="0">
              <a:spcBef>
                <a:spcPts val="0"/>
              </a:spcBef>
              <a:buFont typeface="Arial" pitchFamily="34" charset="0"/>
              <a:buChar char="•"/>
            </a:pPr>
            <a:r>
              <a:rPr lang="nb-NO" dirty="0" smtClean="0"/>
              <a:t>Business </a:t>
            </a:r>
            <a:r>
              <a:rPr lang="nb-NO" dirty="0" err="1" smtClean="0"/>
              <a:t>competence</a:t>
            </a:r>
            <a:endParaRPr lang="nb-NO" dirty="0" smtClean="0"/>
          </a:p>
          <a:p>
            <a:pPr marL="0">
              <a:spcBef>
                <a:spcPts val="0"/>
              </a:spcBef>
              <a:buFont typeface="Arial" pitchFamily="34" charset="0"/>
              <a:buChar char="•"/>
            </a:pPr>
            <a:r>
              <a:rPr lang="nb-NO" dirty="0" smtClean="0"/>
              <a:t>Network (</a:t>
            </a:r>
            <a:r>
              <a:rPr lang="nb-NO" dirty="0" err="1" smtClean="0"/>
              <a:t>public</a:t>
            </a:r>
            <a:r>
              <a:rPr lang="nb-NO" dirty="0" smtClean="0"/>
              <a:t> &amp; private)</a:t>
            </a:r>
          </a:p>
          <a:p>
            <a:pPr marL="0">
              <a:spcBef>
                <a:spcPts val="0"/>
              </a:spcBef>
              <a:buFont typeface="Arial" pitchFamily="34" charset="0"/>
              <a:buChar char="•"/>
            </a:pPr>
            <a:r>
              <a:rPr lang="en-US" dirty="0" smtClean="0"/>
              <a:t>Risk capital (pre-seed fund) </a:t>
            </a:r>
          </a:p>
          <a:p>
            <a:pPr marL="0">
              <a:spcBef>
                <a:spcPts val="0"/>
              </a:spcBef>
            </a:pPr>
            <a:endParaRPr lang="en-US" dirty="0" smtClean="0"/>
          </a:p>
          <a:p>
            <a:pPr marL="0">
              <a:spcBef>
                <a:spcPts val="0"/>
              </a:spcBef>
            </a:pPr>
            <a:r>
              <a:rPr lang="en-US" dirty="0" smtClean="0"/>
              <a:t>Cooperates with incubators in Sweden and Denmark (</a:t>
            </a:r>
            <a:r>
              <a:rPr lang="en-US" dirty="0" err="1" smtClean="0"/>
              <a:t>Interreg</a:t>
            </a:r>
            <a:r>
              <a:rPr lang="en-US" dirty="0" smtClean="0"/>
              <a:t>)</a:t>
            </a:r>
          </a:p>
          <a:p>
            <a:pPr>
              <a:buFontTx/>
              <a:buChar char="-"/>
            </a:pPr>
            <a:endParaRPr lang="nb-NO" dirty="0"/>
          </a:p>
        </p:txBody>
      </p:sp>
      <p:pic>
        <p:nvPicPr>
          <p:cNvPr id="39940" name="Picture 4" descr="Coventure, fra idè til vekstbedrift"/>
          <p:cNvPicPr>
            <a:picLocks noChangeAspect="1" noChangeArrowheads="1"/>
          </p:cNvPicPr>
          <p:nvPr/>
        </p:nvPicPr>
        <p:blipFill>
          <a:blip r:embed="rId3"/>
          <a:srcRect/>
          <a:stretch>
            <a:fillRect/>
          </a:stretch>
        </p:blipFill>
        <p:spPr bwMode="auto">
          <a:xfrm>
            <a:off x="4142930" y="370892"/>
            <a:ext cx="4743590" cy="11859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Connect</a:t>
            </a:r>
            <a:r>
              <a:rPr lang="nb-NO" dirty="0" smtClean="0"/>
              <a:t> Sørlandet</a:t>
            </a:r>
            <a:endParaRPr lang="nb-NO" dirty="0"/>
          </a:p>
        </p:txBody>
      </p:sp>
      <p:sp>
        <p:nvSpPr>
          <p:cNvPr id="3" name="Plassholder for innhold 2"/>
          <p:cNvSpPr>
            <a:spLocks noGrp="1"/>
          </p:cNvSpPr>
          <p:nvPr>
            <p:ph idx="1"/>
          </p:nvPr>
        </p:nvSpPr>
        <p:spPr/>
        <p:txBody>
          <a:bodyPr>
            <a:normAutofit fontScale="92500" lnSpcReduction="10000"/>
          </a:bodyPr>
          <a:lstStyle/>
          <a:p>
            <a:r>
              <a:rPr lang="nb-NO" sz="1700" dirty="0" smtClean="0"/>
              <a:t>http://www.connectnorge.org/index.php/nb/om-oss/regioner/connect-sorlandet</a:t>
            </a:r>
          </a:p>
          <a:p>
            <a:endParaRPr lang="nb-NO" sz="1700" dirty="0" smtClean="0"/>
          </a:p>
          <a:p>
            <a:r>
              <a:rPr lang="nb-NO" dirty="0" err="1" smtClean="0"/>
              <a:t>Norway’s</a:t>
            </a:r>
            <a:r>
              <a:rPr lang="nb-NO" dirty="0" smtClean="0"/>
              <a:t> </a:t>
            </a:r>
            <a:r>
              <a:rPr lang="nb-NO" dirty="0" err="1" smtClean="0"/>
              <a:t>largest</a:t>
            </a:r>
            <a:r>
              <a:rPr lang="nb-NO" dirty="0" smtClean="0"/>
              <a:t> </a:t>
            </a:r>
            <a:r>
              <a:rPr lang="nb-NO" dirty="0" err="1" smtClean="0"/>
              <a:t>innovation</a:t>
            </a:r>
            <a:r>
              <a:rPr lang="nb-NO" dirty="0" smtClean="0"/>
              <a:t> Network; </a:t>
            </a:r>
          </a:p>
          <a:p>
            <a:r>
              <a:rPr lang="en-US" dirty="0" smtClean="0"/>
              <a:t>Not - for – profit, No charge</a:t>
            </a:r>
          </a:p>
          <a:p>
            <a:endParaRPr lang="en-US" sz="800" dirty="0" smtClean="0"/>
          </a:p>
          <a:p>
            <a:r>
              <a:rPr lang="nb-NO" dirty="0" smtClean="0"/>
              <a:t>A </a:t>
            </a:r>
            <a:r>
              <a:rPr lang="nb-NO" dirty="0" err="1" smtClean="0"/>
              <a:t>meetingplace</a:t>
            </a:r>
            <a:r>
              <a:rPr lang="nb-NO" dirty="0" smtClean="0"/>
              <a:t> </a:t>
            </a:r>
            <a:r>
              <a:rPr lang="nb-NO" dirty="0" err="1" smtClean="0"/>
              <a:t>between</a:t>
            </a:r>
            <a:r>
              <a:rPr lang="nb-NO" dirty="0" smtClean="0"/>
              <a:t> </a:t>
            </a:r>
          </a:p>
          <a:p>
            <a:pPr>
              <a:buFont typeface="Arial" pitchFamily="34" charset="0"/>
              <a:buChar char="•"/>
            </a:pPr>
            <a:r>
              <a:rPr lang="nb-NO" dirty="0" err="1" smtClean="0"/>
              <a:t>Entrepreneurs</a:t>
            </a:r>
            <a:r>
              <a:rPr lang="nb-NO" dirty="0" smtClean="0"/>
              <a:t>, </a:t>
            </a:r>
          </a:p>
          <a:p>
            <a:pPr>
              <a:buFont typeface="Arial" pitchFamily="34" charset="0"/>
              <a:buChar char="•"/>
            </a:pPr>
            <a:r>
              <a:rPr lang="nb-NO" dirty="0" smtClean="0"/>
              <a:t>Business </a:t>
            </a:r>
            <a:r>
              <a:rPr lang="nb-NO" dirty="0" err="1" smtClean="0"/>
              <a:t>Competence</a:t>
            </a:r>
            <a:r>
              <a:rPr lang="nb-NO" dirty="0" smtClean="0"/>
              <a:t>, </a:t>
            </a:r>
          </a:p>
          <a:p>
            <a:pPr>
              <a:buFont typeface="Arial" pitchFamily="34" charset="0"/>
              <a:buChar char="•"/>
            </a:pPr>
            <a:r>
              <a:rPr lang="nb-NO" dirty="0" smtClean="0"/>
              <a:t>Partners and Capital</a:t>
            </a:r>
          </a:p>
          <a:p>
            <a:endParaRPr lang="nb-NO" dirty="0" smtClean="0"/>
          </a:p>
          <a:p>
            <a:r>
              <a:rPr lang="nb-NO" dirty="0" err="1" smtClean="0"/>
              <a:t>Connect</a:t>
            </a:r>
            <a:r>
              <a:rPr lang="nb-NO" dirty="0" smtClean="0"/>
              <a:t> </a:t>
            </a:r>
            <a:r>
              <a:rPr lang="nb-NO" dirty="0" err="1" smtClean="0"/>
              <a:t>Latvija</a:t>
            </a:r>
            <a:r>
              <a:rPr lang="nb-NO" dirty="0" smtClean="0"/>
              <a:t> - </a:t>
            </a:r>
            <a:r>
              <a:rPr lang="lv-LV" dirty="0" smtClean="0"/>
              <a:t>Elmārs Baltiņš, Manager</a:t>
            </a:r>
            <a:endParaRPr lang="nb-NO" dirty="0" smtClean="0"/>
          </a:p>
          <a:p>
            <a:r>
              <a:rPr lang="nb-NO" dirty="0" smtClean="0"/>
              <a:t>http://www.connectlatvia.lv</a:t>
            </a:r>
            <a:endParaRPr lang="nb-NO" dirty="0"/>
          </a:p>
        </p:txBody>
      </p:sp>
      <p:pic>
        <p:nvPicPr>
          <p:cNvPr id="43010" name="Picture 2"/>
          <p:cNvPicPr>
            <a:picLocks noChangeAspect="1" noChangeArrowheads="1"/>
          </p:cNvPicPr>
          <p:nvPr/>
        </p:nvPicPr>
        <p:blipFill>
          <a:blip r:embed="rId2"/>
          <a:srcRect/>
          <a:stretch>
            <a:fillRect/>
          </a:stretch>
        </p:blipFill>
        <p:spPr bwMode="auto">
          <a:xfrm>
            <a:off x="5724128" y="188641"/>
            <a:ext cx="2962672" cy="179256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NAV Aust-Agder, </a:t>
            </a:r>
            <a:br>
              <a:rPr lang="nb-NO" dirty="0" smtClean="0"/>
            </a:br>
            <a:r>
              <a:rPr lang="en-US" sz="2700" dirty="0" smtClean="0"/>
              <a:t>The Norwegian </a:t>
            </a:r>
            <a:r>
              <a:rPr lang="en-US" sz="2700" dirty="0" err="1" smtClean="0"/>
              <a:t>Labour</a:t>
            </a:r>
            <a:r>
              <a:rPr lang="en-US" sz="2700" dirty="0" smtClean="0"/>
              <a:t> and Welfare Administration </a:t>
            </a:r>
            <a:endParaRPr lang="nb-NO" sz="2700" dirty="0"/>
          </a:p>
        </p:txBody>
      </p:sp>
      <p:sp>
        <p:nvSpPr>
          <p:cNvPr id="3" name="Plassholder for innhold 2"/>
          <p:cNvSpPr>
            <a:spLocks noGrp="1"/>
          </p:cNvSpPr>
          <p:nvPr>
            <p:ph idx="1"/>
          </p:nvPr>
        </p:nvSpPr>
        <p:spPr/>
        <p:txBody>
          <a:bodyPr>
            <a:normAutofit lnSpcReduction="10000"/>
          </a:bodyPr>
          <a:lstStyle/>
          <a:p>
            <a:r>
              <a:rPr lang="nb-NO" dirty="0" smtClean="0">
                <a:hlinkClick r:id="rId2"/>
              </a:rPr>
              <a:t>https://www.nav.no/no/Lokalt/Aust-Agder</a:t>
            </a:r>
            <a:endParaRPr lang="nb-NO" dirty="0" smtClean="0"/>
          </a:p>
          <a:p>
            <a:endParaRPr lang="nb-NO" dirty="0" smtClean="0"/>
          </a:p>
          <a:p>
            <a:pPr marL="0">
              <a:spcBef>
                <a:spcPts val="0"/>
              </a:spcBef>
            </a:pPr>
            <a:r>
              <a:rPr lang="nb-NO" sz="2600" dirty="0" err="1" smtClean="0"/>
              <a:t>Apply</a:t>
            </a:r>
            <a:r>
              <a:rPr lang="nb-NO" sz="2600" dirty="0" smtClean="0"/>
              <a:t> for </a:t>
            </a:r>
            <a:r>
              <a:rPr lang="nb-NO" sz="2600" dirty="0" err="1" smtClean="0"/>
              <a:t>unimployment</a:t>
            </a:r>
            <a:r>
              <a:rPr lang="nb-NO" sz="2600" dirty="0" smtClean="0"/>
              <a:t> </a:t>
            </a:r>
            <a:r>
              <a:rPr lang="nb-NO" sz="2600" dirty="0" err="1" smtClean="0"/>
              <a:t>benefits</a:t>
            </a:r>
            <a:r>
              <a:rPr lang="nb-NO" sz="2600" dirty="0" smtClean="0"/>
              <a:t> in case </a:t>
            </a:r>
            <a:r>
              <a:rPr lang="nb-NO" sz="2600" dirty="0" err="1" smtClean="0"/>
              <a:t>of</a:t>
            </a:r>
            <a:r>
              <a:rPr lang="nb-NO" sz="2600" dirty="0" smtClean="0"/>
              <a:t> planning and starting opp </a:t>
            </a:r>
            <a:r>
              <a:rPr lang="nb-NO" sz="2600" dirty="0" err="1" smtClean="0"/>
              <a:t>new</a:t>
            </a:r>
            <a:r>
              <a:rPr lang="nb-NO" sz="2600" dirty="0" smtClean="0"/>
              <a:t> business:</a:t>
            </a:r>
          </a:p>
          <a:p>
            <a:endParaRPr lang="nb-NO" dirty="0" smtClean="0"/>
          </a:p>
          <a:p>
            <a:pPr>
              <a:buFont typeface="Arial" pitchFamily="34" charset="0"/>
              <a:buChar char="•"/>
            </a:pPr>
            <a:r>
              <a:rPr lang="nb-NO" sz="2600" dirty="0" smtClean="0"/>
              <a:t>Planning </a:t>
            </a:r>
            <a:r>
              <a:rPr lang="nb-NO" sz="2600" dirty="0" err="1" smtClean="0"/>
              <a:t>new</a:t>
            </a:r>
            <a:r>
              <a:rPr lang="nb-NO" sz="2600" dirty="0" smtClean="0"/>
              <a:t> business: opp to 6 mnd.</a:t>
            </a:r>
          </a:p>
          <a:p>
            <a:pPr>
              <a:buFont typeface="Arial" pitchFamily="34" charset="0"/>
              <a:buChar char="•"/>
            </a:pPr>
            <a:r>
              <a:rPr lang="nb-NO" sz="2600" dirty="0" smtClean="0"/>
              <a:t>Starting </a:t>
            </a:r>
            <a:r>
              <a:rPr lang="nb-NO" sz="2600" dirty="0" err="1" smtClean="0"/>
              <a:t>new</a:t>
            </a:r>
            <a:r>
              <a:rPr lang="nb-NO" sz="2600" dirty="0" smtClean="0"/>
              <a:t> business: opp to 3 mnd.</a:t>
            </a:r>
          </a:p>
          <a:p>
            <a:endParaRPr lang="nb-NO" dirty="0" smtClean="0"/>
          </a:p>
          <a:p>
            <a:endParaRPr lang="nb-NO" dirty="0" smtClean="0"/>
          </a:p>
          <a:p>
            <a:pPr marL="0">
              <a:spcBef>
                <a:spcPts val="0"/>
              </a:spcBef>
            </a:pPr>
            <a:r>
              <a:rPr lang="nb-NO" sz="2000" dirty="0" smtClean="0"/>
              <a:t>https://www.nav.no/en/Home/Work+and+stay+in+Norway/Relatert+informasjon/Selected+professions+and+industries.358827.cms</a:t>
            </a:r>
            <a:endParaRPr lang="nb-NO" sz="2000" dirty="0"/>
          </a:p>
        </p:txBody>
      </p:sp>
      <p:sp>
        <p:nvSpPr>
          <p:cNvPr id="49154" name="AutoShape 2" descr="Illustrasjon som gjenspeiler tid på døgnet."/>
          <p:cNvSpPr>
            <a:spLocks noChangeAspect="1" noChangeArrowheads="1"/>
          </p:cNvSpPr>
          <p:nvPr/>
        </p:nvSpPr>
        <p:spPr bwMode="auto">
          <a:xfrm>
            <a:off x="155575" y="-1096963"/>
            <a:ext cx="11220450" cy="2286001"/>
          </a:xfrm>
          <a:prstGeom prst="rect">
            <a:avLst/>
          </a:prstGeom>
          <a:noFill/>
        </p:spPr>
        <p:txBody>
          <a:bodyPr vert="horz" wrap="square" lIns="91440" tIns="45720" rIns="91440" bIns="45720" numCol="1" anchor="t" anchorCtr="0" compatLnSpc="1">
            <a:prstTxWarp prst="textNoShape">
              <a:avLst/>
            </a:prstTxWarp>
          </a:bodyPr>
          <a:lstStyle/>
          <a:p>
            <a:endParaRPr lang="nb-NO"/>
          </a:p>
        </p:txBody>
      </p:sp>
      <p:pic>
        <p:nvPicPr>
          <p:cNvPr id="49156" name="Picture 4" descr="NAV-logo"/>
          <p:cNvPicPr>
            <a:picLocks noChangeAspect="1" noChangeArrowheads="1"/>
          </p:cNvPicPr>
          <p:nvPr/>
        </p:nvPicPr>
        <p:blipFill>
          <a:blip r:embed="rId3"/>
          <a:srcRect/>
          <a:stretch>
            <a:fillRect/>
          </a:stretch>
        </p:blipFill>
        <p:spPr bwMode="auto">
          <a:xfrm>
            <a:off x="7092280" y="189634"/>
            <a:ext cx="1594520" cy="1063824"/>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Lokal support system</a:t>
            </a:r>
            <a:endParaRPr lang="nb-NO" dirty="0"/>
          </a:p>
        </p:txBody>
      </p:sp>
      <p:sp>
        <p:nvSpPr>
          <p:cNvPr id="3" name="Plassholder for innhold 2"/>
          <p:cNvSpPr>
            <a:spLocks noGrp="1"/>
          </p:cNvSpPr>
          <p:nvPr>
            <p:ph idx="1"/>
          </p:nvPr>
        </p:nvSpPr>
        <p:spPr/>
        <p:txBody>
          <a:bodyPr/>
          <a:lstStyle/>
          <a:p>
            <a:pPr>
              <a:buFont typeface="Arial" pitchFamily="34" charset="0"/>
              <a:buChar char="•"/>
            </a:pPr>
            <a:endParaRPr lang="nb-NO" dirty="0" smtClean="0"/>
          </a:p>
          <a:p>
            <a:pPr>
              <a:buFont typeface="Arial" pitchFamily="34" charset="0"/>
              <a:buChar char="•"/>
            </a:pPr>
            <a:r>
              <a:rPr lang="nb-NO" dirty="0" smtClean="0"/>
              <a:t>Sørlandsporten Businessgarden</a:t>
            </a:r>
          </a:p>
          <a:p>
            <a:pPr>
              <a:buFont typeface="Arial" pitchFamily="34" charset="0"/>
              <a:buChar char="•"/>
            </a:pPr>
            <a:r>
              <a:rPr lang="nb-NO" dirty="0" smtClean="0"/>
              <a:t>Etablerersenteret IKS</a:t>
            </a:r>
          </a:p>
          <a:p>
            <a:pPr>
              <a:buFont typeface="Arial" pitchFamily="34" charset="0"/>
              <a:buChar char="•"/>
            </a:pPr>
            <a:r>
              <a:rPr lang="nb-NO" dirty="0" smtClean="0"/>
              <a:t>Lokal </a:t>
            </a:r>
            <a:r>
              <a:rPr lang="nb-NO" dirty="0" err="1" smtClean="0"/>
              <a:t>municipalities</a:t>
            </a:r>
            <a:endParaRPr lang="nb-NO" dirty="0" smtClean="0"/>
          </a:p>
          <a:p>
            <a:pPr>
              <a:buFont typeface="Arial" pitchFamily="34" charset="0"/>
              <a:buChar char="•"/>
            </a:pPr>
            <a:endParaRPr lang="nb-NO" dirty="0" smtClean="0"/>
          </a:p>
          <a:p>
            <a:pPr>
              <a:buFont typeface="Arial" pitchFamily="34" charset="0"/>
              <a:buChar char="•"/>
            </a:pPr>
            <a:endParaRPr lang="nb-NO" dirty="0"/>
          </a:p>
        </p:txBody>
      </p:sp>
      <p:pic>
        <p:nvPicPr>
          <p:cNvPr id="4" name="Picture 2" descr="http://etablerersenter.no/wp-content/uploads/iStock_etaberersenter-bilde-4-400x370.jpg"/>
          <p:cNvPicPr>
            <a:picLocks noChangeAspect="1" noChangeArrowheads="1"/>
          </p:cNvPicPr>
          <p:nvPr/>
        </p:nvPicPr>
        <p:blipFill>
          <a:blip r:embed="rId3"/>
          <a:srcRect/>
          <a:stretch>
            <a:fillRect/>
          </a:stretch>
        </p:blipFill>
        <p:spPr bwMode="auto">
          <a:xfrm>
            <a:off x="4433351" y="2996952"/>
            <a:ext cx="4037425" cy="3497893"/>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Sørlandsporten Businessgarden</a:t>
            </a:r>
            <a:endParaRPr lang="nb-NO" dirty="0"/>
          </a:p>
        </p:txBody>
      </p:sp>
      <p:sp>
        <p:nvSpPr>
          <p:cNvPr id="3" name="Plassholder for innhold 2"/>
          <p:cNvSpPr>
            <a:spLocks noGrp="1"/>
          </p:cNvSpPr>
          <p:nvPr>
            <p:ph idx="1"/>
          </p:nvPr>
        </p:nvSpPr>
        <p:spPr/>
        <p:txBody>
          <a:bodyPr>
            <a:normAutofit lnSpcReduction="10000"/>
          </a:bodyPr>
          <a:lstStyle/>
          <a:p>
            <a:r>
              <a:rPr lang="nb-NO" dirty="0" smtClean="0">
                <a:hlinkClick r:id="rId3"/>
              </a:rPr>
              <a:t>http://sorlandsporten-naringshage.no/</a:t>
            </a:r>
            <a:endParaRPr lang="nb-NO" dirty="0" smtClean="0"/>
          </a:p>
          <a:p>
            <a:endParaRPr lang="nb-NO" dirty="0" smtClean="0"/>
          </a:p>
          <a:p>
            <a:r>
              <a:rPr lang="nb-NO" dirty="0" err="1" smtClean="0"/>
              <a:t>Located</a:t>
            </a:r>
            <a:r>
              <a:rPr lang="nb-NO" dirty="0" smtClean="0"/>
              <a:t> at Risør </a:t>
            </a:r>
            <a:r>
              <a:rPr lang="nb-NO" dirty="0" err="1" smtClean="0"/>
              <a:t>Municipality</a:t>
            </a:r>
            <a:endParaRPr lang="nb-NO" dirty="0" smtClean="0"/>
          </a:p>
          <a:p>
            <a:r>
              <a:rPr lang="nb-NO" dirty="0" smtClean="0"/>
              <a:t>24 </a:t>
            </a:r>
            <a:r>
              <a:rPr lang="nb-NO" dirty="0" err="1" smtClean="0"/>
              <a:t>companies</a:t>
            </a:r>
            <a:endParaRPr lang="nb-NO" dirty="0" smtClean="0"/>
          </a:p>
          <a:p>
            <a:endParaRPr lang="nb-NO" dirty="0" smtClean="0"/>
          </a:p>
          <a:p>
            <a:r>
              <a:rPr lang="nb-NO" dirty="0" err="1" smtClean="0"/>
              <a:t>Excellent</a:t>
            </a:r>
            <a:r>
              <a:rPr lang="nb-NO" dirty="0" smtClean="0"/>
              <a:t> </a:t>
            </a:r>
            <a:r>
              <a:rPr lang="nb-NO" dirty="0" err="1" smtClean="0"/>
              <a:t>office</a:t>
            </a:r>
            <a:r>
              <a:rPr lang="nb-NO" dirty="0" smtClean="0"/>
              <a:t> and business</a:t>
            </a:r>
          </a:p>
          <a:p>
            <a:r>
              <a:rPr lang="nb-NO" dirty="0" err="1" smtClean="0"/>
              <a:t>premises</a:t>
            </a:r>
            <a:r>
              <a:rPr lang="nb-NO" dirty="0" smtClean="0"/>
              <a:t>…</a:t>
            </a:r>
          </a:p>
          <a:p>
            <a:endParaRPr lang="nb-NO" sz="2000" dirty="0" smtClean="0"/>
          </a:p>
          <a:p>
            <a:endParaRPr lang="nb-NO" sz="2000" dirty="0" smtClean="0"/>
          </a:p>
          <a:p>
            <a:endParaRPr lang="nb-NO" sz="2000" dirty="0" smtClean="0"/>
          </a:p>
          <a:p>
            <a:r>
              <a:rPr lang="nb-NO" sz="2000" dirty="0" smtClean="0"/>
              <a:t>        </a:t>
            </a:r>
            <a:endParaRPr lang="nb-NO" dirty="0" smtClean="0"/>
          </a:p>
          <a:p>
            <a:endParaRPr lang="nb-NO" dirty="0" smtClean="0"/>
          </a:p>
          <a:p>
            <a:endParaRPr lang="nb-NO" dirty="0" smtClean="0"/>
          </a:p>
          <a:p>
            <a:endParaRPr lang="nb-NO" dirty="0"/>
          </a:p>
        </p:txBody>
      </p:sp>
      <p:pic>
        <p:nvPicPr>
          <p:cNvPr id="52228" name="Picture 4" descr="https://scontent-ams.xx.fbcdn.net/hphotos-xpf1/v/t1.0-9/p720x720/11018637_828492543891043_5112688103719049661_n.png?oh=86c45b9d361decb10676ca03c2c3834f&amp;oe=55DC6FFF"/>
          <p:cNvPicPr>
            <a:picLocks noChangeAspect="1" noChangeArrowheads="1"/>
          </p:cNvPicPr>
          <p:nvPr/>
        </p:nvPicPr>
        <p:blipFill>
          <a:blip r:embed="rId4"/>
          <a:srcRect/>
          <a:stretch>
            <a:fillRect/>
          </a:stretch>
        </p:blipFill>
        <p:spPr bwMode="auto">
          <a:xfrm>
            <a:off x="4644008" y="2358007"/>
            <a:ext cx="4499992" cy="4499993"/>
          </a:xfrm>
          <a:prstGeom prst="rect">
            <a:avLst/>
          </a:prstGeom>
          <a:noFill/>
        </p:spPr>
      </p:pic>
      <p:pic>
        <p:nvPicPr>
          <p:cNvPr id="6" name="Picture 4" descr="Næringshagene i Norge"/>
          <p:cNvPicPr>
            <a:picLocks noChangeAspect="1" noChangeArrowheads="1"/>
          </p:cNvPicPr>
          <p:nvPr/>
        </p:nvPicPr>
        <p:blipFill>
          <a:blip r:embed="rId5"/>
          <a:srcRect/>
          <a:stretch>
            <a:fillRect/>
          </a:stretch>
        </p:blipFill>
        <p:spPr bwMode="auto">
          <a:xfrm>
            <a:off x="1331640" y="5013176"/>
            <a:ext cx="2003263" cy="936104"/>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Etablerersenteret IKS</a:t>
            </a:r>
            <a:endParaRPr lang="nb-NO" dirty="0"/>
          </a:p>
        </p:txBody>
      </p:sp>
      <p:sp>
        <p:nvSpPr>
          <p:cNvPr id="3" name="Plassholder for innhold 2"/>
          <p:cNvSpPr>
            <a:spLocks noGrp="1"/>
          </p:cNvSpPr>
          <p:nvPr>
            <p:ph idx="1"/>
          </p:nvPr>
        </p:nvSpPr>
        <p:spPr/>
        <p:txBody>
          <a:bodyPr>
            <a:normAutofit/>
          </a:bodyPr>
          <a:lstStyle/>
          <a:p>
            <a:r>
              <a:rPr lang="nb-NO" dirty="0" smtClean="0">
                <a:hlinkClick r:id="rId3"/>
              </a:rPr>
              <a:t>http://www.grunderweb.no/</a:t>
            </a:r>
            <a:endParaRPr lang="nb-NO" dirty="0" smtClean="0"/>
          </a:p>
          <a:p>
            <a:endParaRPr lang="nb-NO" dirty="0" smtClean="0"/>
          </a:p>
          <a:p>
            <a:r>
              <a:rPr lang="nb-NO" dirty="0" err="1" smtClean="0"/>
              <a:t>Owners</a:t>
            </a:r>
            <a:r>
              <a:rPr lang="nb-NO" dirty="0" smtClean="0"/>
              <a:t>: Arendal and Froland </a:t>
            </a:r>
            <a:r>
              <a:rPr lang="nb-NO" dirty="0" err="1" smtClean="0"/>
              <a:t>Municipalities</a:t>
            </a:r>
            <a:endParaRPr lang="nb-NO" dirty="0" smtClean="0"/>
          </a:p>
          <a:p>
            <a:r>
              <a:rPr lang="nb-NO" dirty="0" smtClean="0"/>
              <a:t>Partners: Grimstad and Tvedestrand </a:t>
            </a:r>
            <a:r>
              <a:rPr lang="nb-NO" dirty="0" err="1" smtClean="0"/>
              <a:t>Municipalities</a:t>
            </a:r>
            <a:endParaRPr lang="nb-NO" dirty="0" smtClean="0"/>
          </a:p>
          <a:p>
            <a:endParaRPr lang="nb-NO" dirty="0" smtClean="0"/>
          </a:p>
          <a:p>
            <a:r>
              <a:rPr lang="nb-NO" dirty="0" smtClean="0"/>
              <a:t>75 885 </a:t>
            </a:r>
            <a:r>
              <a:rPr lang="nb-NO" dirty="0" err="1" smtClean="0"/>
              <a:t>inhabitants</a:t>
            </a:r>
            <a:r>
              <a:rPr lang="nb-NO" dirty="0" smtClean="0"/>
              <a:t> (112 105 in Aust-Agder </a:t>
            </a:r>
            <a:r>
              <a:rPr lang="nb-NO" dirty="0" err="1" smtClean="0"/>
              <a:t>County</a:t>
            </a:r>
            <a:r>
              <a:rPr lang="nb-NO" dirty="0" smtClean="0"/>
              <a:t>)</a:t>
            </a:r>
          </a:p>
          <a:p>
            <a:endParaRPr lang="nb-NO" dirty="0" smtClean="0"/>
          </a:p>
          <a:p>
            <a:pPr marL="0"/>
            <a:r>
              <a:rPr lang="nb-NO" dirty="0" err="1" smtClean="0"/>
              <a:t>Consulting</a:t>
            </a:r>
            <a:r>
              <a:rPr lang="nb-NO" dirty="0" smtClean="0"/>
              <a:t>, </a:t>
            </a:r>
            <a:r>
              <a:rPr lang="nb-NO" dirty="0" err="1" smtClean="0"/>
              <a:t>education</a:t>
            </a:r>
            <a:r>
              <a:rPr lang="nb-NO" dirty="0" smtClean="0"/>
              <a:t>, support, </a:t>
            </a:r>
            <a:r>
              <a:rPr lang="nb-NO" dirty="0" err="1" smtClean="0"/>
              <a:t>nettwork</a:t>
            </a:r>
            <a:r>
              <a:rPr lang="nb-NO" dirty="0" smtClean="0"/>
              <a:t>, </a:t>
            </a:r>
            <a:r>
              <a:rPr lang="nb-NO" dirty="0" err="1" smtClean="0"/>
              <a:t>office</a:t>
            </a:r>
            <a:r>
              <a:rPr lang="nb-NO" dirty="0" smtClean="0"/>
              <a:t> </a:t>
            </a:r>
            <a:r>
              <a:rPr lang="nb-NO" dirty="0" err="1" smtClean="0"/>
              <a:t>facilities</a:t>
            </a:r>
            <a:r>
              <a:rPr lang="nb-NO" dirty="0" smtClean="0"/>
              <a:t> to </a:t>
            </a:r>
            <a:r>
              <a:rPr lang="nb-NO" dirty="0" smtClean="0"/>
              <a:t>Business- and </a:t>
            </a:r>
            <a:r>
              <a:rPr lang="nb-NO" dirty="0" err="1" smtClean="0"/>
              <a:t>educationcluster</a:t>
            </a:r>
            <a:r>
              <a:rPr lang="nb-NO" dirty="0" smtClean="0"/>
              <a:t> </a:t>
            </a:r>
            <a:r>
              <a:rPr lang="nb-NO" dirty="0" smtClean="0"/>
              <a:t>Sørlandet </a:t>
            </a:r>
            <a:r>
              <a:rPr lang="nb-NO" dirty="0" smtClean="0"/>
              <a:t>Kunnskapshavn</a:t>
            </a:r>
            <a:endParaRPr lang="en-US" dirty="0" smtClean="0"/>
          </a:p>
          <a:p>
            <a:endParaRPr lang="nb-NO" dirty="0" smtClean="0"/>
          </a:p>
          <a:p>
            <a:endParaRPr lang="nb-NO" dirty="0" smtClean="0"/>
          </a:p>
          <a:p>
            <a:endParaRPr lang="nb-NO" dirty="0" smtClean="0"/>
          </a:p>
          <a:p>
            <a:endParaRPr lang="nb-NO" dirty="0"/>
          </a:p>
        </p:txBody>
      </p:sp>
      <p:pic>
        <p:nvPicPr>
          <p:cNvPr id="7170" name="Picture 2" descr="http://www.kunnskapshavna.no/css/images/logo.png"/>
          <p:cNvPicPr>
            <a:picLocks noChangeAspect="1" noChangeArrowheads="1"/>
          </p:cNvPicPr>
          <p:nvPr/>
        </p:nvPicPr>
        <p:blipFill>
          <a:blip r:embed="rId4"/>
          <a:srcRect/>
          <a:stretch>
            <a:fillRect/>
          </a:stretch>
        </p:blipFill>
        <p:spPr bwMode="auto">
          <a:xfrm>
            <a:off x="5829300" y="1268760"/>
            <a:ext cx="2857500" cy="93345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pic>
        <p:nvPicPr>
          <p:cNvPr id="73730" name="Picture 2"/>
          <p:cNvPicPr>
            <a:picLocks noChangeAspect="1" noChangeArrowheads="1"/>
          </p:cNvPicPr>
          <p:nvPr/>
        </p:nvPicPr>
        <p:blipFill>
          <a:blip r:embed="rId2"/>
          <a:srcRect/>
          <a:stretch>
            <a:fillRect/>
          </a:stretch>
        </p:blipFill>
        <p:spPr bwMode="auto">
          <a:xfrm>
            <a:off x="318244" y="1052736"/>
            <a:ext cx="8825756" cy="474345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Arendal </a:t>
            </a:r>
            <a:r>
              <a:rPr lang="nb-NO" dirty="0" err="1" smtClean="0"/>
              <a:t>Municipality</a:t>
            </a:r>
            <a:endParaRPr lang="nb-NO" dirty="0"/>
          </a:p>
        </p:txBody>
      </p:sp>
      <p:sp>
        <p:nvSpPr>
          <p:cNvPr id="3" name="Plassholder for innhold 2"/>
          <p:cNvSpPr>
            <a:spLocks noGrp="1"/>
          </p:cNvSpPr>
          <p:nvPr>
            <p:ph idx="1"/>
          </p:nvPr>
        </p:nvSpPr>
        <p:spPr/>
        <p:txBody>
          <a:bodyPr>
            <a:normAutofit/>
          </a:bodyPr>
          <a:lstStyle/>
          <a:p>
            <a:r>
              <a:rPr lang="en-US" dirty="0" smtClean="0"/>
              <a:t>Arendal is the administrative center of </a:t>
            </a:r>
            <a:r>
              <a:rPr lang="en-US" dirty="0" err="1" smtClean="0"/>
              <a:t>Aust-Agder</a:t>
            </a:r>
            <a:r>
              <a:rPr lang="en-US" dirty="0" smtClean="0"/>
              <a:t> county, and belongs to the geographical region of </a:t>
            </a:r>
            <a:r>
              <a:rPr lang="en-US" dirty="0" err="1" smtClean="0"/>
              <a:t>Sørlandet</a:t>
            </a:r>
            <a:r>
              <a:rPr lang="en-US" dirty="0" smtClean="0"/>
              <a:t>.</a:t>
            </a:r>
            <a:endParaRPr lang="nb-NO" dirty="0" smtClean="0"/>
          </a:p>
          <a:p>
            <a:r>
              <a:rPr lang="nb-NO" dirty="0" smtClean="0"/>
              <a:t>43 500 </a:t>
            </a:r>
            <a:r>
              <a:rPr lang="nb-NO" dirty="0" err="1" smtClean="0"/>
              <a:t>inhabitants</a:t>
            </a:r>
            <a:endParaRPr lang="nb-NO" dirty="0" smtClean="0"/>
          </a:p>
          <a:p>
            <a:r>
              <a:rPr lang="nb-NO" dirty="0" err="1" smtClean="0"/>
              <a:t>Signifficant</a:t>
            </a:r>
            <a:r>
              <a:rPr lang="nb-NO" dirty="0" smtClean="0"/>
              <a:t> </a:t>
            </a:r>
            <a:r>
              <a:rPr lang="nb-NO" dirty="0" err="1" smtClean="0"/>
              <a:t>industries</a:t>
            </a:r>
            <a:r>
              <a:rPr lang="nb-NO" dirty="0" smtClean="0"/>
              <a:t>:</a:t>
            </a:r>
            <a:endParaRPr lang="nb-NO" sz="1000" dirty="0" smtClean="0"/>
          </a:p>
          <a:p>
            <a:pPr>
              <a:buFont typeface="Arial" pitchFamily="34" charset="0"/>
              <a:buChar char="•"/>
            </a:pPr>
            <a:r>
              <a:rPr lang="en-US" dirty="0" smtClean="0"/>
              <a:t>Offshore Loading and Offloading, Mooring and Anchoring (Aker Solutions, APL), </a:t>
            </a:r>
          </a:p>
          <a:p>
            <a:pPr>
              <a:buFont typeface="Arial" pitchFamily="34" charset="0"/>
              <a:buChar char="•"/>
            </a:pPr>
            <a:r>
              <a:rPr lang="en-US" dirty="0" smtClean="0"/>
              <a:t>World leading oil &amp; gas tech Cluster (NODE)</a:t>
            </a:r>
          </a:p>
          <a:p>
            <a:pPr>
              <a:buFont typeface="Arial" pitchFamily="34" charset="0"/>
              <a:buChar char="•"/>
            </a:pPr>
            <a:r>
              <a:rPr lang="nb-NO" dirty="0" err="1" smtClean="0"/>
              <a:t>Complete</a:t>
            </a:r>
            <a:r>
              <a:rPr lang="nb-NO" dirty="0" smtClean="0"/>
              <a:t> </a:t>
            </a:r>
            <a:r>
              <a:rPr lang="nb-NO" dirty="0" err="1" smtClean="0"/>
              <a:t>platform</a:t>
            </a:r>
            <a:r>
              <a:rPr lang="nb-NO" dirty="0" smtClean="0"/>
              <a:t> </a:t>
            </a:r>
            <a:r>
              <a:rPr lang="nb-NO" dirty="0" err="1" smtClean="0"/>
              <a:t>solutions</a:t>
            </a:r>
            <a:r>
              <a:rPr lang="nb-NO" dirty="0" smtClean="0"/>
              <a:t> (</a:t>
            </a:r>
            <a:r>
              <a:rPr lang="nb-NO" dirty="0" err="1" smtClean="0"/>
              <a:t>Sevan</a:t>
            </a:r>
            <a:r>
              <a:rPr lang="nb-NO" dirty="0" smtClean="0"/>
              <a:t> Marine)</a:t>
            </a:r>
          </a:p>
          <a:p>
            <a:pPr>
              <a:buFont typeface="Arial" pitchFamily="34" charset="0"/>
              <a:buChar char="•"/>
            </a:pPr>
            <a:r>
              <a:rPr lang="nb-NO" dirty="0" err="1" smtClean="0"/>
              <a:t>Rescueboat</a:t>
            </a:r>
            <a:r>
              <a:rPr lang="nb-NO" dirty="0" smtClean="0"/>
              <a:t> (</a:t>
            </a:r>
            <a:r>
              <a:rPr lang="nb-NO" dirty="0" err="1" smtClean="0"/>
              <a:t>Norsafe</a:t>
            </a:r>
            <a:r>
              <a:rPr lang="nb-NO" dirty="0" smtClean="0"/>
              <a:t> AS</a:t>
            </a:r>
            <a:r>
              <a:rPr lang="nb-NO" dirty="0" smtClean="0"/>
              <a:t>)</a:t>
            </a:r>
          </a:p>
          <a:p>
            <a:pPr>
              <a:buFont typeface="Arial" pitchFamily="34" charset="0"/>
              <a:buChar char="•"/>
            </a:pPr>
            <a:r>
              <a:rPr lang="nb-NO" dirty="0" err="1" smtClean="0"/>
              <a:t>TEDx</a:t>
            </a:r>
            <a:r>
              <a:rPr lang="nb-NO" dirty="0" smtClean="0"/>
              <a:t> – </a:t>
            </a:r>
            <a:r>
              <a:rPr lang="nb-NO" dirty="0" err="1" smtClean="0"/>
              <a:t>I</a:t>
            </a:r>
            <a:r>
              <a:rPr lang="nb-NO" dirty="0" err="1" smtClean="0"/>
              <a:t>deas</a:t>
            </a:r>
            <a:r>
              <a:rPr lang="nb-NO" dirty="0" smtClean="0"/>
              <a:t> </a:t>
            </a:r>
            <a:r>
              <a:rPr lang="nb-NO" dirty="0" smtClean="0"/>
              <a:t>W</a:t>
            </a:r>
            <a:r>
              <a:rPr lang="nb-NO" dirty="0" smtClean="0"/>
              <a:t>orth </a:t>
            </a:r>
            <a:r>
              <a:rPr lang="nb-NO" dirty="0" err="1" smtClean="0"/>
              <a:t>Spreading</a:t>
            </a:r>
            <a:endParaRPr lang="nb-NO" dirty="0" smtClean="0"/>
          </a:p>
          <a:p>
            <a:endParaRPr lang="nb-NO" dirty="0" smtClean="0"/>
          </a:p>
          <a:p>
            <a:endParaRPr lang="nb-NO" dirty="0"/>
          </a:p>
        </p:txBody>
      </p:sp>
      <p:pic>
        <p:nvPicPr>
          <p:cNvPr id="6" name="Picture 2" descr="Til startsiden"/>
          <p:cNvPicPr>
            <a:picLocks noChangeAspect="1" noChangeArrowheads="1"/>
          </p:cNvPicPr>
          <p:nvPr/>
        </p:nvPicPr>
        <p:blipFill>
          <a:blip r:embed="rId2"/>
          <a:srcRect/>
          <a:stretch>
            <a:fillRect/>
          </a:stretch>
        </p:blipFill>
        <p:spPr bwMode="auto">
          <a:xfrm>
            <a:off x="4798368" y="-171400"/>
            <a:ext cx="3888432" cy="1366646"/>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Sørlandet Kunnskapshavn</a:t>
            </a:r>
            <a:br>
              <a:rPr lang="nb-NO" dirty="0" smtClean="0"/>
            </a:br>
            <a:endParaRPr lang="nb-NO" dirty="0"/>
          </a:p>
        </p:txBody>
      </p:sp>
      <p:sp>
        <p:nvSpPr>
          <p:cNvPr id="3" name="Plassholder for innhold 2"/>
          <p:cNvSpPr>
            <a:spLocks noGrp="1"/>
          </p:cNvSpPr>
          <p:nvPr>
            <p:ph idx="1"/>
          </p:nvPr>
        </p:nvSpPr>
        <p:spPr/>
        <p:txBody>
          <a:bodyPr/>
          <a:lstStyle/>
          <a:p>
            <a:r>
              <a:rPr lang="nb-NO" dirty="0" smtClean="0"/>
              <a:t>Sørlandet Science </a:t>
            </a:r>
            <a:r>
              <a:rPr lang="nb-NO" dirty="0" err="1" smtClean="0"/>
              <a:t>center</a:t>
            </a:r>
            <a:endParaRPr lang="nb-NO" dirty="0" smtClean="0"/>
          </a:p>
          <a:p>
            <a:r>
              <a:rPr lang="nb-NO" dirty="0" smtClean="0"/>
              <a:t>Etablerersenteret IKS</a:t>
            </a:r>
          </a:p>
          <a:p>
            <a:r>
              <a:rPr lang="nb-NO" dirty="0" smtClean="0"/>
              <a:t>Business- and </a:t>
            </a:r>
            <a:r>
              <a:rPr lang="nb-NO" dirty="0" err="1" smtClean="0"/>
              <a:t>educationcluster</a:t>
            </a:r>
            <a:r>
              <a:rPr lang="nb-NO" dirty="0" smtClean="0"/>
              <a:t> Sørlandet </a:t>
            </a:r>
            <a:r>
              <a:rPr lang="nb-NO" dirty="0" smtClean="0"/>
              <a:t>Kunnskapshavn</a:t>
            </a:r>
          </a:p>
          <a:p>
            <a:r>
              <a:rPr lang="nb-NO" dirty="0" smtClean="0"/>
              <a:t>Voksenopplæring</a:t>
            </a:r>
          </a:p>
          <a:p>
            <a:endParaRPr lang="nb-NO" dirty="0"/>
          </a:p>
        </p:txBody>
      </p:sp>
      <p:pic>
        <p:nvPicPr>
          <p:cNvPr id="4" name="Picture 2" descr="http://www.kunnskapshavna.no/css/images/logo.png"/>
          <p:cNvPicPr>
            <a:picLocks noChangeAspect="1" noChangeArrowheads="1"/>
          </p:cNvPicPr>
          <p:nvPr/>
        </p:nvPicPr>
        <p:blipFill>
          <a:blip r:embed="rId2"/>
          <a:srcRect/>
          <a:stretch>
            <a:fillRect/>
          </a:stretch>
        </p:blipFill>
        <p:spPr bwMode="auto">
          <a:xfrm>
            <a:off x="5829300" y="1268760"/>
            <a:ext cx="2857500" cy="9334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838200"/>
            <a:ext cx="8229600" cy="790600"/>
          </a:xfrm>
        </p:spPr>
        <p:txBody>
          <a:bodyPr/>
          <a:lstStyle/>
          <a:p>
            <a:r>
              <a:rPr lang="nb-NO" dirty="0" smtClean="0"/>
              <a:t>SIVA </a:t>
            </a:r>
          </a:p>
        </p:txBody>
      </p:sp>
      <p:sp>
        <p:nvSpPr>
          <p:cNvPr id="3" name="Plassholder for innhold 2"/>
          <p:cNvSpPr>
            <a:spLocks noGrp="1"/>
          </p:cNvSpPr>
          <p:nvPr>
            <p:ph idx="1"/>
          </p:nvPr>
        </p:nvSpPr>
        <p:spPr>
          <a:xfrm>
            <a:off x="251520" y="1628800"/>
            <a:ext cx="8435280" cy="4752528"/>
          </a:xfrm>
        </p:spPr>
        <p:txBody>
          <a:bodyPr>
            <a:normAutofit fontScale="85000" lnSpcReduction="20000"/>
          </a:bodyPr>
          <a:lstStyle/>
          <a:p>
            <a:r>
              <a:rPr lang="nb-NO" sz="2800" dirty="0" err="1" smtClean="0">
                <a:hlinkClick r:id="rId2"/>
              </a:rPr>
              <a:t>www.siva.no</a:t>
            </a:r>
            <a:endParaRPr lang="nb-NO" sz="2800" dirty="0" smtClean="0"/>
          </a:p>
          <a:p>
            <a:r>
              <a:rPr lang="en-US" sz="3300" dirty="0" smtClean="0"/>
              <a:t>Public enterprise owned by the Norwegian Ministry of Trade and Fisheries</a:t>
            </a:r>
          </a:p>
          <a:p>
            <a:r>
              <a:rPr lang="nb-NO" sz="3300" dirty="0" smtClean="0"/>
              <a:t>50 </a:t>
            </a:r>
            <a:r>
              <a:rPr lang="en-US" sz="3300" dirty="0" smtClean="0"/>
              <a:t>employees is located in Trondheim</a:t>
            </a:r>
          </a:p>
          <a:p>
            <a:endParaRPr lang="en-US" sz="3300" dirty="0" smtClean="0"/>
          </a:p>
          <a:p>
            <a:r>
              <a:rPr lang="en-US" sz="3300" dirty="0" smtClean="0"/>
              <a:t>Facilitator, partner and investor in larger industrial projects</a:t>
            </a:r>
          </a:p>
          <a:p>
            <a:r>
              <a:rPr lang="en-US" sz="3300" dirty="0" smtClean="0"/>
              <a:t>Co-owner of over 100 innovation companies</a:t>
            </a:r>
          </a:p>
          <a:p>
            <a:r>
              <a:rPr lang="nb-NO" sz="3300" dirty="0" err="1" smtClean="0"/>
              <a:t>Incubation</a:t>
            </a:r>
            <a:endParaRPr lang="nb-NO" sz="3300" dirty="0" smtClean="0"/>
          </a:p>
          <a:p>
            <a:r>
              <a:rPr lang="nb-NO" sz="3300" dirty="0" smtClean="0"/>
              <a:t>Business gardens</a:t>
            </a:r>
          </a:p>
          <a:p>
            <a:r>
              <a:rPr lang="nb-NO" sz="3300" dirty="0" err="1" smtClean="0"/>
              <a:t>Norwegian</a:t>
            </a:r>
            <a:r>
              <a:rPr lang="nb-NO" sz="3300" dirty="0" smtClean="0"/>
              <a:t> </a:t>
            </a:r>
            <a:r>
              <a:rPr lang="nb-NO" sz="3300" dirty="0" err="1" smtClean="0"/>
              <a:t>Innovation</a:t>
            </a:r>
            <a:r>
              <a:rPr lang="nb-NO" sz="3300" dirty="0" smtClean="0"/>
              <a:t> </a:t>
            </a:r>
            <a:r>
              <a:rPr lang="nb-NO" sz="3300" dirty="0" err="1" smtClean="0"/>
              <a:t>Clusters</a:t>
            </a:r>
            <a:endParaRPr lang="nb-NO" sz="3300" dirty="0" smtClean="0"/>
          </a:p>
          <a:p>
            <a:endParaRPr lang="nb-NO" b="1" dirty="0" smtClean="0"/>
          </a:p>
          <a:p>
            <a:pPr>
              <a:buFont typeface="Arial" pitchFamily="34" charset="0"/>
              <a:buChar char="•"/>
            </a:pPr>
            <a:endParaRPr lang="nb-NO"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Arendal </a:t>
            </a:r>
            <a:r>
              <a:rPr lang="nb-NO" dirty="0" err="1" smtClean="0"/>
              <a:t>Municipality</a:t>
            </a:r>
            <a:endParaRPr lang="nb-NO" dirty="0"/>
          </a:p>
        </p:txBody>
      </p:sp>
      <p:sp>
        <p:nvSpPr>
          <p:cNvPr id="3" name="Plassholder for innhold 2"/>
          <p:cNvSpPr>
            <a:spLocks noGrp="1"/>
          </p:cNvSpPr>
          <p:nvPr>
            <p:ph idx="1"/>
          </p:nvPr>
        </p:nvSpPr>
        <p:spPr/>
        <p:txBody>
          <a:bodyPr>
            <a:normAutofit lnSpcReduction="10000"/>
          </a:bodyPr>
          <a:lstStyle/>
          <a:p>
            <a:pPr marL="0"/>
            <a:r>
              <a:rPr lang="nb-NO" b="1" i="1" dirty="0" smtClean="0"/>
              <a:t>Establishment and </a:t>
            </a:r>
            <a:r>
              <a:rPr lang="nb-NO" b="1" i="1" dirty="0" err="1" smtClean="0"/>
              <a:t>development</a:t>
            </a:r>
            <a:r>
              <a:rPr lang="nb-NO" b="1" i="1" dirty="0" smtClean="0"/>
              <a:t> </a:t>
            </a:r>
            <a:r>
              <a:rPr lang="nb-NO" b="1" i="1" dirty="0" err="1" smtClean="0"/>
              <a:t>of</a:t>
            </a:r>
            <a:r>
              <a:rPr lang="nb-NO" b="1" i="1" dirty="0" smtClean="0"/>
              <a:t> business areas </a:t>
            </a:r>
            <a:r>
              <a:rPr lang="nb-NO" b="1" i="1" dirty="0" err="1" smtClean="0"/>
              <a:t>competitive</a:t>
            </a:r>
            <a:r>
              <a:rPr lang="nb-NO" b="1" i="1" dirty="0" smtClean="0"/>
              <a:t> for </a:t>
            </a:r>
            <a:r>
              <a:rPr lang="nb-NO" b="1" i="1" dirty="0" err="1" smtClean="0"/>
              <a:t>the</a:t>
            </a:r>
            <a:r>
              <a:rPr lang="nb-NO" b="1" i="1" dirty="0" smtClean="0"/>
              <a:t> </a:t>
            </a:r>
            <a:r>
              <a:rPr lang="nb-NO" b="1" i="1" dirty="0" err="1" smtClean="0"/>
              <a:t>exixting</a:t>
            </a:r>
            <a:r>
              <a:rPr lang="nb-NO" b="1" i="1" dirty="0" smtClean="0"/>
              <a:t> </a:t>
            </a:r>
            <a:r>
              <a:rPr lang="nb-NO" b="1" i="1" dirty="0" err="1" smtClean="0"/>
              <a:t>businesses</a:t>
            </a:r>
            <a:r>
              <a:rPr lang="nb-NO" b="1" i="1" dirty="0" smtClean="0"/>
              <a:t> and </a:t>
            </a:r>
            <a:r>
              <a:rPr lang="nb-NO" b="1" i="1" dirty="0" err="1" smtClean="0"/>
              <a:t>atracting</a:t>
            </a:r>
            <a:r>
              <a:rPr lang="nb-NO" b="1" i="1" dirty="0" smtClean="0"/>
              <a:t> </a:t>
            </a:r>
            <a:r>
              <a:rPr lang="nb-NO" b="1" i="1" dirty="0" err="1" smtClean="0"/>
              <a:t>the</a:t>
            </a:r>
            <a:r>
              <a:rPr lang="nb-NO" b="1" i="1" dirty="0" smtClean="0"/>
              <a:t> </a:t>
            </a:r>
            <a:r>
              <a:rPr lang="nb-NO" b="1" i="1" dirty="0" err="1" smtClean="0"/>
              <a:t>new</a:t>
            </a:r>
            <a:r>
              <a:rPr lang="nb-NO" b="1" i="1" dirty="0" smtClean="0"/>
              <a:t> </a:t>
            </a:r>
            <a:r>
              <a:rPr lang="nb-NO" b="1" i="1" dirty="0" err="1" smtClean="0"/>
              <a:t>enterprises</a:t>
            </a:r>
            <a:r>
              <a:rPr lang="nb-NO" b="1" i="1" dirty="0" smtClean="0"/>
              <a:t> to </a:t>
            </a:r>
            <a:r>
              <a:rPr lang="nb-NO" b="1" i="1" dirty="0" err="1" smtClean="0"/>
              <a:t>the</a:t>
            </a:r>
            <a:r>
              <a:rPr lang="nb-NO" b="1" i="1" dirty="0" smtClean="0"/>
              <a:t> region. </a:t>
            </a:r>
          </a:p>
          <a:p>
            <a:pPr marL="0"/>
            <a:r>
              <a:rPr lang="nb-NO" b="1" dirty="0" err="1" smtClean="0"/>
              <a:t>Strenghten</a:t>
            </a:r>
            <a:r>
              <a:rPr lang="nb-NO" b="1" dirty="0" smtClean="0"/>
              <a:t> </a:t>
            </a:r>
            <a:r>
              <a:rPr lang="nb-NO" b="1" dirty="0" err="1" smtClean="0"/>
              <a:t>the</a:t>
            </a:r>
            <a:r>
              <a:rPr lang="nb-NO" b="1" dirty="0" smtClean="0"/>
              <a:t> </a:t>
            </a:r>
            <a:r>
              <a:rPr lang="nb-NO" b="1" dirty="0" err="1" smtClean="0"/>
              <a:t>position</a:t>
            </a:r>
            <a:r>
              <a:rPr lang="nb-NO" b="1" dirty="0" smtClean="0"/>
              <a:t> </a:t>
            </a:r>
            <a:r>
              <a:rPr lang="nb-NO" b="1" dirty="0" err="1" smtClean="0"/>
              <a:t>of</a:t>
            </a:r>
            <a:r>
              <a:rPr lang="nb-NO" b="1" dirty="0" smtClean="0"/>
              <a:t> </a:t>
            </a:r>
            <a:r>
              <a:rPr lang="nb-NO" b="1" i="1" dirty="0" smtClean="0"/>
              <a:t>Arendal as </a:t>
            </a:r>
            <a:r>
              <a:rPr lang="nb-NO" b="1" i="1" dirty="0" err="1" smtClean="0"/>
              <a:t>place</a:t>
            </a:r>
            <a:r>
              <a:rPr lang="nb-NO" b="1" i="1" dirty="0" smtClean="0"/>
              <a:t> for </a:t>
            </a:r>
            <a:r>
              <a:rPr lang="nb-NO" b="1" i="1" dirty="0" err="1" smtClean="0"/>
              <a:t>entrepreneurship</a:t>
            </a:r>
            <a:r>
              <a:rPr lang="nb-NO" b="1" i="1" dirty="0" smtClean="0"/>
              <a:t> and business </a:t>
            </a:r>
            <a:r>
              <a:rPr lang="nb-NO" b="1" i="1" dirty="0" err="1" smtClean="0"/>
              <a:t>based</a:t>
            </a:r>
            <a:r>
              <a:rPr lang="nb-NO" b="1" i="1" dirty="0" smtClean="0"/>
              <a:t> om </a:t>
            </a:r>
            <a:r>
              <a:rPr lang="nb-NO" b="1" i="1" dirty="0" err="1" smtClean="0"/>
              <a:t>competence</a:t>
            </a:r>
            <a:r>
              <a:rPr lang="nb-NO" b="1" i="1" dirty="0" smtClean="0"/>
              <a:t>. </a:t>
            </a:r>
          </a:p>
          <a:p>
            <a:r>
              <a:rPr lang="nb-NO" b="1" i="1" dirty="0" smtClean="0"/>
              <a:t> </a:t>
            </a:r>
            <a:r>
              <a:rPr lang="nb-NO" b="1" i="1" dirty="0" err="1" smtClean="0"/>
              <a:t>Follow</a:t>
            </a:r>
            <a:r>
              <a:rPr lang="nb-NO" b="1" i="1" dirty="0" smtClean="0"/>
              <a:t> </a:t>
            </a:r>
            <a:r>
              <a:rPr lang="nb-NO" b="1" i="1" dirty="0" err="1" smtClean="0"/>
              <a:t>the</a:t>
            </a:r>
            <a:r>
              <a:rPr lang="nb-NO" b="1" i="1" dirty="0" smtClean="0"/>
              <a:t> Regional Plan Agder 2020 </a:t>
            </a:r>
          </a:p>
          <a:p>
            <a:pPr>
              <a:buFont typeface="Arial" pitchFamily="34" charset="0"/>
              <a:buChar char="•"/>
            </a:pPr>
            <a:r>
              <a:rPr lang="nb-NO" dirty="0" smtClean="0"/>
              <a:t>Cooperation </a:t>
            </a:r>
            <a:r>
              <a:rPr lang="nb-NO" dirty="0" err="1" smtClean="0"/>
              <a:t>with</a:t>
            </a:r>
            <a:r>
              <a:rPr lang="nb-NO" dirty="0" smtClean="0"/>
              <a:t> </a:t>
            </a:r>
            <a:r>
              <a:rPr lang="nb-NO" dirty="0" err="1" smtClean="0"/>
              <a:t>the</a:t>
            </a:r>
            <a:r>
              <a:rPr lang="nb-NO" dirty="0" smtClean="0"/>
              <a:t> </a:t>
            </a:r>
            <a:r>
              <a:rPr lang="nb-NO" dirty="0" err="1" smtClean="0"/>
              <a:t>other</a:t>
            </a:r>
            <a:r>
              <a:rPr lang="nb-NO" dirty="0" smtClean="0"/>
              <a:t> </a:t>
            </a:r>
            <a:r>
              <a:rPr lang="nb-NO" dirty="0" err="1" smtClean="0"/>
              <a:t>municipalities</a:t>
            </a:r>
            <a:r>
              <a:rPr lang="nb-NO" dirty="0" smtClean="0"/>
              <a:t> in </a:t>
            </a:r>
            <a:r>
              <a:rPr lang="nb-NO" dirty="0" err="1" smtClean="0"/>
              <a:t>Eastern</a:t>
            </a:r>
            <a:r>
              <a:rPr lang="nb-NO" dirty="0" smtClean="0"/>
              <a:t> Agder, </a:t>
            </a:r>
            <a:r>
              <a:rPr lang="nb-NO" dirty="0" err="1" smtClean="0"/>
              <a:t>common</a:t>
            </a:r>
            <a:r>
              <a:rPr lang="nb-NO" dirty="0" smtClean="0"/>
              <a:t> businessplan; </a:t>
            </a:r>
          </a:p>
          <a:p>
            <a:pPr>
              <a:buFont typeface="Arial" pitchFamily="34" charset="0"/>
              <a:buChar char="•"/>
            </a:pPr>
            <a:r>
              <a:rPr lang="nb-NO" dirty="0" err="1" smtClean="0"/>
              <a:t>Development</a:t>
            </a:r>
            <a:r>
              <a:rPr lang="nb-NO" dirty="0" smtClean="0"/>
              <a:t> </a:t>
            </a:r>
            <a:r>
              <a:rPr lang="nb-NO" dirty="0" err="1" smtClean="0"/>
              <a:t>of</a:t>
            </a:r>
            <a:r>
              <a:rPr lang="nb-NO" dirty="0" smtClean="0"/>
              <a:t> Sørlandet Kunnskapshavn and Science Senter Sørlandet </a:t>
            </a:r>
          </a:p>
          <a:p>
            <a:pPr>
              <a:buFont typeface="Arial" pitchFamily="34" charset="0"/>
              <a:buChar char="•"/>
            </a:pPr>
            <a:r>
              <a:rPr lang="nb-NO" dirty="0" err="1" smtClean="0"/>
              <a:t>Promote</a:t>
            </a:r>
            <a:r>
              <a:rPr lang="nb-NO" dirty="0" smtClean="0"/>
              <a:t> </a:t>
            </a:r>
            <a:r>
              <a:rPr lang="nb-NO" dirty="0" err="1" smtClean="0"/>
              <a:t>Entrepreneurship</a:t>
            </a:r>
            <a:endParaRPr lang="nb-NO" dirty="0" smtClean="0"/>
          </a:p>
          <a:p>
            <a:endParaRPr lang="nb-NO" dirty="0"/>
          </a:p>
        </p:txBody>
      </p:sp>
      <p:pic>
        <p:nvPicPr>
          <p:cNvPr id="70658" name="Picture 2" descr="Til startsiden"/>
          <p:cNvPicPr>
            <a:picLocks noChangeAspect="1" noChangeArrowheads="1"/>
          </p:cNvPicPr>
          <p:nvPr/>
        </p:nvPicPr>
        <p:blipFill>
          <a:blip r:embed="rId3"/>
          <a:srcRect/>
          <a:stretch>
            <a:fillRect/>
          </a:stretch>
        </p:blipFill>
        <p:spPr bwMode="auto">
          <a:xfrm>
            <a:off x="4798368" y="-171400"/>
            <a:ext cx="3888432" cy="1366646"/>
          </a:xfrm>
          <a:prstGeom prst="rect">
            <a:avLst/>
          </a:prstGeom>
          <a:noFill/>
        </p:spPr>
      </p:pic>
      <p:pic>
        <p:nvPicPr>
          <p:cNvPr id="70659" name="Picture 3"/>
          <p:cNvPicPr>
            <a:picLocks noChangeAspect="1" noChangeArrowheads="1"/>
          </p:cNvPicPr>
          <p:nvPr/>
        </p:nvPicPr>
        <p:blipFill>
          <a:blip r:embed="rId4"/>
          <a:srcRect/>
          <a:stretch>
            <a:fillRect/>
          </a:stretch>
        </p:blipFill>
        <p:spPr bwMode="auto">
          <a:xfrm>
            <a:off x="0" y="481013"/>
            <a:ext cx="9163050" cy="589597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pic>
        <p:nvPicPr>
          <p:cNvPr id="71682" name="Picture 2"/>
          <p:cNvPicPr>
            <a:picLocks noChangeAspect="1" noChangeArrowheads="1"/>
          </p:cNvPicPr>
          <p:nvPr/>
        </p:nvPicPr>
        <p:blipFill>
          <a:blip r:embed="rId2"/>
          <a:srcRect/>
          <a:stretch>
            <a:fillRect/>
          </a:stretch>
        </p:blipFill>
        <p:spPr bwMode="auto">
          <a:xfrm>
            <a:off x="2295525" y="4763"/>
            <a:ext cx="4552950" cy="684847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74754" name="Picture 2"/>
          <p:cNvPicPr>
            <a:picLocks noGrp="1" noChangeAspect="1" noChangeArrowheads="1"/>
          </p:cNvPicPr>
          <p:nvPr>
            <p:ph idx="1"/>
          </p:nvPr>
        </p:nvPicPr>
        <p:blipFill>
          <a:blip r:embed="rId2"/>
          <a:srcRect/>
          <a:stretch>
            <a:fillRect/>
          </a:stretch>
        </p:blipFill>
        <p:spPr bwMode="auto">
          <a:xfrm>
            <a:off x="457200" y="1556792"/>
            <a:ext cx="8327171" cy="469160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Innovation Norway </a:t>
            </a:r>
            <a:endParaRPr lang="nb-NO" dirty="0"/>
          </a:p>
        </p:txBody>
      </p:sp>
      <p:sp>
        <p:nvSpPr>
          <p:cNvPr id="3" name="Plassholder for innhold 2"/>
          <p:cNvSpPr>
            <a:spLocks noGrp="1"/>
          </p:cNvSpPr>
          <p:nvPr>
            <p:ph idx="1"/>
          </p:nvPr>
        </p:nvSpPr>
        <p:spPr/>
        <p:txBody>
          <a:bodyPr>
            <a:normAutofit fontScale="92500" lnSpcReduction="10000"/>
          </a:bodyPr>
          <a:lstStyle/>
          <a:p>
            <a:r>
              <a:rPr lang="en-US" dirty="0" smtClean="0">
                <a:hlinkClick r:id="rId3"/>
              </a:rPr>
              <a:t>http://www.innovasjonnorge.no</a:t>
            </a:r>
            <a:endParaRPr lang="en-US" dirty="0" smtClean="0"/>
          </a:p>
          <a:p>
            <a:r>
              <a:rPr lang="en-US" dirty="0" smtClean="0"/>
              <a:t>Innovation Norway is the Norwegian Government's most important instrument for innovation and development of Norwegian enterprises and </a:t>
            </a:r>
            <a:r>
              <a:rPr lang="en-US" dirty="0" smtClean="0"/>
              <a:t>industry</a:t>
            </a:r>
          </a:p>
          <a:p>
            <a:r>
              <a:rPr lang="en-US" u="sng" dirty="0" err="1" smtClean="0"/>
              <a:t>Proffilering</a:t>
            </a:r>
            <a:r>
              <a:rPr lang="en-US" u="sng" dirty="0" smtClean="0"/>
              <a:t> – </a:t>
            </a:r>
            <a:r>
              <a:rPr lang="en-US" u="sng" dirty="0" err="1" smtClean="0"/>
              <a:t>rådgivning</a:t>
            </a:r>
            <a:r>
              <a:rPr lang="en-US" u="sng" dirty="0" smtClean="0"/>
              <a:t> – </a:t>
            </a:r>
            <a:r>
              <a:rPr lang="en-US" u="sng" dirty="0" err="1" smtClean="0"/>
              <a:t>nettverk</a:t>
            </a:r>
            <a:r>
              <a:rPr lang="en-US" u="sng" dirty="0" smtClean="0"/>
              <a:t> – </a:t>
            </a:r>
            <a:r>
              <a:rPr lang="en-US" u="sng" dirty="0" err="1" smtClean="0"/>
              <a:t>kompetanse</a:t>
            </a:r>
            <a:r>
              <a:rPr lang="en-US" u="sng" dirty="0" smtClean="0"/>
              <a:t> - </a:t>
            </a:r>
            <a:r>
              <a:rPr lang="en-US" u="sng" dirty="0" err="1" smtClean="0"/>
              <a:t>finansiering</a:t>
            </a:r>
            <a:endParaRPr lang="en-US" u="sng" dirty="0" smtClean="0"/>
          </a:p>
          <a:p>
            <a:endParaRPr lang="en-US" b="1" dirty="0" smtClean="0"/>
          </a:p>
          <a:p>
            <a:r>
              <a:rPr lang="en-US" b="1" dirty="0" smtClean="0"/>
              <a:t>Official trade representative abroad represented in more than 30 countries</a:t>
            </a:r>
          </a:p>
          <a:p>
            <a:endParaRPr lang="nb-NO" dirty="0" smtClean="0"/>
          </a:p>
          <a:p>
            <a:r>
              <a:rPr lang="nb-NO" dirty="0" err="1" smtClean="0"/>
              <a:t>Innovation</a:t>
            </a:r>
            <a:r>
              <a:rPr lang="nb-NO" dirty="0" smtClean="0"/>
              <a:t> </a:t>
            </a:r>
            <a:r>
              <a:rPr lang="nb-NO" dirty="0" err="1" smtClean="0"/>
              <a:t>Norway</a:t>
            </a:r>
            <a:r>
              <a:rPr lang="nb-NO" dirty="0" smtClean="0"/>
              <a:t> - </a:t>
            </a:r>
            <a:r>
              <a:rPr lang="nb-NO" dirty="0" err="1" smtClean="0"/>
              <a:t>Balticum</a:t>
            </a:r>
            <a:endParaRPr lang="nb-NO" dirty="0" smtClean="0"/>
          </a:p>
          <a:p>
            <a:r>
              <a:rPr lang="nb-NO" dirty="0" err="1" smtClean="0"/>
              <a:t>Elizabets</a:t>
            </a:r>
            <a:r>
              <a:rPr lang="nb-NO" dirty="0" smtClean="0"/>
              <a:t> 51, Riga</a:t>
            </a:r>
          </a:p>
          <a:p>
            <a:r>
              <a:rPr lang="nb-NO" dirty="0" err="1" smtClean="0">
                <a:hlinkClick r:id="rId4"/>
              </a:rPr>
              <a:t>riga@innovationnorway.com</a:t>
            </a:r>
            <a:endParaRPr lang="nb-NO" dirty="0" smtClean="0"/>
          </a:p>
          <a:p>
            <a:endParaRPr lang="nb-NO" dirty="0"/>
          </a:p>
        </p:txBody>
      </p:sp>
      <p:pic>
        <p:nvPicPr>
          <p:cNvPr id="5" name="Picture 2" descr="http://www.innovasjonnorge.no/Global/Reiseliv/B%c3%a6rekraft/fargelogo-bredde-780.jpg"/>
          <p:cNvPicPr>
            <a:picLocks noChangeAspect="1" noChangeArrowheads="1"/>
          </p:cNvPicPr>
          <p:nvPr/>
        </p:nvPicPr>
        <p:blipFill>
          <a:blip r:embed="rId5"/>
          <a:srcRect/>
          <a:stretch>
            <a:fillRect/>
          </a:stretch>
        </p:blipFill>
        <p:spPr bwMode="auto">
          <a:xfrm>
            <a:off x="5868144" y="404664"/>
            <a:ext cx="3059832" cy="131023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pic>
        <p:nvPicPr>
          <p:cNvPr id="4" name="Picture 2" descr="Fondenes geografiske virkeområde: NVR står for Nordvest-Russland og inkluderer Murmansk Oblast, Arkhangelsk Oblast, Republic of Karelia, Nenets Autonomous Okrug "/>
          <p:cNvPicPr>
            <a:picLocks noChangeAspect="1" noChangeArrowheads="1"/>
          </p:cNvPicPr>
          <p:nvPr/>
        </p:nvPicPr>
        <p:blipFill>
          <a:blip r:embed="rId3"/>
          <a:srcRect/>
          <a:stretch>
            <a:fillRect/>
          </a:stretch>
        </p:blipFill>
        <p:spPr bwMode="auto">
          <a:xfrm>
            <a:off x="457200" y="1196752"/>
            <a:ext cx="8229600" cy="463573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Innovation Norway </a:t>
            </a:r>
            <a:endParaRPr lang="nb-NO" dirty="0"/>
          </a:p>
        </p:txBody>
      </p:sp>
      <p:sp>
        <p:nvSpPr>
          <p:cNvPr id="3" name="Plassholder for innhold 2"/>
          <p:cNvSpPr>
            <a:spLocks noGrp="1"/>
          </p:cNvSpPr>
          <p:nvPr>
            <p:ph idx="1"/>
          </p:nvPr>
        </p:nvSpPr>
        <p:spPr/>
        <p:txBody>
          <a:bodyPr/>
          <a:lstStyle/>
          <a:p>
            <a:pPr>
              <a:buFont typeface="Arial" pitchFamily="34" charset="0"/>
              <a:buChar char="•"/>
            </a:pPr>
            <a:r>
              <a:rPr lang="en-US" dirty="0" smtClean="0"/>
              <a:t>Enhancing innovation in Norwegian enterprises and industry</a:t>
            </a:r>
          </a:p>
          <a:p>
            <a:pPr>
              <a:buFont typeface="Arial" pitchFamily="34" charset="0"/>
              <a:buChar char="•"/>
            </a:pPr>
            <a:r>
              <a:rPr lang="en-US" dirty="0" smtClean="0"/>
              <a:t>Building competitive Norwegian enterprises at both domestic and international markets</a:t>
            </a:r>
          </a:p>
          <a:p>
            <a:pPr>
              <a:buFont typeface="Arial" pitchFamily="34" charset="0"/>
              <a:buChar char="•"/>
            </a:pPr>
            <a:r>
              <a:rPr lang="en-US" dirty="0" smtClean="0"/>
              <a:t>Promoting Norwegian enterprises</a:t>
            </a:r>
          </a:p>
          <a:p>
            <a:pPr>
              <a:buFont typeface="Arial" pitchFamily="34" charset="0"/>
              <a:buChar char="•"/>
            </a:pPr>
            <a:r>
              <a:rPr lang="en-US" dirty="0" smtClean="0"/>
              <a:t>Promoting Norway as an attractive tourist destination</a:t>
            </a:r>
          </a:p>
          <a:p>
            <a:pPr>
              <a:buFont typeface="Arial" pitchFamily="34" charset="0"/>
              <a:buChar char="•"/>
            </a:pPr>
            <a:r>
              <a:rPr lang="en-US" dirty="0" smtClean="0"/>
              <a:t>Securing development in rural areas</a:t>
            </a:r>
          </a:p>
          <a:p>
            <a:pPr>
              <a:buFont typeface="Arial" pitchFamily="34" charset="0"/>
              <a:buChar char="•"/>
            </a:pPr>
            <a:r>
              <a:rPr lang="en-US" dirty="0" smtClean="0"/>
              <a:t>Transforming ideas into successful business cases</a:t>
            </a:r>
          </a:p>
          <a:p>
            <a:pPr>
              <a:buFont typeface="Arial" pitchFamily="34" charset="0"/>
              <a:buChar char="•"/>
            </a:pPr>
            <a:r>
              <a:rPr lang="en-US" dirty="0" smtClean="0"/>
              <a:t>Promote interaction between enterprises, knowledge communities and R&amp;D institutions</a:t>
            </a:r>
          </a:p>
          <a:p>
            <a:endParaRPr lang="nb-NO" dirty="0"/>
          </a:p>
        </p:txBody>
      </p:sp>
      <p:pic>
        <p:nvPicPr>
          <p:cNvPr id="4" name="Picture 2" descr="http://www.innovasjonnorge.no/Global/Reiseliv/B%c3%a6rekraft/fargelogo-bredde-780.jpg"/>
          <p:cNvPicPr>
            <a:picLocks noChangeAspect="1" noChangeArrowheads="1"/>
          </p:cNvPicPr>
          <p:nvPr/>
        </p:nvPicPr>
        <p:blipFill>
          <a:blip r:embed="rId3"/>
          <a:srcRect/>
          <a:stretch>
            <a:fillRect/>
          </a:stretch>
        </p:blipFill>
        <p:spPr bwMode="auto">
          <a:xfrm>
            <a:off x="5868144" y="404664"/>
            <a:ext cx="3059832" cy="131023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Norwegian</a:t>
            </a:r>
            <a:r>
              <a:rPr lang="nb-NO" dirty="0" smtClean="0"/>
              <a:t> </a:t>
            </a:r>
            <a:r>
              <a:rPr lang="nb-NO" dirty="0" err="1" smtClean="0"/>
              <a:t>Reserch</a:t>
            </a:r>
            <a:r>
              <a:rPr lang="nb-NO" dirty="0" smtClean="0"/>
              <a:t> </a:t>
            </a:r>
            <a:r>
              <a:rPr lang="nb-NO" dirty="0" err="1" smtClean="0"/>
              <a:t>Council</a:t>
            </a:r>
            <a:endParaRPr lang="nb-NO" dirty="0"/>
          </a:p>
        </p:txBody>
      </p:sp>
      <p:sp>
        <p:nvSpPr>
          <p:cNvPr id="3" name="Plassholder for innhold 2"/>
          <p:cNvSpPr>
            <a:spLocks noGrp="1"/>
          </p:cNvSpPr>
          <p:nvPr>
            <p:ph idx="1"/>
          </p:nvPr>
        </p:nvSpPr>
        <p:spPr/>
        <p:txBody>
          <a:bodyPr>
            <a:normAutofit lnSpcReduction="10000"/>
          </a:bodyPr>
          <a:lstStyle/>
          <a:p>
            <a:r>
              <a:rPr lang="en-US" dirty="0" smtClean="0">
                <a:hlinkClick r:id="rId3"/>
              </a:rPr>
              <a:t>http://www.forskningsradet.no</a:t>
            </a:r>
            <a:endParaRPr lang="en-US" dirty="0" smtClean="0"/>
          </a:p>
          <a:p>
            <a:endParaRPr lang="en-US" dirty="0" smtClean="0"/>
          </a:p>
          <a:p>
            <a:r>
              <a:rPr lang="en-US" dirty="0" smtClean="0"/>
              <a:t>National strategic and funding agency for research activities, and a chief source of advice on and input into research policy for the Norwegian Government.</a:t>
            </a:r>
          </a:p>
          <a:p>
            <a:r>
              <a:rPr lang="en-US" dirty="0" smtClean="0"/>
              <a:t>Advisers at the Research Council have thorough knowledge of trade and industry and understand how companies can benefit from research.</a:t>
            </a:r>
          </a:p>
          <a:p>
            <a:r>
              <a:rPr lang="en-US" dirty="0" smtClean="0"/>
              <a:t>Provides support to private and public institutions seeking to develop new knowledge and new products, procedures and services.</a:t>
            </a:r>
            <a:endParaRPr lang="en-US" b="1" dirty="0" smtClean="0"/>
          </a:p>
          <a:p>
            <a:endParaRPr lang="en-US" dirty="0" smtClean="0"/>
          </a:p>
          <a:p>
            <a:endParaRPr lang="en-US" dirty="0" smtClean="0"/>
          </a:p>
          <a:p>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Floating wind power soon a reality</a:t>
            </a:r>
            <a:endParaRPr lang="nb-NO" dirty="0"/>
          </a:p>
        </p:txBody>
      </p:sp>
      <p:sp>
        <p:nvSpPr>
          <p:cNvPr id="3" name="Plassholder for innhold 2"/>
          <p:cNvSpPr>
            <a:spLocks noGrp="1"/>
          </p:cNvSpPr>
          <p:nvPr>
            <p:ph idx="1"/>
          </p:nvPr>
        </p:nvSpPr>
        <p:spPr>
          <a:xfrm>
            <a:off x="457200" y="1981200"/>
            <a:ext cx="8229600" cy="4544143"/>
          </a:xfrm>
        </p:spPr>
        <p:txBody>
          <a:bodyPr>
            <a:normAutofit lnSpcReduction="10000"/>
          </a:bodyPr>
          <a:lstStyle/>
          <a:p>
            <a:r>
              <a:rPr lang="en-US" dirty="0" smtClean="0"/>
              <a:t>The world's first full-scale floating wind turbine is now operational. Located off Norway's southwest coast, the wind turbine was launched earlier this autumn, marking a milestone in the development of large, offshore floating wind farms.</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1100" dirty="0" smtClean="0"/>
              <a:t>http://www.forskningsradet.no/servlet/Satellite?c=Nyhet&amp;pagename=renergi%2FHovedsidemal&amp;cid=1253952259218&amp;p</a:t>
            </a:r>
            <a:endParaRPr lang="nb-NO" sz="1100" dirty="0"/>
          </a:p>
        </p:txBody>
      </p:sp>
      <p:pic>
        <p:nvPicPr>
          <p:cNvPr id="23558" name="Picture 6" descr="Hywind being towed to its anchoring site off the island of Karmøy in southwestern Norway. (Photo: Øyvind Hagen, StatoilHydro)"/>
          <p:cNvPicPr>
            <a:picLocks noChangeAspect="1" noChangeArrowheads="1"/>
          </p:cNvPicPr>
          <p:nvPr/>
        </p:nvPicPr>
        <p:blipFill>
          <a:blip r:embed="rId3"/>
          <a:srcRect/>
          <a:stretch>
            <a:fillRect/>
          </a:stretch>
        </p:blipFill>
        <p:spPr bwMode="auto">
          <a:xfrm>
            <a:off x="3779912" y="3429000"/>
            <a:ext cx="4906888" cy="2482602"/>
          </a:xfrm>
          <a:prstGeom prst="rect">
            <a:avLst/>
          </a:prstGeom>
          <a:noFill/>
        </p:spPr>
      </p:pic>
    </p:spTree>
  </p:cSld>
  <p:clrMapOvr>
    <a:masterClrMapping/>
  </p:clrMapOvr>
</p:sld>
</file>

<file path=ppt/theme/theme1.xml><?xml version="1.0" encoding="utf-8"?>
<a:theme xmlns:a="http://schemas.openxmlformats.org/drawingml/2006/main" name="AAFK_hvit-mal">
  <a:themeElements>
    <a:clrScheme name="Custom 1">
      <a:dk1>
        <a:srgbClr val="91785B"/>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gderforskning">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AAFK_hvit-mal</Template>
  <TotalTime>2961</TotalTime>
  <Words>1688</Words>
  <Application>Microsoft Office PowerPoint</Application>
  <PresentationFormat>Skjermfremvisning (4:3)</PresentationFormat>
  <Paragraphs>307</Paragraphs>
  <Slides>42</Slides>
  <Notes>13</Notes>
  <HiddenSlides>0</HiddenSlides>
  <MMClips>0</MMClips>
  <ScaleCrop>false</ScaleCrop>
  <HeadingPairs>
    <vt:vector size="4" baseType="variant">
      <vt:variant>
        <vt:lpstr>Tema</vt:lpstr>
      </vt:variant>
      <vt:variant>
        <vt:i4>1</vt:i4>
      </vt:variant>
      <vt:variant>
        <vt:lpstr>Lysbildetitler</vt:lpstr>
      </vt:variant>
      <vt:variant>
        <vt:i4>42</vt:i4>
      </vt:variant>
    </vt:vector>
  </HeadingPairs>
  <TitlesOfParts>
    <vt:vector size="43" baseType="lpstr">
      <vt:lpstr>AAFK_hvit-mal</vt:lpstr>
      <vt:lpstr>SUPPORT system in Aust-Agder</vt:lpstr>
      <vt:lpstr>SUPPORT system in Aust-Agder</vt:lpstr>
      <vt:lpstr>National support system</vt:lpstr>
      <vt:lpstr>SIVA </vt:lpstr>
      <vt:lpstr>Innovation Norway </vt:lpstr>
      <vt:lpstr>Lysbilde 6</vt:lpstr>
      <vt:lpstr>Innovation Norway </vt:lpstr>
      <vt:lpstr>Norwegian Reserch Council</vt:lpstr>
      <vt:lpstr>Floating wind power soon a reality</vt:lpstr>
      <vt:lpstr>Norwegian Patent Office</vt:lpstr>
      <vt:lpstr>Regional support system</vt:lpstr>
      <vt:lpstr>Aust-Agder County Municipality </vt:lpstr>
      <vt:lpstr>Lysbilde 13</vt:lpstr>
      <vt:lpstr>Regional Planning</vt:lpstr>
      <vt:lpstr>Regional Development Plan Agder 2020</vt:lpstr>
      <vt:lpstr>VINN Agder 2030</vt:lpstr>
      <vt:lpstr>Aust-Agder County Municipality  Business Department</vt:lpstr>
      <vt:lpstr>Promoting Entrepreneurship</vt:lpstr>
      <vt:lpstr>Regional Development Projects</vt:lpstr>
      <vt:lpstr>Lysbilde 20</vt:lpstr>
      <vt:lpstr>Lysbilde 21</vt:lpstr>
      <vt:lpstr>Regional Research fund Agder</vt:lpstr>
      <vt:lpstr>Lysbilde 23</vt:lpstr>
      <vt:lpstr>Regional Business Fonds </vt:lpstr>
      <vt:lpstr>County Governor of Aust-Agder Agriculture and Food </vt:lpstr>
      <vt:lpstr>Lysbilde 26</vt:lpstr>
      <vt:lpstr>Innovation Norway, Agder</vt:lpstr>
      <vt:lpstr>University of Agder Centre for Entrepreneurship</vt:lpstr>
      <vt:lpstr>Young Entrepreneurship og Agder</vt:lpstr>
      <vt:lpstr>Lysbilde 30</vt:lpstr>
      <vt:lpstr>Coventure AS</vt:lpstr>
      <vt:lpstr>Connect Sørlandet</vt:lpstr>
      <vt:lpstr>NAV Aust-Agder,  The Norwegian Labour and Welfare Administration </vt:lpstr>
      <vt:lpstr>Lokal support system</vt:lpstr>
      <vt:lpstr>Sørlandsporten Businessgarden</vt:lpstr>
      <vt:lpstr>Etablerersenteret IKS</vt:lpstr>
      <vt:lpstr>Lysbilde 37</vt:lpstr>
      <vt:lpstr>Arendal Municipality</vt:lpstr>
      <vt:lpstr>Sørlandet Kunnskapshavn </vt:lpstr>
      <vt:lpstr>Arendal Municipality</vt:lpstr>
      <vt:lpstr>Lysbilde 41</vt:lpstr>
      <vt:lpstr>Lysbilde 42</vt:lpstr>
    </vt:vector>
  </TitlesOfParts>
  <Company>IKT-Agder IKS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Presentasjon av økonomiplan 2011-2014 og budsjett 2011</dc:title>
  <dc:creator>el</dc:creator>
  <cp:lastModifiedBy>Abjer</cp:lastModifiedBy>
  <cp:revision>213</cp:revision>
  <dcterms:created xsi:type="dcterms:W3CDTF">2010-11-05T16:48:28Z</dcterms:created>
  <dcterms:modified xsi:type="dcterms:W3CDTF">2015-05-05T09:56:23Z</dcterms:modified>
</cp:coreProperties>
</file>