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20" r:id="rId1"/>
  </p:sldMasterIdLst>
  <p:sldIdLst>
    <p:sldId id="257" r:id="rId2"/>
    <p:sldId id="259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xillographia.ru/belarus/towns/images/polock.gif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oxe.ru/uploads/posts/2010-07/1278093166_benches3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13.png"/><Relationship Id="rId2" Type="http://schemas.openxmlformats.org/officeDocument/2006/relationships/image" Target="../media/image40.jpeg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leks-driver.livejournal.com/5531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hyperlink" Target="http://www.menora.kharkov.org/bel_ru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067" b="6667"/>
          <a:stretch/>
        </p:blipFill>
        <p:spPr>
          <a:xfrm>
            <a:off x="0" y="0"/>
            <a:ext cx="927628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2071678"/>
            <a:ext cx="428514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  <a:t>Презентация разработанного плана действий для стратегически важного объекта для развития туризма – проспекта Франциска Скорины </a:t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  <a:t>в исторической части </a:t>
            </a:r>
            <a:b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  <a:t>г. Полоцка</a:t>
            </a:r>
            <a:endParaRPr lang="ru-RU" sz="2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Times New Roman" pitchFamily="18" charset="0"/>
            </a:endParaRPr>
          </a:p>
        </p:txBody>
      </p:sp>
      <p:pic>
        <p:nvPicPr>
          <p:cNvPr id="5" name="Picture 4" descr="Картинка 212 из 495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2786082" cy="145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11"/>
          <p:cNvGrpSpPr/>
          <p:nvPr/>
        </p:nvGrpSpPr>
        <p:grpSpPr>
          <a:xfrm>
            <a:off x="214282" y="5857892"/>
            <a:ext cx="3643338" cy="721016"/>
            <a:chOff x="5429256" y="6000768"/>
            <a:chExt cx="3429024" cy="649578"/>
          </a:xfrm>
        </p:grpSpPr>
        <p:pic>
          <p:nvPicPr>
            <p:cNvPr id="8" name="Picture 3" descr="Ezeru_zeme_pantone_ru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58082" y="6114244"/>
              <a:ext cx="1500198" cy="44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Bella_Dvina_logo_FIN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29256" y="6000768"/>
              <a:ext cx="1847864" cy="64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0" descr="HEADER.jpg"/>
          <p:cNvPicPr>
            <a:picLocks noChangeAspect="1" noChangeArrowheads="1"/>
          </p:cNvPicPr>
          <p:nvPr/>
        </p:nvPicPr>
        <p:blipFill>
          <a:blip r:embed="rId7" cstate="print"/>
          <a:srcRect l="4902" t="17112" r="52941"/>
          <a:stretch>
            <a:fillRect/>
          </a:stretch>
        </p:blipFill>
        <p:spPr bwMode="auto">
          <a:xfrm>
            <a:off x="3643306" y="214290"/>
            <a:ext cx="3000396" cy="101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6972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5" descr="P429033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50819"/>
          <a:stretch>
            <a:fillRect/>
          </a:stretch>
        </p:blipFill>
        <p:spPr bwMode="auto">
          <a:xfrm>
            <a:off x="571472" y="1142984"/>
            <a:ext cx="2750449" cy="17859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3554" name="Рисунок 7" descr="P5040987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572264" y="1142984"/>
            <a:ext cx="2286709" cy="17145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3553" name="Рисунок 11" descr="P4290328"/>
          <p:cNvPicPr>
            <a:picLocks noChangeAspect="1" noChangeArrowheads="1"/>
          </p:cNvPicPr>
          <p:nvPr/>
        </p:nvPicPr>
        <p:blipFill>
          <a:blip r:embed="rId4" cstate="print"/>
          <a:srcRect t="18750"/>
          <a:stretch>
            <a:fillRect/>
          </a:stretch>
        </p:blipFill>
        <p:spPr bwMode="auto">
          <a:xfrm>
            <a:off x="3714744" y="1142984"/>
            <a:ext cx="2516368" cy="17859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rot="10800000" flipV="1">
            <a:off x="428596" y="357166"/>
            <a:ext cx="75009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Декорирование озеленённой территории проспекта цветочными коврами и фигурами из цветов и зелени тематической направленности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8" name="Рисунок 88" descr="Слайд7"/>
          <p:cNvPicPr>
            <a:picLocks noChangeAspect="1" noChangeArrowheads="1"/>
          </p:cNvPicPr>
          <p:nvPr/>
        </p:nvPicPr>
        <p:blipFill>
          <a:blip r:embed="rId5" cstate="print"/>
          <a:srcRect l="21192" r="17585"/>
          <a:stretch>
            <a:fillRect/>
          </a:stretch>
        </p:blipFill>
        <p:spPr bwMode="auto">
          <a:xfrm>
            <a:off x="4714876" y="3643314"/>
            <a:ext cx="1857388" cy="227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 rot="10800000" flipV="1">
            <a:off x="285720" y="3500438"/>
            <a:ext cx="45720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Установка парковой скульптуры «Полоцкий турист»  (юмористического направления)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print"/>
          <a:srcRect l="11678" r="15920" b="12417"/>
          <a:stretch>
            <a:fillRect/>
          </a:stretch>
        </p:blipFill>
        <p:spPr bwMode="auto">
          <a:xfrm>
            <a:off x="6715140" y="3071810"/>
            <a:ext cx="22145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5" descr="Герб Полоц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15" descr="P4280013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4444" t="32673" r="34143" b="35365"/>
          <a:stretch>
            <a:fillRect/>
          </a:stretch>
        </p:blipFill>
        <p:spPr bwMode="auto">
          <a:xfrm>
            <a:off x="6786578" y="857232"/>
            <a:ext cx="1928826" cy="292330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4578" name="Рисунок 89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14818"/>
            <a:ext cx="2977092" cy="22511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4577" name="Рисунок 91" descr="йд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71612"/>
            <a:ext cx="2656984" cy="21558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57158" y="285728"/>
            <a:ext cx="57864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14.Размещение у входа на проспект (со стороны площади Свободы) «живой» статуи – исторической личности полоцкой княжеской династии (например, князь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Рогволод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т.п.)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00034" y="4208183"/>
            <a:ext cx="464347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Обеспечение движения декорированной цветочной повозки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том числе для развлечения детской аудитории туристов)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85720" y="2010123"/>
            <a:ext cx="335758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15.Постоянная деятельность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«высокий» туристический сезон) «уличных музыкантов»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периметру проспекта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15" descr="Герб Полоц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52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2" descr="http://poxe.ru/uploads/posts/2010-07/1278093166_benches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962" t="9000" r="8475" b="16000"/>
          <a:stretch>
            <a:fillRect/>
          </a:stretch>
        </p:blipFill>
        <p:spPr bwMode="auto">
          <a:xfrm>
            <a:off x="428596" y="3071810"/>
            <a:ext cx="4247146" cy="31989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6625" name="Рисунок 20" descr="P5010566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7925"/>
          <a:stretch>
            <a:fillRect/>
          </a:stretch>
        </p:blipFill>
        <p:spPr bwMode="auto">
          <a:xfrm>
            <a:off x="5143504" y="3143248"/>
            <a:ext cx="3714776" cy="3186726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 rot="10800000" flipV="1">
            <a:off x="500034" y="522066"/>
            <a:ext cx="421484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Установка в трёх местах («прошлое»-«настоящее»-«будущее») по периметру проспекта декорированных парковыми скульптурами (образы знаменитых полоцких исторических личностей) скамеек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 rot="10800000" flipV="1">
            <a:off x="5214942" y="714356"/>
            <a:ext cx="36433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Установка застеклённых тумб (по периметру проспекта)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выставкой экспозиционных объектов исторической застройки проспекта (археологические находки, фотографии, схемы различных исторических периодов и т.п.)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15" descr="Герб Полоц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52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2" descr="P4280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3193531" cy="250033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5601" name="Рисунок 21" descr="P4280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138" y="1103810"/>
            <a:ext cx="3292076" cy="246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428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 rot="10800000" flipV="1">
            <a:off x="366784" y="241378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19.Демонстрация археологических раскопок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(исторической застройки города)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14282" y="3929066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Проведение различных культурных 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туристических мероприятий на проспекте (День города, тематические выставки-ярмарки, праздники, посвященные каким-либо памятным датам, фестивали). В этот период проспект «превращается» в настоящий туристический бульвар: выступление пантомим, клоунов, костюмированных исторических личностей 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т.п.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D:\НАТАША\ИСПОЛКОМЫ\15 11 2013\необходимое фото\05.21.13 ЮБИЛЕЙ ПГУ\IMG_3805 фото А.Марцинкевич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857684" cy="2714644"/>
          </a:xfrm>
          <a:prstGeom prst="rect">
            <a:avLst/>
          </a:prstGeom>
          <a:ln w="317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15" descr="Герб Полоц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\Фото_Полоцк\Виды Полоц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EB304-6D3E-4B9A-9D77-7309196E423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000" b="1" i="1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 ДЕЙСТВИЙ </a:t>
            </a:r>
            <a:br>
              <a:rPr kumimoji="0" lang="ru-RU" sz="4000" b="1" i="1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000" b="1" i="1" u="none" strike="noStrike" cap="none" normalizeH="0" baseline="0" dirty="0" smtClean="0" bmk="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РЕАЛИЗАЦИИ СТРАТЕГИИ КОММУНИКАЦИЙ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2976" y="4857760"/>
            <a:ext cx="6432446" cy="7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66578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Краткосрочный план действий (до 2015 года)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46496" y="5830388"/>
            <a:ext cx="8279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Информировать потенциальных потребителей о проспекте Франциска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Скорины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 descr="Герб Полоц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357166"/>
          <a:ext cx="8858312" cy="6072227"/>
        </p:xfrm>
        <a:graphic>
          <a:graphicData uri="http://schemas.openxmlformats.org/drawingml/2006/table">
            <a:tbl>
              <a:tblPr/>
              <a:tblGrid>
                <a:gridCol w="1475175"/>
                <a:gridCol w="1668097"/>
                <a:gridCol w="545270"/>
                <a:gridCol w="737587"/>
                <a:gridCol w="739405"/>
                <a:gridCol w="739405"/>
                <a:gridCol w="738797"/>
                <a:gridCol w="738192"/>
                <a:gridCol w="738192"/>
                <a:gridCol w="738192"/>
              </a:tblGrid>
              <a:tr h="1122734"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41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Q1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Q2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Q3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Q4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latin typeface="Calibri"/>
                          <a:ea typeface="Calibri"/>
                          <a:cs typeface="Times New Roman"/>
                        </a:rPr>
                        <a:t>Q1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Q2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Q3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Q4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8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Россия </a:t>
                      </a:r>
                      <a:b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(Санкт-Петербург, Москва)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Печатная реклама</a:t>
                      </a: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FF9900"/>
                      </a:fgClr>
                      <a:bgClr>
                        <a:srgbClr val="FFD2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FF9900"/>
                      </a:fgClr>
                      <a:bgClr>
                        <a:srgbClr val="FFD2B4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FF9900"/>
                      </a:fgClr>
                      <a:bgClr>
                        <a:srgbClr val="FFD2B4"/>
                      </a:bgClr>
                    </a:pattFill>
                  </a:tcPr>
                </a:tc>
              </a:tr>
              <a:tr h="40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Интернет</a:t>
                      </a: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3366FF"/>
                      </a:fgClr>
                      <a:bgClr>
                        <a:srgbClr val="B8C2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Выставки</a:t>
                      </a: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99CC00"/>
                      </a:fgClr>
                      <a:bgClr>
                        <a:srgbClr val="D2E7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99CC00"/>
                      </a:fgClr>
                      <a:bgClr>
                        <a:srgbClr val="D2E7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38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Беларусь 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Прибалтика</a:t>
                      </a:r>
                      <a:b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(Латвия)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Печатная реклама</a:t>
                      </a: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FF9900"/>
                      </a:fgClr>
                      <a:bgClr>
                        <a:srgbClr val="FFD2B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Наружная реклама</a:t>
                      </a: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FF0000"/>
                      </a:fgClr>
                      <a:bgClr>
                        <a:srgbClr val="FFB4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Интернет</a:t>
                      </a: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upDiag">
                      <a:fgClr>
                        <a:srgbClr val="3366FF"/>
                      </a:fgClr>
                      <a:bgClr>
                        <a:srgbClr val="B8C2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Calibri"/>
                          <a:ea typeface="Calibri"/>
                          <a:cs typeface="Times New Roman"/>
                        </a:rPr>
                        <a:t>Выставки</a:t>
                      </a:r>
                    </a:p>
                  </a:txBody>
                  <a:tcPr marL="45007" marR="45007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99CC00"/>
                      </a:fgClr>
                      <a:bgClr>
                        <a:srgbClr val="D2E7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99CC00"/>
                      </a:fgClr>
                      <a:bgClr>
                        <a:srgbClr val="D2E7B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836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Приблизительный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бюджет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рекламы в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масс-медиа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5 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000 </a:t>
                      </a:r>
                      <a:r>
                        <a:rPr lang="en-US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EUR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Times New Roman"/>
                        </a:rPr>
                        <a:t>10 000  EUR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7" marR="45007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upDiag">
                      <a:fgClr>
                        <a:srgbClr val="FFFF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15" descr="Герб Полоц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2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42844" y="0"/>
            <a:ext cx="5149850" cy="6858000"/>
          </a:xfrm>
          <a:prstGeom prst="rect">
            <a:avLst/>
          </a:prstGeom>
          <a:noFill/>
        </p:spPr>
      </p:pic>
      <p:pic>
        <p:nvPicPr>
          <p:cNvPr id="4" name="Рисунок 15" descr="Герб Полоц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214290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500694" y="518678"/>
            <a:ext cx="3357586" cy="28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70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 bmk="_Toc24736252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Среднесрочный план действий (до 2018 года)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Calibri" charset="-52"/>
                <a:cs typeface="Times New Roman" pitchFamily="18" charset="0"/>
              </a:rPr>
              <a:t>Создать эмоциональную связь проспекта Франциска Скорины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Calibri" charset="-52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Calibri" charset="-52"/>
                <a:cs typeface="Times New Roman" pitchFamily="18" charset="0"/>
              </a:rPr>
              <a:t>в г. Полоцке  с потребителем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Calibri" charset="-5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Calibri" charset="-5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857884" y="1881156"/>
            <a:ext cx="285752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Calibri" charset="-52"/>
                <a:cs typeface="Times New Roman" pitchFamily="18" charset="0"/>
              </a:rPr>
              <a:t>Продолжать развивать идею спроса и анализировать целевую аудиторию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572132" y="3176143"/>
            <a:ext cx="3214710" cy="191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0462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sz="14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олгосрочный маркетинговый план </a:t>
            </a:r>
            <a:br>
              <a:rPr kumimoji="0" lang="ru-RU" sz="14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(до 2020 года)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-52"/>
              <a:ea typeface="Calibri" charset="-52"/>
              <a:cs typeface="Times New Roman" pitchFamily="18" charset="0"/>
            </a:endParaRPr>
          </a:p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-52"/>
                <a:ea typeface="Calibri" charset="-52"/>
                <a:cs typeface="Times New Roman" pitchFamily="18" charset="0"/>
              </a:rPr>
              <a:t>Позиционировать проспект  Франциска Скорины в городе Полоцке как то, что действительно надо увидеть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214942" y="5572140"/>
            <a:ext cx="3643338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0462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</a:t>
            </a:r>
            <a:r>
              <a:rPr kumimoji="0" lang="ru-RU" sz="14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ценка эффективности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\Фото_Полоцк\yandex_fotki\0_31c0_a6bbdd4f_XL.jpeg"/>
          <p:cNvPicPr>
            <a:picLocks noChangeAspect="1" noChangeArrowheads="1"/>
          </p:cNvPicPr>
          <p:nvPr/>
        </p:nvPicPr>
        <p:blipFill>
          <a:blip r:embed="rId2" cstate="print"/>
          <a:srcRect r="694"/>
          <a:stretch>
            <a:fillRect/>
          </a:stretch>
        </p:blipFill>
        <p:spPr bwMode="auto">
          <a:xfrm>
            <a:off x="0" y="739775"/>
            <a:ext cx="91440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F:\Фото\Фото_Полоцк\yandex_fotki\0_133d4_f4ac0b6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F:\Фото\Фото_Полоцк\Ск.Школяр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5284788"/>
            <a:ext cx="209708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F:\Фото\Фото_Полоцк\IMGP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0"/>
            <a:ext cx="23479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F:\Фото\Фото_Полоцк\DSCN01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6913" y="0"/>
            <a:ext cx="20970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:\Фото\Фото_Полоцк\20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7725" y="5284788"/>
            <a:ext cx="20955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F:\Фото\Фото_Полоцк\20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7238" y="0"/>
            <a:ext cx="11811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F:\Фото\Фото_Полоцк\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9963" y="0"/>
            <a:ext cx="12001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F:\Фото\Фото_Полоцк\DSCN01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43388" y="5284788"/>
            <a:ext cx="117951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F:\Фото\Фото_Полоцк\2008-12-03_1813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1950" y="5284788"/>
            <a:ext cx="246538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F:\Фото\Фото_Полоцк\DSCN018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9563" y="5284788"/>
            <a:ext cx="1214437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F:\Фото\Фото_Полоцк\yandex_fotki\0_31be_e24b6853_XL.jpeg"/>
          <p:cNvPicPr>
            <a:picLocks noChangeAspect="1" noChangeArrowheads="1"/>
          </p:cNvPicPr>
          <p:nvPr/>
        </p:nvPicPr>
        <p:blipFill>
          <a:blip r:embed="rId13" cstate="print"/>
          <a:srcRect t="4167" b="24844"/>
          <a:stretch>
            <a:fillRect/>
          </a:stretch>
        </p:blipFill>
        <p:spPr bwMode="auto">
          <a:xfrm>
            <a:off x="0" y="1589088"/>
            <a:ext cx="91440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F:\Фото\Фото_Полоцк\yandex_fotki\0_30a1_291a132e_XL.jpeg"/>
          <p:cNvPicPr>
            <a:picLocks noChangeAspect="1" noChangeArrowheads="1"/>
          </p:cNvPicPr>
          <p:nvPr/>
        </p:nvPicPr>
        <p:blipFill>
          <a:blip r:embed="rId14" cstate="print"/>
          <a:srcRect t="8333" b="20247"/>
          <a:stretch>
            <a:fillRect/>
          </a:stretch>
        </p:blipFill>
        <p:spPr bwMode="auto">
          <a:xfrm>
            <a:off x="0" y="1584325"/>
            <a:ext cx="9144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F:\Фото\Фото_Полоцк\yandex_fotki\0_b370_9416b2e2_XL.jpeg"/>
          <p:cNvPicPr>
            <a:picLocks noChangeAspect="1" noChangeArrowheads="1"/>
          </p:cNvPicPr>
          <p:nvPr/>
        </p:nvPicPr>
        <p:blipFill>
          <a:blip r:embed="rId15" cstate="print"/>
          <a:srcRect l="5882" t="12975" r="2852" b="21666"/>
          <a:stretch>
            <a:fillRect/>
          </a:stretch>
        </p:blipFill>
        <p:spPr bwMode="auto">
          <a:xfrm>
            <a:off x="0" y="1585913"/>
            <a:ext cx="9144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F:\Фото\Фото_Полоцк\yandex_fotki\0_b36f_484ae058_XL.jpeg"/>
          <p:cNvPicPr>
            <a:picLocks noChangeAspect="1" noChangeArrowheads="1"/>
          </p:cNvPicPr>
          <p:nvPr/>
        </p:nvPicPr>
        <p:blipFill>
          <a:blip r:embed="rId16" cstate="print"/>
          <a:srcRect t="17183" r="7246" b="16989"/>
          <a:stretch>
            <a:fillRect/>
          </a:stretch>
        </p:blipFill>
        <p:spPr bwMode="auto">
          <a:xfrm>
            <a:off x="0" y="1571625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7D543-A465-4AEC-9153-9BD9F5C85DE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28662" y="192880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БЛАГОДАРЮ ЗА ВНИМАНИЕ!</a:t>
            </a:r>
          </a:p>
          <a:p>
            <a:pPr algn="ctr"/>
            <a:endParaRPr lang="ru-RU" sz="24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ДОБРО ПОЖАЛОВАТЬ НА ПОЛОЦКУЮ ЗЕМЛЮ!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9" name="Рисунок 15" descr="Герб Полоцк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38617" y="115958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1341">
            <a:off x="3854586" y="361702"/>
            <a:ext cx="4699393" cy="3132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6" r="2184" b="-7701"/>
          <a:stretch/>
        </p:blipFill>
        <p:spPr>
          <a:xfrm>
            <a:off x="214282" y="285728"/>
            <a:ext cx="3100790" cy="29478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51" r="2098"/>
          <a:stretch/>
        </p:blipFill>
        <p:spPr>
          <a:xfrm>
            <a:off x="214282" y="4143380"/>
            <a:ext cx="2799925" cy="2546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 descr="C:\Documents and Settings\Admin\Рабочий стол\Синица\2 (1).jpg"/>
          <p:cNvPicPr>
            <a:picLocks noChangeAspect="1" noChangeArrowheads="1"/>
          </p:cNvPicPr>
          <p:nvPr/>
        </p:nvPicPr>
        <p:blipFill>
          <a:blip r:embed="rId5" cstate="print"/>
          <a:srcRect r="2343" b="6250"/>
          <a:stretch>
            <a:fillRect/>
          </a:stretch>
        </p:blipFill>
        <p:spPr bwMode="auto">
          <a:xfrm>
            <a:off x="5143504" y="3857628"/>
            <a:ext cx="3643306" cy="2732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5" r="10807"/>
          <a:stretch/>
        </p:blipFill>
        <p:spPr>
          <a:xfrm>
            <a:off x="2714612" y="2571744"/>
            <a:ext cx="3007794" cy="28360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5" descr="Герб Полоц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9652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29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1785926"/>
            <a:ext cx="9144000" cy="4017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500042"/>
            <a:ext cx="900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СТРАТЕГИЧЕСКИЙ ОБЪЕКТ ТУРИЗМА ГОРОДА ПОЛОЦКА</a:t>
            </a:r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pic>
        <p:nvPicPr>
          <p:cNvPr id="4" name="Рисунок 15" descr="Герб Полоц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600076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ПРОСПЕКТ ФРАНЦИСКА СКОРИНЫ</a:t>
            </a:r>
            <a:endParaRPr lang="ru-RU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3071834" cy="5715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Полоцк – современный европейский город</a:t>
            </a:r>
            <a:endParaRPr lang="ru-RU" dirty="0"/>
          </a:p>
        </p:txBody>
      </p:sp>
      <p:pic>
        <p:nvPicPr>
          <p:cNvPr id="3" name="Picture 4" descr="http://pics.livejournal.com/aleks_driver/pic/0009ydp9/s640x4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28670"/>
            <a:ext cx="1500198" cy="2000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6" descr="http://www.menora.kharkov.org/bel_rus/polock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929066"/>
            <a:ext cx="2286016" cy="1714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29058" y="875868"/>
            <a:ext cx="492922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Визия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i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проспект Франциска Скорины – узнаваемый в международном информационном пространстве исторический, культурный </a:t>
            </a:r>
            <a:b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туристический объект с удобной </a:t>
            </a:r>
            <a:b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доступной для индивидуального </a:t>
            </a:r>
            <a:b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группового туриста инфраструктурой, построенной </a:t>
            </a:r>
            <a:b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коммуникативной платформе «общения без границ», способствующий экономическому развитию города и его жителей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15" descr="Герб Полоц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9652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ентр Европы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6000792" cy="49194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357950" y="147229"/>
            <a:ext cx="264320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основании исторических данных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анализа существующих элементов туристической инфраструктуры определить перспективы развития проспекта Франциска Скорины как узнаваемого 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конкурентоспособного туристического объекта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2" y="5357826"/>
            <a:ext cx="87868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Миссия – опираясь на международный и собственный опыт развития туризма, используя традиционные и новаторские способы презентации, задействовав внутренний ресурс и местную инициативу, создать востребованный туристический объект, сохраняющий элементы культурного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исторического наследия и представляющий региональный урбанистический центр современной Беларуси, привлечь внутренние и внешние инвестиции для создания конкурентоспособного туристического продукта.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15" descr="Герб Полоц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НАТАША\ИСПОЛКОМЫ\15 11 2013\необходимое фото\путеводитель.JPG"/>
          <p:cNvPicPr>
            <a:picLocks noChangeAspect="1" noChangeArrowheads="1"/>
          </p:cNvPicPr>
          <p:nvPr/>
        </p:nvPicPr>
        <p:blipFill>
          <a:blip r:embed="rId2" cstate="print"/>
          <a:srcRect t="9259" b="12963"/>
          <a:stretch>
            <a:fillRect/>
          </a:stretch>
        </p:blipFill>
        <p:spPr bwMode="auto">
          <a:xfrm>
            <a:off x="366301" y="1214422"/>
            <a:ext cx="4848641" cy="5156501"/>
          </a:xfrm>
          <a:prstGeom prst="rect">
            <a:avLst/>
          </a:prstGeom>
          <a:ln w="9525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44" y="285728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ПРЕДЛОЖЕНИЯ ПО ПРОДВИЖЕНИЮ ПРОСПЕКТА ФРАНЦИСКА СКОРИНЫ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КАЧЕСТВЕ ОБЪЕКТА ДЛЯ ТУРИЗМА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86380" y="1256212"/>
            <a:ext cx="371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1.Создание отдельного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путеводителя по проспекту, где бы размещалась информация об истории и настоящем проспекта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2.Создание серии открыток по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достопримечательностям проспекта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15" descr="Герб Полоц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285728"/>
            <a:ext cx="850112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Разработка виртуального тура по проспекту и размещение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сайтах Полоцкого райисполкома, отдела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спорта и туризма Полоцкого райисполкома, Национального Полоцкого историко-культурного музея-заповедника, Гостиничного комплекса «Славянский» и других туристических сайтах.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Размещение у входа на проспект (со стороны площади Свободы) отдельно стоящего мобильного (передвижного) здания палаточного типа с демонстрацией 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изображений: с включением в основной перечень услуг виртуальных экскурсий в целом по основным объектам туризма региона и в частности тематического экскурса «Проспект Ф.Скорины: век за веком…Год за годом» (с иллюзией фактического пребывания).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4.Размещение фотографий проспекта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биллбордах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туристско-информационных щитах.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34" y="4642008"/>
            <a:ext cx="842968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Разработка отдельной пешеходной экскурсии по проспекту.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Создание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флаеров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указанием информации о туристическом потенциале проспекта, объектах питания, проживания, магазинах и их размещение в туристско-информационных центрах и объектах туристической инфраструктуры.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Установка (у входа в пешеходную зону проспекта со стороны площади Свободы) информационной доски с информацией об истории и настоящем проспекта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размещением фотографий и схем.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15" descr="Герб Полоц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8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1000108"/>
            <a:ext cx="3457582" cy="2593186"/>
          </a:xfrm>
          <a:prstGeom prst="rect">
            <a:avLst/>
          </a:prstGeom>
          <a:noFill/>
        </p:spPr>
      </p:pic>
      <p:pic>
        <p:nvPicPr>
          <p:cNvPr id="21506" name="Рисунок 81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3357586" cy="252174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285728"/>
            <a:ext cx="76438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Установка (по правой стороне у входа с площади Ф.Скорины) серии щитов с изображением одной визуальной панорамы (места) проспекта разных временных периодов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 rot="10800000" flipV="1">
            <a:off x="500034" y="3868640"/>
            <a:ext cx="46434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Создание сети велодорожек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пешеходному скверу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проспекту (в соответствии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общей схемой обустройства региона велосипедной инфраструктурой). Установка на территории велосипедной сети тематических декоративных элементов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C:\Users\Asus\Desktop\фото проспект Наташа\д6.JPG"/>
          <p:cNvPicPr/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357818" y="4000504"/>
            <a:ext cx="32623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5" descr="Герб Полоц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29" name="Рисунок 86" descr="9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2000264" cy="2585867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 rot="10800000" flipV="1">
            <a:off x="285720" y="564976"/>
            <a:ext cx="4214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Установка в пешеходном сквере мини-указателей к объектам (сувенирные магазины, объекты питания, объекты показа)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Установка в середине проспекта стилизованного указателя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иллюстрированным (картинным) изображением основных достопримечательностей города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3" descr="D:\НАТАША\белла двина\о закупке тур инвентаря\по табличкам и пляжу\УСТАНОВЛЕНО 08 11 2013\УКАЗАТЕЛИ НАПРАВЛЕНИЯ ДВИЖЕНИЯ\музей книгопечатания\Изображение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71942"/>
            <a:ext cx="2571768" cy="1928826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2" name="Рисунок 87" descr="Слайд2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715008" y="2464781"/>
            <a:ext cx="3000396" cy="253585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 rot="10800000" flipV="1">
            <a:off x="5000628" y="857232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Декорирование территории по периметру проспекта «живой» зелёной изгородью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5" descr="Герб Полоц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142852"/>
            <a:ext cx="571500" cy="6746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559</Words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2014-04-20T11:45:55Z</dcterms:modified>
</cp:coreProperties>
</file>