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275" r:id="rId2"/>
    <p:sldId id="278" r:id="rId3"/>
    <p:sldId id="277" r:id="rId4"/>
    <p:sldId id="261" r:id="rId5"/>
    <p:sldId id="281" r:id="rId6"/>
    <p:sldId id="290" r:id="rId7"/>
    <p:sldId id="287" r:id="rId8"/>
    <p:sldId id="295" r:id="rId9"/>
    <p:sldId id="292" r:id="rId10"/>
    <p:sldId id="291" r:id="rId11"/>
    <p:sldId id="293" r:id="rId12"/>
    <p:sldId id="294" r:id="rId13"/>
    <p:sldId id="274" r:id="rId14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3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61654-68D5-4496-AB93-230E3FCC8B5D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26F66-8D74-42D4-B4EE-B6EF08361A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29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2A592-F3B9-401E-B6C9-D5E76F895C67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B9D67-6590-4BD9-90C2-4162767444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2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464646"/>
                </a:solidFill>
                <a:latin typeface="+mj-lt"/>
                <a:ea typeface="+mn-ea"/>
                <a:cs typeface="+mn-cs"/>
              </a:defRPr>
            </a:lvl1pPr>
          </a:lstStyle>
          <a:p>
            <a:fld id="{11C731CD-C457-4DB2-B47E-46B3139D111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464646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464646"/>
                </a:solidFill>
                <a:latin typeface="+mj-lt"/>
                <a:ea typeface="+mn-ea"/>
                <a:cs typeface="+mn-cs"/>
              </a:defRPr>
            </a:lvl1pPr>
          </a:lstStyle>
          <a:p>
            <a:fld id="{291AA8AC-09CD-4F21-BB42-602070A20D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CD-C457-4DB2-B47E-46B3139D111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8AC-09CD-4F21-BB42-602070A20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CD-C457-4DB2-B47E-46B3139D111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291AA8AC-09CD-4F21-BB42-602070A20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CD-C457-4DB2-B47E-46B3139D111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8AC-09CD-4F21-BB42-602070A20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11C731CD-C457-4DB2-B47E-46B3139D111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464646"/>
                </a:solidFill>
                <a:latin typeface="+mj-lt"/>
                <a:ea typeface="+mn-ea"/>
                <a:cs typeface="+mn-cs"/>
              </a:defRPr>
            </a:lvl1pPr>
          </a:lstStyle>
          <a:p>
            <a:fld id="{291AA8AC-09CD-4F21-BB42-602070A20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CD-C457-4DB2-B47E-46B3139D111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8AC-09CD-4F21-BB42-602070A20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CD-C457-4DB2-B47E-46B3139D111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8AC-09CD-4F21-BB42-602070A20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CD-C457-4DB2-B47E-46B3139D111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8AC-09CD-4F21-BB42-602070A20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CD-C457-4DB2-B47E-46B3139D111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8AC-09CD-4F21-BB42-602070A20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CD-C457-4DB2-B47E-46B3139D111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8AC-09CD-4F21-BB42-602070A20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31CD-C457-4DB2-B47E-46B3139D111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A8AC-09CD-4F21-BB42-602070A20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11C731CD-C457-4DB2-B47E-46B3139D111E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291AA8AC-09CD-4F21-BB42-602070A20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93075" y="1876611"/>
            <a:ext cx="7072362" cy="41241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cap="small" spc="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Выполнение Стратегии региона «Белла Двина 2» и презентация главных направлений развития </a:t>
            </a:r>
            <a:r>
              <a:rPr lang="ru-RU" sz="2000" b="1" cap="small" spc="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региона</a:t>
            </a:r>
            <a:r>
              <a:rPr lang="ru-RU" sz="2000" b="1" cap="small" spc="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, разработанных на международном туристическом форуме в городе Полоцке</a:t>
            </a:r>
          </a:p>
          <a:p>
            <a:pPr algn="ctr">
              <a:spcBef>
                <a:spcPts val="600"/>
              </a:spcBef>
              <a:buNone/>
            </a:pPr>
            <a:endParaRPr lang="ru-RU" sz="2000" b="1" cap="small" spc="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ts val="600"/>
              </a:spcBef>
              <a:buNone/>
            </a:pPr>
            <a:r>
              <a:rPr lang="ru-RU" b="1" cap="small" spc="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Игорь Загреков, </a:t>
            </a:r>
          </a:p>
          <a:p>
            <a:pPr algn="ctr">
              <a:spcBef>
                <a:spcPts val="600"/>
              </a:spcBef>
              <a:buNone/>
            </a:pPr>
            <a:r>
              <a:rPr lang="ru-RU" b="1" cap="small" spc="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специалист по туризму проекта </a:t>
            </a:r>
          </a:p>
          <a:p>
            <a:pPr algn="ctr">
              <a:spcBef>
                <a:spcPts val="600"/>
              </a:spcBef>
              <a:buNone/>
            </a:pPr>
            <a:r>
              <a:rPr lang="ru-RU" b="1" cap="small" spc="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«Белла Двина 2»</a:t>
            </a:r>
          </a:p>
          <a:p>
            <a:pPr algn="ctr">
              <a:buNone/>
            </a:pPr>
            <a:endParaRPr lang="ru-RU" sz="2000" cap="small" spc="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en-US" sz="2000" cap="small" spc="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4" descr="Bella_Dvina_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3" y="214290"/>
            <a:ext cx="3262559" cy="114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2928926" y="4572008"/>
            <a:ext cx="528641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2000" cap="small" spc="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ru-RU" sz="2000" cap="small" spc="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</a:t>
            </a:r>
            <a:r>
              <a:rPr lang="ru-RU" sz="2000" cap="small" spc="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000" cap="small" spc="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Даугавпилс, 23 апреля 2014</a:t>
            </a:r>
            <a:endParaRPr lang="de-DE" sz="2000" cap="small" spc="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428992" y="228600"/>
            <a:ext cx="5500726" cy="1143000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b="1" dirty="0" smtClean="0"/>
              <a:t>«Трансграничное сотрудничество - основа развития туристических приграничных регионов Белла Двина и Балтийский Озёрный край»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857356" y="5605619"/>
            <a:ext cx="7286644" cy="1252381"/>
            <a:chOff x="1857356" y="5605619"/>
            <a:chExt cx="7286644" cy="1252381"/>
          </a:xfrm>
        </p:grpSpPr>
        <p:pic>
          <p:nvPicPr>
            <p:cNvPr id="6" name="Picture 0" descr="HEADER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57356" y="5605619"/>
              <a:ext cx="7286644" cy="1252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 descr="Ezeru_zeme_pantone_ru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58082" y="6114244"/>
              <a:ext cx="1500198" cy="44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 descr="Bella_Dvina_logo_FINA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29256" y="6000768"/>
              <a:ext cx="1847864" cy="649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2000240"/>
            <a:ext cx="6758006" cy="4741128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ru-RU" b="1" dirty="0" smtClean="0"/>
              <a:t>БРАСЛАВСКИЙ РАЙОН</a:t>
            </a:r>
          </a:p>
          <a:p>
            <a:pPr algn="just"/>
            <a:r>
              <a:rPr lang="ru-RU" dirty="0">
                <a:ea typeface="Calibri"/>
                <a:cs typeface="Times New Roman"/>
              </a:rPr>
              <a:t>Строительство горнолыжного </a:t>
            </a:r>
            <a:r>
              <a:rPr lang="ru-RU" dirty="0" smtClean="0">
                <a:ea typeface="Calibri"/>
                <a:cs typeface="Times New Roman"/>
              </a:rPr>
              <a:t>спуска</a:t>
            </a:r>
          </a:p>
          <a:p>
            <a:pPr algn="just"/>
            <a:r>
              <a:rPr lang="ru-RU" dirty="0" smtClean="0">
                <a:ea typeface="Calibri"/>
                <a:cs typeface="Times New Roman"/>
              </a:rPr>
              <a:t>Создание </a:t>
            </a:r>
            <a:r>
              <a:rPr lang="ru-RU" dirty="0" err="1" smtClean="0">
                <a:ea typeface="Calibri"/>
                <a:cs typeface="Times New Roman"/>
              </a:rPr>
              <a:t>вейк</a:t>
            </a:r>
            <a:r>
              <a:rPr lang="ru-RU" dirty="0" smtClean="0">
                <a:ea typeface="Calibri"/>
                <a:cs typeface="Times New Roman"/>
              </a:rPr>
              <a:t>-парка</a:t>
            </a:r>
          </a:p>
          <a:p>
            <a:pPr algn="just"/>
            <a:r>
              <a:rPr lang="ru-RU" dirty="0"/>
              <a:t>Строительство </a:t>
            </a:r>
            <a:r>
              <a:rPr lang="ru-RU" dirty="0" err="1"/>
              <a:t>спа</a:t>
            </a:r>
            <a:r>
              <a:rPr lang="ru-RU" dirty="0"/>
              <a:t>-центра с бассейном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a typeface="Calibri"/>
                <a:cs typeface="Times New Roman"/>
              </a:rPr>
              <a:t>Создание «Веревочного парка»</a:t>
            </a:r>
            <a:endParaRPr lang="ru-RU" dirty="0">
              <a:ea typeface="Calibri"/>
              <a:cs typeface="Times New Roman"/>
            </a:endParaRPr>
          </a:p>
          <a:p>
            <a:pPr algn="just"/>
            <a:r>
              <a:rPr lang="ru-RU" dirty="0"/>
              <a:t>Строительство пешеходного перехода над дорогой к городскому пляжу</a:t>
            </a:r>
          </a:p>
          <a:p>
            <a:pPr algn="just"/>
            <a:r>
              <a:rPr lang="ru-RU" dirty="0"/>
              <a:t>Приобретение модульного покрытия на городской стадион для проведения концертов, фестивалей, </a:t>
            </a:r>
            <a:r>
              <a:rPr lang="ru-RU" dirty="0" smtClean="0"/>
              <a:t>выставок</a:t>
            </a:r>
          </a:p>
          <a:p>
            <a:pPr algn="just"/>
            <a:r>
              <a:rPr lang="ru-RU" dirty="0"/>
              <a:t>Освещение и обустройство брусчатки вдоль </a:t>
            </a:r>
            <a:r>
              <a:rPr lang="ru-RU" dirty="0" smtClean="0"/>
              <a:t>набережной. Создание пешеходных дорожек</a:t>
            </a:r>
            <a:endParaRPr lang="ru-RU" dirty="0"/>
          </a:p>
          <a:p>
            <a:endParaRPr lang="ru-RU" dirty="0"/>
          </a:p>
          <a:p>
            <a:endParaRPr lang="ru-RU" dirty="0">
              <a:ea typeface="Calibri"/>
              <a:cs typeface="Times New Roman"/>
            </a:endParaRPr>
          </a:p>
          <a:p>
            <a:endParaRPr lang="en-US" dirty="0"/>
          </a:p>
        </p:txBody>
      </p:sp>
      <p:pic>
        <p:nvPicPr>
          <p:cNvPr id="4" name="Picture 4" descr="Bella_Dvina_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3" y="214290"/>
            <a:ext cx="3262559" cy="114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05402" y="257130"/>
            <a:ext cx="5738598" cy="1143000"/>
          </a:xfrm>
        </p:spPr>
        <p:txBody>
          <a:bodyPr>
            <a:noAutofit/>
          </a:bodyPr>
          <a:lstStyle/>
          <a:p>
            <a:pPr algn="ctr"/>
            <a:r>
              <a:rPr lang="ru-RU" sz="2200" b="1" kern="0" dirty="0">
                <a:solidFill>
                  <a:schemeClr val="accent6">
                    <a:lumMod val="50000"/>
                  </a:schemeClr>
                </a:solidFill>
              </a:rPr>
              <a:t>Новые идеи районов-партнеров проекта Белла Двина 2 по написанию проектов трансграничного сотрудничества</a:t>
            </a:r>
            <a:endParaRPr lang="en-US" sz="2200" b="1" kern="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9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2000240"/>
            <a:ext cx="7035694" cy="4741128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ru-RU" b="1" dirty="0" smtClean="0"/>
              <a:t>МИОРСКИЙ РАЙОН</a:t>
            </a:r>
            <a:endParaRPr lang="ru-RU" b="1" dirty="0" smtClean="0">
              <a:ea typeface="Calibri"/>
              <a:cs typeface="Times New Roman"/>
            </a:endParaRPr>
          </a:p>
          <a:p>
            <a:r>
              <a:rPr lang="be-BY" dirty="0"/>
              <a:t>Закупка стенда для участия района в туристических </a:t>
            </a:r>
            <a:r>
              <a:rPr lang="be-BY" dirty="0" smtClean="0"/>
              <a:t>выставках</a:t>
            </a:r>
            <a:endParaRPr lang="ru-RU" dirty="0">
              <a:ea typeface="Calibri"/>
              <a:cs typeface="Times New Roman"/>
            </a:endParaRPr>
          </a:p>
          <a:p>
            <a:r>
              <a:rPr lang="be-BY" dirty="0"/>
              <a:t>Установка </a:t>
            </a:r>
            <a:r>
              <a:rPr lang="be-BY" dirty="0" smtClean="0"/>
              <a:t>мемориаль</a:t>
            </a:r>
            <a:r>
              <a:rPr lang="be-BY" dirty="0"/>
              <a:t>ных досок </a:t>
            </a:r>
            <a:endParaRPr lang="be-BY" dirty="0" smtClean="0"/>
          </a:p>
          <a:p>
            <a:r>
              <a:rPr lang="be-BY" dirty="0"/>
              <a:t>Закупка туристического снаряжения (палаток, рюкзаков, спальников, ковриков и т.д.), велосипедов, </a:t>
            </a:r>
            <a:r>
              <a:rPr lang="be-BY" dirty="0" smtClean="0"/>
              <a:t>катамаранов</a:t>
            </a:r>
          </a:p>
          <a:p>
            <a:r>
              <a:rPr lang="be-BY" dirty="0"/>
              <a:t>Обустройство объектов придорожного сервиса на а/д Р-14 Полоцк – Миоры – Браслав (установка беседок, скамеек, столов, туалетов, мангалов, игрового оборудования и т.д</a:t>
            </a:r>
            <a:r>
              <a:rPr lang="be-BY" dirty="0" smtClean="0"/>
              <a:t>.)</a:t>
            </a:r>
          </a:p>
          <a:p>
            <a:r>
              <a:rPr lang="be-BY" dirty="0"/>
              <a:t>Восстановление и дальнейшее использование в туристических, культурных и иных целях усадьбы в д. Каменполье (бывшее родовое гнездо Святополк-Мирских</a:t>
            </a:r>
            <a:r>
              <a:rPr lang="be-BY" dirty="0" smtClean="0"/>
              <a:t>)</a:t>
            </a:r>
          </a:p>
          <a:p>
            <a:pPr lvl="0"/>
            <a:r>
              <a:rPr lang="be-BY" dirty="0"/>
              <a:t>Создание инфрастуктуры туризма на Зеленом маршруте Браславско-Миорского агротуристического кластера</a:t>
            </a:r>
            <a:endParaRPr lang="ru-RU" dirty="0"/>
          </a:p>
          <a:p>
            <a:endParaRPr lang="be-BY" dirty="0" smtClean="0"/>
          </a:p>
          <a:p>
            <a:endParaRPr lang="en-US" dirty="0"/>
          </a:p>
        </p:txBody>
      </p:sp>
      <p:pic>
        <p:nvPicPr>
          <p:cNvPr id="4" name="Picture 4" descr="Bella_Dvina_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3" y="214290"/>
            <a:ext cx="3262559" cy="114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05402" y="228600"/>
            <a:ext cx="5738598" cy="1143000"/>
          </a:xfrm>
        </p:spPr>
        <p:txBody>
          <a:bodyPr>
            <a:noAutofit/>
          </a:bodyPr>
          <a:lstStyle/>
          <a:p>
            <a:pPr algn="ctr"/>
            <a:r>
              <a:rPr lang="ru-RU" sz="2200" b="1" kern="0" dirty="0">
                <a:solidFill>
                  <a:schemeClr val="accent6">
                    <a:lumMod val="50000"/>
                  </a:schemeClr>
                </a:solidFill>
              </a:rPr>
              <a:t>Новые идеи районов-партнеров проекта Белла Двина 2 по написанию проектов трансграничного сотрудничества</a:t>
            </a:r>
            <a:endParaRPr lang="en-US" sz="2200" b="1" kern="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8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122" y="2000240"/>
            <a:ext cx="7369878" cy="474112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b="1" dirty="0" smtClean="0"/>
              <a:t>ВЕРХНЕДВИНСКИЙ РАЙОН</a:t>
            </a:r>
            <a:endParaRPr lang="ru-RU" b="1" dirty="0" smtClean="0">
              <a:ea typeface="Calibri"/>
              <a:cs typeface="Times New Roman"/>
            </a:endParaRPr>
          </a:p>
          <a:p>
            <a:r>
              <a:rPr lang="ru-RU" dirty="0">
                <a:ea typeface="Calibri"/>
                <a:cs typeface="Times New Roman"/>
              </a:rPr>
              <a:t>завершении реконструкции здания под </a:t>
            </a:r>
            <a:r>
              <a:rPr lang="ru-RU" dirty="0" smtClean="0">
                <a:ea typeface="Calibri"/>
                <a:cs typeface="Times New Roman"/>
              </a:rPr>
              <a:t>историко-краеведческий </a:t>
            </a:r>
            <a:r>
              <a:rPr lang="ru-RU" dirty="0">
                <a:ea typeface="Calibri"/>
                <a:cs typeface="Times New Roman"/>
              </a:rPr>
              <a:t>музей в городе Верхнедвинске </a:t>
            </a:r>
            <a:endParaRPr lang="ru-RU" dirty="0" smtClean="0">
              <a:ea typeface="Calibri"/>
              <a:cs typeface="Times New Roman"/>
            </a:endParaRPr>
          </a:p>
          <a:p>
            <a:r>
              <a:rPr lang="ru-RU" dirty="0"/>
              <a:t>установка архитектурной композиции в виде якоря на берегу </a:t>
            </a:r>
            <a:r>
              <a:rPr lang="ru-RU" dirty="0" smtClean="0"/>
              <a:t>р. </a:t>
            </a:r>
            <a:r>
              <a:rPr lang="ru-RU" dirty="0"/>
              <a:t>Западная </a:t>
            </a:r>
            <a:r>
              <a:rPr lang="ru-RU" dirty="0" smtClean="0"/>
              <a:t>Двина, </a:t>
            </a:r>
            <a:r>
              <a:rPr lang="ru-RU" dirty="0"/>
              <a:t>которая служила человеку как транспортная магистраль, по которой </a:t>
            </a:r>
            <a:r>
              <a:rPr lang="ru-RU" dirty="0" smtClean="0"/>
              <a:t>проходил </a:t>
            </a:r>
            <a:r>
              <a:rPr lang="ru-RU" dirty="0"/>
              <a:t>путь </a:t>
            </a:r>
            <a:r>
              <a:rPr lang="ru-RU" dirty="0" smtClean="0"/>
              <a:t>«Из </a:t>
            </a:r>
            <a:r>
              <a:rPr lang="ru-RU" dirty="0"/>
              <a:t>варяг в греки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Создание «Фольклорного дома»</a:t>
            </a:r>
            <a:endParaRPr lang="en-US" dirty="0"/>
          </a:p>
        </p:txBody>
      </p:sp>
      <p:pic>
        <p:nvPicPr>
          <p:cNvPr id="4" name="Picture 4" descr="Bella_Dvina_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3" y="214290"/>
            <a:ext cx="3262559" cy="114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05402" y="228600"/>
            <a:ext cx="5738598" cy="1143000"/>
          </a:xfrm>
        </p:spPr>
        <p:txBody>
          <a:bodyPr>
            <a:noAutofit/>
          </a:bodyPr>
          <a:lstStyle/>
          <a:p>
            <a:pPr algn="ctr"/>
            <a:r>
              <a:rPr lang="ru-RU" sz="2200" b="1" kern="0" dirty="0">
                <a:solidFill>
                  <a:schemeClr val="accent6">
                    <a:lumMod val="50000"/>
                  </a:schemeClr>
                </a:solidFill>
              </a:rPr>
              <a:t>Новые идеи районов-партнеров проекта Белла Двина 2 по написанию проектов трансграничного сотрудничества</a:t>
            </a:r>
            <a:endParaRPr lang="en-US" sz="2200" b="1" kern="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1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TextBox 4"/>
          <p:cNvSpPr txBox="1"/>
          <p:nvPr/>
        </p:nvSpPr>
        <p:spPr>
          <a:xfrm>
            <a:off x="571472" y="4429132"/>
            <a:ext cx="8929718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yrillicHover" pitchFamily="2" charset="0"/>
              </a:rPr>
              <a:t>СПАСИБО ЗА ВНИМАНИЕ</a:t>
            </a:r>
          </a:p>
        </p:txBody>
      </p:sp>
      <p:pic>
        <p:nvPicPr>
          <p:cNvPr id="7" name="Picture 0" descr="HEADER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42852"/>
            <a:ext cx="8561755" cy="148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Ezeru_zeme_pantone_r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756394"/>
            <a:ext cx="1500198" cy="441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ella_Dvina_logo_FINA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642918"/>
            <a:ext cx="1847864" cy="64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1785926"/>
            <a:ext cx="6729402" cy="405448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u-RU" b="1" kern="0" dirty="0" smtClean="0">
                <a:solidFill>
                  <a:schemeClr val="accent6">
                    <a:lumMod val="50000"/>
                  </a:schemeClr>
                </a:solidFill>
              </a:rPr>
              <a:t>Особенности:</a:t>
            </a:r>
          </a:p>
          <a:p>
            <a:pPr marL="468000" algn="just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Несмотря на то, что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стратегия разработана для Витебской, Браславской и Полоцкой туристических зон, план мероприятий разрабатывался с учетом трансграничного туристического пространства «Белла Двина» </a:t>
            </a:r>
          </a:p>
          <a:p>
            <a:pPr marL="468000"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Основной упор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создании туристических продуктов и маркетинговое продвижение сделан на совместное трансграничное продвижение региона «Белла Двина» </a:t>
            </a:r>
          </a:p>
          <a:p>
            <a:pPr marL="468000"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Стратегия предусматривает проведение мероприятий и реализацию совместных инициатив и проектов между приграничными территориями Беларуси и Латвии, а также, в некоторой степени, Литвы.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779912" y="428604"/>
            <a:ext cx="5364088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small" spc="20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Стратегия развития туризма в Витебской, Браславской и Полоцкой туристических зонах</a:t>
            </a:r>
            <a:r>
              <a:rPr kumimoji="0" lang="ru-RU" sz="3600" b="1" i="0" u="none" strike="noStrike" kern="0" cap="small" spc="20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0" cap="small" spc="20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small" spc="20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57356" y="5643578"/>
            <a:ext cx="7286644" cy="1214422"/>
            <a:chOff x="1857356" y="5605619"/>
            <a:chExt cx="7286644" cy="1252381"/>
          </a:xfrm>
        </p:grpSpPr>
        <p:pic>
          <p:nvPicPr>
            <p:cNvPr id="13" name="Picture 0" descr="HEADER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57356" y="5605619"/>
              <a:ext cx="7286644" cy="1252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3" descr="Ezeru_zeme_pantone_ru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58082" y="6114244"/>
              <a:ext cx="1500198" cy="44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4" descr="Bella_Dvina_logo_FINA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29256" y="6000768"/>
              <a:ext cx="1847864" cy="649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4" descr="Bella_Dvina_logo_FI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3" y="214290"/>
            <a:ext cx="3262559" cy="114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405402" y="428604"/>
            <a:ext cx="5738598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700" b="1" kern="0" cap="small" spc="200" dirty="0">
                <a:solidFill>
                  <a:schemeClr val="accent6">
                    <a:lumMod val="50000"/>
                  </a:schemeClr>
                </a:solidFill>
              </a:rPr>
              <a:t>Стратегия развития туризма в Витебской, Браславской и Полоцкой туристических зонах</a:t>
            </a:r>
            <a:r>
              <a:rPr kumimoji="0" lang="ru-RU" sz="3600" b="1" i="0" u="none" strike="noStrike" kern="0" cap="small" spc="20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0" cap="small" spc="20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small" spc="20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928794" y="1714489"/>
            <a:ext cx="7000924" cy="392908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kern="0" dirty="0" smtClean="0">
                <a:solidFill>
                  <a:schemeClr val="accent6">
                    <a:lumMod val="50000"/>
                  </a:schemeClr>
                </a:solidFill>
              </a:rPr>
              <a:t>Видение стратегии:</a:t>
            </a: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Развитие туризма в регионе необходимо осуществлять не только на региональном, но и на транграничном уровне с целью создания конкурентоспособного туристического продукта в рамках пространства «Белла Двина» </a:t>
            </a: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Пространство «Белла Двина» необходимо сделать хорошо известным в международном масштабе природным и культурно-туристическим регионом, в котором предоставляются качественные туристические услуги, а туризм обеспечивает развитие внутренней экономики и благополучие жителей 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1857356" y="5643578"/>
            <a:ext cx="7286644" cy="1214422"/>
            <a:chOff x="1857356" y="5605619"/>
            <a:chExt cx="7286644" cy="1252381"/>
          </a:xfrm>
        </p:grpSpPr>
        <p:pic>
          <p:nvPicPr>
            <p:cNvPr id="13" name="Picture 0" descr="HEADER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57356" y="5605619"/>
              <a:ext cx="7286644" cy="1252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3" descr="Ezeru_zeme_pantone_ru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58082" y="6114244"/>
              <a:ext cx="1500198" cy="44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4" descr="Bella_Dvina_logo_FINA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29256" y="6000768"/>
              <a:ext cx="1847864" cy="649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4" descr="Bella_Dvina_logo_FI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3" y="214290"/>
            <a:ext cx="3262559" cy="114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785926"/>
            <a:ext cx="6758006" cy="5072074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dirty="0"/>
          </a:p>
        </p:txBody>
      </p:sp>
      <p:sp>
        <p:nvSpPr>
          <p:cNvPr id="9" name="Content Placeholder 10"/>
          <p:cNvSpPr txBox="1">
            <a:spLocks/>
          </p:cNvSpPr>
          <p:nvPr/>
        </p:nvSpPr>
        <p:spPr>
          <a:xfrm>
            <a:off x="1928794" y="1714489"/>
            <a:ext cx="7000924" cy="3929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Миссия стратегии:</a:t>
            </a:r>
          </a:p>
          <a:p>
            <a:pPr marL="457200" indent="-457200" algn="just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Развивать сотрудничество между всеми заинтересованными сторонами, используя местные инициативы, инновации и передовой опыт</a:t>
            </a:r>
          </a:p>
          <a:p>
            <a:pPr marL="457200" indent="-457200" algn="just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Создавать и развивать новые туристические продукты, востребованные на рынке и наиболее соответствующие внутренним ресурсам, использование которых обеспечивает долгосрочное развитие туризма и региона в целом, при этом сохраняя уникальность территории и ее ценности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"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405402" y="428604"/>
            <a:ext cx="5310002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700" b="1" kern="0" cap="small" spc="200" dirty="0">
                <a:solidFill>
                  <a:schemeClr val="accent6">
                    <a:lumMod val="50000"/>
                  </a:schemeClr>
                </a:solidFill>
              </a:rPr>
              <a:t>Стратегия развития туризма в Витебской, Браславской и Полоцкой туристических зонах</a:t>
            </a:r>
            <a:r>
              <a:rPr kumimoji="0" lang="ru-RU" sz="3600" b="1" i="0" u="none" strike="noStrike" kern="0" cap="small" spc="20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0" cap="small" spc="20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1200" cap="small" spc="20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0" descr="HEA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5605619"/>
            <a:ext cx="7286644" cy="12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Ezeru_zeme_pantone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6136787"/>
            <a:ext cx="1500198" cy="42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Bella_Dvina_logo_FI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6026750"/>
            <a:ext cx="1847864" cy="62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ella_Dvina_logo_FI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3" y="214290"/>
            <a:ext cx="3262559" cy="114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402" y="357166"/>
            <a:ext cx="5310002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kern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Стратегия развития туризма в Витебской, Браславской и Полоцкой туристических зонах</a:t>
            </a:r>
            <a:r>
              <a:rPr lang="ru-RU" sz="3600" b="1" kern="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kern="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Picture 0" descr="HEA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5605619"/>
            <a:ext cx="7286644" cy="12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Ezeru_zeme_pantone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6114244"/>
            <a:ext cx="1500198" cy="441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Bella_Dvina_logo_FI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6000768"/>
            <a:ext cx="1847864" cy="64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857356" y="1857364"/>
            <a:ext cx="6829444" cy="364333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kern="0" dirty="0" smtClean="0">
                <a:solidFill>
                  <a:schemeClr val="accent6">
                    <a:lumMod val="50000"/>
                  </a:schemeClr>
                </a:solidFill>
              </a:rPr>
              <a:t>Приоритеты : </a:t>
            </a:r>
          </a:p>
          <a:p>
            <a:pPr marL="576000" algn="just">
              <a:lnSpc>
                <a:spcPct val="12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Развитие туристических продуктов и услуг</a:t>
            </a:r>
          </a:p>
          <a:p>
            <a:pPr marL="576000" algn="just">
              <a:lnSpc>
                <a:spcPct val="120000"/>
              </a:lnSpc>
              <a:spcBef>
                <a:spcPts val="0"/>
              </a:spcBef>
            </a:pP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Создание и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развитие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инфраструктуры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6000" algn="just">
              <a:lnSpc>
                <a:spcPct val="120000"/>
              </a:lnSpc>
              <a:spcBef>
                <a:spcPts val="0"/>
              </a:spcBef>
            </a:pP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Маркетинг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туристического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региона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продуктов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6000">
              <a:lnSpc>
                <a:spcPct val="120000"/>
              </a:lnSpc>
              <a:spcBef>
                <a:spcPts val="0"/>
              </a:spcBef>
            </a:pP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Усовершенствование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организаторской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управленческой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системы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6000" algn="just">
              <a:lnSpc>
                <a:spcPct val="120000"/>
              </a:lnSpc>
              <a:spcBef>
                <a:spcPts val="0"/>
              </a:spcBef>
            </a:pP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Обучение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подготовка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специалистов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по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туризму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государственного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частного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сектора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6000" algn="just">
              <a:lnSpc>
                <a:spcPct val="120000"/>
              </a:lnSpc>
              <a:spcBef>
                <a:spcPts val="0"/>
              </a:spcBef>
            </a:pP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Позиционирование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туристической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отрасли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стратегии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Белла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50000"/>
                  </a:schemeClr>
                </a:solidFill>
              </a:rPr>
              <a:t>Двины</a:t>
            </a:r>
            <a:endParaRPr lang="ru-RU" sz="2000" b="1" dirty="0" err="1" smtClean="0">
              <a:solidFill>
                <a:schemeClr val="tx2">
                  <a:lumMod val="50000"/>
                </a:schemeClr>
              </a:solidFill>
            </a:endParaRPr>
          </a:p>
          <a:p>
            <a:pPr marL="576000" algn="just"/>
            <a:endParaRPr lang="en-US" sz="2000" b="1" dirty="0" smtClean="0"/>
          </a:p>
        </p:txBody>
      </p:sp>
      <p:pic>
        <p:nvPicPr>
          <p:cNvPr id="8" name="Picture 4" descr="Bella_Dvina_logo_FI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3" y="214290"/>
            <a:ext cx="3262559" cy="114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598096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Трансграничный </a:t>
            </a:r>
            <a:br>
              <a:rPr lang="ru-RU" sz="2400" b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sz="2400" b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туристический форум</a:t>
            </a:r>
            <a:br>
              <a:rPr lang="ru-RU" sz="2400" b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sz="2400" b="1" kern="0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г.Полоцк</a:t>
            </a:r>
            <a:r>
              <a:rPr lang="ru-RU" sz="2400" b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, май 2013г. </a:t>
            </a:r>
            <a:endParaRPr lang="en-US" sz="2400" b="1" kern="0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122" y="1928802"/>
            <a:ext cx="7155596" cy="4572032"/>
          </a:xfrm>
        </p:spPr>
        <p:txBody>
          <a:bodyPr>
            <a:normAutofit/>
          </a:bodyPr>
          <a:lstStyle/>
          <a:p>
            <a:pPr marL="0" lvl="0" algn="just">
              <a:buNone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в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мае 2013г. В городе Полоцке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состоялся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трансграничный </a:t>
            </a:r>
            <a:r>
              <a:rPr lang="ru-RU" sz="2000" b="1" dirty="0"/>
              <a:t>туристический форум «Трансграничное сотрудничество – основа развития туристических приграничных регионов Белла Двина и Балтийский Озерный край</a:t>
            </a:r>
            <a:r>
              <a:rPr lang="ru-RU" sz="2000" b="1" dirty="0" smtClean="0"/>
              <a:t>»</a:t>
            </a:r>
          </a:p>
          <a:p>
            <a:pPr marL="0" lvl="0" algn="just"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Всего участников: </a:t>
            </a:r>
            <a:r>
              <a:rPr lang="ru-RU" sz="2000" b="1" smtClean="0">
                <a:solidFill>
                  <a:schemeClr val="tx2">
                    <a:lumMod val="50000"/>
                  </a:schemeClr>
                </a:solidFill>
              </a:rPr>
              <a:t>98 </a:t>
            </a:r>
            <a:r>
              <a:rPr lang="ru-RU" sz="2000" b="1" smtClean="0">
                <a:solidFill>
                  <a:schemeClr val="tx2">
                    <a:lumMod val="50000"/>
                  </a:schemeClr>
                </a:solidFill>
              </a:rPr>
              <a:t>человек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lvl="0" algn="just">
              <a:buNone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Цели: </a:t>
            </a:r>
          </a:p>
          <a:p>
            <a:pPr marL="0" lvl="0" algn="just">
              <a:buFontTx/>
              <a:buChar char="-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обсудить вопросы развития трансграничного сотрудничества на территории Латвии/Литвы и Беларуси;</a:t>
            </a:r>
          </a:p>
          <a:p>
            <a:pPr lvl="0" algn="just">
              <a:buFontTx/>
              <a:buChar char="-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разработать тематики дальнейшего сотрудничества между партнерами из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Л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атвии, Литвы и Беларуси;</a:t>
            </a:r>
          </a:p>
          <a:p>
            <a:pPr lvl="0" algn="just">
              <a:buFontTx/>
              <a:buChar char="-"/>
            </a:pPr>
            <a:endParaRPr lang="en-US" sz="2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4" descr="Bella_Dvina_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3" y="214290"/>
            <a:ext cx="3262559" cy="114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122" y="1700808"/>
            <a:ext cx="7369878" cy="504056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Основные направления трансграничного сотрудничества, которые были озвучены участниками Форума:</a:t>
            </a:r>
            <a:endParaRPr lang="en-US" dirty="0" smtClean="0"/>
          </a:p>
          <a:p>
            <a:r>
              <a:rPr lang="ru-RU" dirty="0" err="1" smtClean="0"/>
              <a:t>Агроэкотуризм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Развитие новых интересных туристических продуктов</a:t>
            </a:r>
          </a:p>
          <a:p>
            <a:r>
              <a:rPr lang="ru-RU" dirty="0" smtClean="0"/>
              <a:t>Обмен визитами и группами по тематикам</a:t>
            </a:r>
          </a:p>
          <a:p>
            <a:r>
              <a:rPr lang="ru-RU" dirty="0" smtClean="0"/>
              <a:t>Развитие совместного активного туризма</a:t>
            </a:r>
          </a:p>
          <a:p>
            <a:r>
              <a:rPr lang="ru-RU" dirty="0" smtClean="0"/>
              <a:t>Развитие инфраструктуры</a:t>
            </a:r>
          </a:p>
          <a:p>
            <a:r>
              <a:rPr lang="ru-RU" dirty="0" smtClean="0"/>
              <a:t>Усовершенствование трансграничных туристических порталов </a:t>
            </a:r>
          </a:p>
          <a:p>
            <a:r>
              <a:rPr lang="ru-RU" dirty="0" smtClean="0"/>
              <a:t>Поддержка туристко-информационных центров в регионе</a:t>
            </a:r>
          </a:p>
          <a:p>
            <a:r>
              <a:rPr lang="ru-RU" dirty="0" smtClean="0"/>
              <a:t>Определение основных туристических потоков в регион</a:t>
            </a:r>
          </a:p>
          <a:p>
            <a:r>
              <a:rPr lang="ru-RU" dirty="0" smtClean="0"/>
              <a:t>Создание единого фестиваля «Белла Двина» и выездных фестивалей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  <p:pic>
        <p:nvPicPr>
          <p:cNvPr id="4" name="Picture 4" descr="Bella_Dvina_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3" y="214290"/>
            <a:ext cx="3262559" cy="114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kern="0" dirty="0">
                <a:solidFill>
                  <a:schemeClr val="accent6">
                    <a:lumMod val="50000"/>
                  </a:schemeClr>
                </a:solidFill>
              </a:rPr>
              <a:t>Трансграничный </a:t>
            </a:r>
            <a:br>
              <a:rPr lang="ru-RU" sz="2400" b="1" kern="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kern="0" dirty="0">
                <a:solidFill>
                  <a:schemeClr val="accent6">
                    <a:lumMod val="50000"/>
                  </a:schemeClr>
                </a:solidFill>
              </a:rPr>
              <a:t>туристический форум</a:t>
            </a:r>
            <a:br>
              <a:rPr lang="ru-RU" sz="2400" b="1" kern="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kern="0" dirty="0" err="1">
                <a:solidFill>
                  <a:schemeClr val="accent6">
                    <a:lumMod val="50000"/>
                  </a:schemeClr>
                </a:solidFill>
              </a:rPr>
              <a:t>г.Полоцк</a:t>
            </a:r>
            <a:r>
              <a:rPr lang="ru-RU" sz="2400" b="1" kern="0" dirty="0">
                <a:solidFill>
                  <a:schemeClr val="accent6">
                    <a:lumMod val="50000"/>
                  </a:schemeClr>
                </a:solidFill>
              </a:rPr>
              <a:t>, май 2013г. </a:t>
            </a:r>
            <a:endParaRPr lang="en-US" sz="2400" b="1" kern="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122" y="1628800"/>
            <a:ext cx="7369878" cy="5229200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ru-RU" sz="2900" b="1" dirty="0" smtClean="0"/>
              <a:t>ПОЛОЦК и ПОЛОЦКИЙ РАЙОН</a:t>
            </a:r>
          </a:p>
          <a:p>
            <a:pPr algn="just"/>
            <a:r>
              <a:rPr lang="ru-RU" sz="2400" dirty="0" smtClean="0">
                <a:ea typeface="Calibri"/>
                <a:cs typeface="Times New Roman"/>
              </a:rPr>
              <a:t>Реконструкция </a:t>
            </a:r>
            <a:r>
              <a:rPr lang="ru-RU" sz="2400" dirty="0">
                <a:ea typeface="Calibri"/>
                <a:cs typeface="Times New Roman"/>
              </a:rPr>
              <a:t>здания Дома офицеров под "Музей города Полоцка"</a:t>
            </a:r>
            <a:endParaRPr lang="en-US" sz="24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a typeface="Calibri"/>
                <a:cs typeface="Times New Roman"/>
              </a:rPr>
              <a:t>Установка </a:t>
            </a:r>
            <a:r>
              <a:rPr lang="ru-RU" sz="2400" dirty="0">
                <a:ea typeface="Calibri"/>
                <a:cs typeface="Times New Roman"/>
              </a:rPr>
              <a:t>стационарных туалетов на территории Софийского собора </a:t>
            </a:r>
            <a:r>
              <a:rPr lang="ru-RU" sz="2400" dirty="0" smtClean="0">
                <a:ea typeface="Calibri"/>
                <a:cs typeface="Times New Roman"/>
              </a:rPr>
              <a:t>и </a:t>
            </a:r>
            <a:r>
              <a:rPr lang="ru-RU" sz="2400" dirty="0">
                <a:ea typeface="Calibri"/>
                <a:cs typeface="Times New Roman"/>
              </a:rPr>
              <a:t>центральной части </a:t>
            </a:r>
            <a:r>
              <a:rPr lang="ru-RU" sz="2400" dirty="0" smtClean="0">
                <a:ea typeface="Calibri"/>
                <a:cs typeface="Times New Roman"/>
              </a:rPr>
              <a:t>Полоцка</a:t>
            </a:r>
          </a:p>
          <a:p>
            <a:pPr algn="just"/>
            <a:r>
              <a:rPr lang="ru-RU" sz="2400" dirty="0"/>
              <a:t>З</a:t>
            </a:r>
            <a:r>
              <a:rPr lang="ru-RU" sz="2400" dirty="0" smtClean="0"/>
              <a:t>акупка </a:t>
            </a:r>
            <a:r>
              <a:rPr lang="ru-RU" sz="2400" dirty="0"/>
              <a:t>аудиогидов для экскурсий по центральной части Полоцка </a:t>
            </a:r>
            <a:r>
              <a:rPr lang="ru-RU" sz="2400" dirty="0" smtClean="0"/>
              <a:t>и </a:t>
            </a:r>
            <a:r>
              <a:rPr lang="ru-RU" sz="2400" dirty="0" err="1"/>
              <a:t>Спасо-Евфросиниевского</a:t>
            </a:r>
            <a:r>
              <a:rPr lang="ru-RU" sz="2400" dirty="0"/>
              <a:t> </a:t>
            </a:r>
            <a:r>
              <a:rPr lang="ru-RU" sz="2400" dirty="0" smtClean="0"/>
              <a:t>монастыря</a:t>
            </a:r>
          </a:p>
          <a:p>
            <a:pPr algn="just"/>
            <a:r>
              <a:rPr lang="ru-RU" sz="2400" dirty="0"/>
              <a:t>С</a:t>
            </a:r>
            <a:r>
              <a:rPr lang="ru-RU" sz="2400" dirty="0" smtClean="0"/>
              <a:t>оздание </a:t>
            </a:r>
            <a:r>
              <a:rPr lang="ru-RU" sz="2400" dirty="0"/>
              <a:t>считывающих устройств для определения </a:t>
            </a:r>
            <a:r>
              <a:rPr lang="ru-RU" sz="2400" dirty="0" smtClean="0"/>
              <a:t>количество посещающих </a:t>
            </a:r>
            <a:r>
              <a:rPr lang="ru-RU" sz="2400" dirty="0"/>
              <a:t>туристического объекта </a:t>
            </a:r>
            <a:endParaRPr lang="ru-RU" sz="2400" dirty="0" smtClean="0"/>
          </a:p>
          <a:p>
            <a:pPr algn="just"/>
            <a:r>
              <a:rPr lang="ru-RU" sz="2400" dirty="0"/>
              <a:t>С</a:t>
            </a:r>
            <a:r>
              <a:rPr lang="ru-RU" sz="2400" dirty="0" smtClean="0"/>
              <a:t>оздание ремесленного центра </a:t>
            </a:r>
            <a:r>
              <a:rPr lang="ru-RU" sz="2400" dirty="0"/>
              <a:t>в </a:t>
            </a:r>
            <a:r>
              <a:rPr lang="ru-RU" sz="2400" dirty="0" smtClean="0"/>
              <a:t>Полоцке</a:t>
            </a:r>
          </a:p>
          <a:p>
            <a:pPr algn="just"/>
            <a:r>
              <a:rPr lang="ru-RU" sz="2400" dirty="0"/>
              <a:t>С</a:t>
            </a:r>
            <a:r>
              <a:rPr lang="ru-RU" sz="2400" dirty="0" smtClean="0"/>
              <a:t>оздание </a:t>
            </a:r>
            <a:r>
              <a:rPr lang="ru-RU" sz="2400" dirty="0"/>
              <a:t>центра активного туризма с покупкой </a:t>
            </a:r>
            <a:r>
              <a:rPr lang="ru-RU" sz="2400" dirty="0" smtClean="0"/>
              <a:t>специализированного оборудования</a:t>
            </a:r>
            <a:endParaRPr lang="ru-RU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ea typeface="Calibri"/>
              <a:cs typeface="Times New Roman"/>
            </a:endParaRPr>
          </a:p>
          <a:p>
            <a:endParaRPr lang="ru-RU" dirty="0" smtClean="0"/>
          </a:p>
          <a:p>
            <a:endParaRPr lang="en-US" dirty="0"/>
          </a:p>
        </p:txBody>
      </p:sp>
      <p:pic>
        <p:nvPicPr>
          <p:cNvPr id="4" name="Picture 4" descr="Bella_Dvina_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3" y="214290"/>
            <a:ext cx="3262559" cy="114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3848" y="87632"/>
            <a:ext cx="5738598" cy="1400200"/>
          </a:xfrm>
        </p:spPr>
        <p:txBody>
          <a:bodyPr>
            <a:noAutofit/>
          </a:bodyPr>
          <a:lstStyle/>
          <a:p>
            <a:pPr algn="ctr"/>
            <a:r>
              <a:rPr lang="ru-RU" sz="2200" b="1" kern="0" dirty="0" smtClean="0">
                <a:solidFill>
                  <a:schemeClr val="accent6">
                    <a:lumMod val="50000"/>
                  </a:schemeClr>
                </a:solidFill>
              </a:rPr>
              <a:t>Новые идеи районов-партнеров проекта Белла Двина 2 по написанию проектов трансграничного сотрудничества</a:t>
            </a:r>
            <a:endParaRPr lang="en-US" sz="2200" b="1" kern="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0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122" y="1628800"/>
            <a:ext cx="7369878" cy="5229200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sz="2900" b="1" dirty="0" smtClean="0"/>
              <a:t>ПОЛОЦК и ПОЛОЦКИЙ РАЙОН (2)</a:t>
            </a:r>
          </a:p>
          <a:p>
            <a:pPr algn="just"/>
            <a:r>
              <a:rPr lang="ru-RU" sz="2400" dirty="0" smtClean="0"/>
              <a:t>Создание </a:t>
            </a:r>
            <a:r>
              <a:rPr lang="ru-RU" sz="2400" dirty="0" err="1" smtClean="0"/>
              <a:t>автокемпинга</a:t>
            </a:r>
            <a:r>
              <a:rPr lang="ru-RU" sz="2400" dirty="0"/>
              <a:t> </a:t>
            </a:r>
            <a:r>
              <a:rPr lang="ru-RU" sz="2400" dirty="0" smtClean="0"/>
              <a:t>на реке Западная Двина</a:t>
            </a:r>
          </a:p>
          <a:p>
            <a:pPr algn="just"/>
            <a:r>
              <a:rPr lang="ru-RU" sz="2400" dirty="0"/>
              <a:t>С</a:t>
            </a:r>
            <a:r>
              <a:rPr lang="ru-RU" sz="2400" dirty="0" smtClean="0"/>
              <a:t>оздание сети велодорожек и сдача в прокат велосипедов</a:t>
            </a:r>
          </a:p>
          <a:p>
            <a:pPr algn="just"/>
            <a:r>
              <a:rPr lang="ru-RU" sz="2400" dirty="0" smtClean="0"/>
              <a:t>Реконструкция и благоустройство территории парка напротив Софийского собора под парк культуры и отдыха г. Полоцка</a:t>
            </a:r>
          </a:p>
          <a:p>
            <a:pPr algn="just"/>
            <a:r>
              <a:rPr lang="ru-RU" sz="2400" dirty="0" smtClean="0"/>
              <a:t>Создание и обустройство типового водного туристического маршрута на реке Полота с обустройством туристических  стоянок. Обучение детей и подростков водному туризму посредством  создания теоритических и практических программ.</a:t>
            </a:r>
            <a:endParaRPr lang="ru-RU" sz="2400" dirty="0"/>
          </a:p>
          <a:p>
            <a:endParaRPr lang="ru-RU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ea typeface="Calibri"/>
              <a:cs typeface="Times New Roman"/>
            </a:endParaRPr>
          </a:p>
          <a:p>
            <a:endParaRPr lang="ru-RU" dirty="0" smtClean="0"/>
          </a:p>
          <a:p>
            <a:endParaRPr lang="en-US" dirty="0"/>
          </a:p>
        </p:txBody>
      </p:sp>
      <p:pic>
        <p:nvPicPr>
          <p:cNvPr id="4" name="Picture 4" descr="Bella_Dvina_logo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3" y="214290"/>
            <a:ext cx="3262559" cy="114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03848" y="87632"/>
            <a:ext cx="5738598" cy="1400200"/>
          </a:xfrm>
        </p:spPr>
        <p:txBody>
          <a:bodyPr>
            <a:noAutofit/>
          </a:bodyPr>
          <a:lstStyle/>
          <a:p>
            <a:pPr algn="ctr"/>
            <a:r>
              <a:rPr lang="ru-RU" sz="2200" b="1" kern="0" dirty="0" smtClean="0">
                <a:solidFill>
                  <a:schemeClr val="accent6">
                    <a:lumMod val="50000"/>
                  </a:schemeClr>
                </a:solidFill>
              </a:rPr>
              <a:t>Новые идеи районов-партнеров проекта Белла Двина 2 по написанию проектов трансграничного сотрудничества</a:t>
            </a:r>
            <a:endParaRPr lang="en-US" sz="2200" b="1" kern="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4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464646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46464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46464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1242</TotalTime>
  <Words>800</Words>
  <Application>Microsoft Office PowerPoint</Application>
  <PresentationFormat>Экран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Mod</vt:lpstr>
      <vt:lpstr> «Трансграничное сотрудничество - основа развития туристических приграничных регионов Белла Двина и Балтийский Озёрный край»  </vt:lpstr>
      <vt:lpstr>Презентация PowerPoint</vt:lpstr>
      <vt:lpstr>Презентация PowerPoint</vt:lpstr>
      <vt:lpstr>Презентация PowerPoint</vt:lpstr>
      <vt:lpstr>Стратегия развития туризма в Витебской, Браславской и Полоцкой туристических зонах </vt:lpstr>
      <vt:lpstr>Трансграничный  туристический форум г.Полоцк, май 2013г. </vt:lpstr>
      <vt:lpstr>Трансграничный  туристический форум г.Полоцк, май 2013г. </vt:lpstr>
      <vt:lpstr>Новые идеи районов-партнеров проекта Белла Двина 2 по написанию проектов трансграничного сотрудничества</vt:lpstr>
      <vt:lpstr>Новые идеи районов-партнеров проекта Белла Двина 2 по написанию проектов трансграничного сотрудничества</vt:lpstr>
      <vt:lpstr>Новые идеи районов-партнеров проекта Белла Двина 2 по написанию проектов трансграничного сотрудничества</vt:lpstr>
      <vt:lpstr>Новые идеи районов-партнеров проекта Белла Двина 2 по написанию проектов трансграничного сотрудничества</vt:lpstr>
      <vt:lpstr>Новые идеи районов-партнеров проекта Белла Двина 2 по написанию проектов трансграничного сотрудничества</vt:lpstr>
      <vt:lpstr>Презентация PowerPoint</vt:lpstr>
    </vt:vector>
  </TitlesOfParts>
  <Company>омт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Белла Двина 2 – </dc:title>
  <dc:creator>1</dc:creator>
  <cp:lastModifiedBy>Asus</cp:lastModifiedBy>
  <cp:revision>110</cp:revision>
  <dcterms:created xsi:type="dcterms:W3CDTF">2012-04-11T10:36:49Z</dcterms:created>
  <dcterms:modified xsi:type="dcterms:W3CDTF">2014-04-21T05:45:59Z</dcterms:modified>
</cp:coreProperties>
</file>