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827" r:id="rId3"/>
    <p:sldMasterId id="2147483828" r:id="rId4"/>
    <p:sldMasterId id="2147483829" r:id="rId5"/>
    <p:sldMasterId id="2147483830" r:id="rId6"/>
    <p:sldMasterId id="2147483901" r:id="rId7"/>
    <p:sldMasterId id="2147483915" r:id="rId8"/>
    <p:sldMasterId id="2147484012" r:id="rId9"/>
    <p:sldMasterId id="2147484024" r:id="rId10"/>
  </p:sldMasterIdLst>
  <p:notesMasterIdLst>
    <p:notesMasterId r:id="rId26"/>
  </p:notesMasterIdLst>
  <p:handoutMasterIdLst>
    <p:handoutMasterId r:id="rId27"/>
  </p:handoutMasterIdLst>
  <p:sldIdLst>
    <p:sldId id="1781" r:id="rId11"/>
    <p:sldId id="1970" r:id="rId12"/>
    <p:sldId id="2033" r:id="rId13"/>
    <p:sldId id="2034" r:id="rId14"/>
    <p:sldId id="2035" r:id="rId15"/>
    <p:sldId id="2036" r:id="rId16"/>
    <p:sldId id="2037" r:id="rId17"/>
    <p:sldId id="2038" r:id="rId18"/>
    <p:sldId id="2041" r:id="rId19"/>
    <p:sldId id="2042" r:id="rId20"/>
    <p:sldId id="2032" r:id="rId21"/>
    <p:sldId id="2025" r:id="rId22"/>
    <p:sldId id="2040" r:id="rId23"/>
    <p:sldId id="2039" r:id="rId24"/>
    <p:sldId id="1430" r:id="rId25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A50021"/>
    <a:srgbClr val="993300"/>
    <a:srgbClr val="000000"/>
    <a:srgbClr val="FFFFFF"/>
    <a:srgbClr val="FF9999"/>
    <a:srgbClr val="D6CF78"/>
    <a:srgbClr val="CCCC00"/>
    <a:srgbClr val="0086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2552" autoAdjust="0"/>
  </p:normalViewPr>
  <p:slideViewPr>
    <p:cSldViewPr>
      <p:cViewPr>
        <p:scale>
          <a:sx n="100" d="100"/>
          <a:sy n="100" d="100"/>
        </p:scale>
        <p:origin x="-12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0EEBD-BEDD-4984-91A8-4B6F935451E4}" type="doc">
      <dgm:prSet loTypeId="urn:microsoft.com/office/officeart/2005/8/layout/radial3" loCatId="relationship" qsTypeId="urn:microsoft.com/office/officeart/2005/8/quickstyle/simple1#1" qsCatId="simple" csTypeId="urn:microsoft.com/office/officeart/2005/8/colors/accent5_3" csCatId="accent5" phldr="1"/>
      <dgm:spPr/>
      <dgm:t>
        <a:bodyPr/>
        <a:lstStyle/>
        <a:p>
          <a:endParaRPr lang="lv-LV"/>
        </a:p>
      </dgm:t>
    </dgm:pt>
    <dgm:pt modelId="{E29A9775-E7FF-41FB-BEEE-40CAF8B1EC4C}">
      <dgm:prSet custT="1"/>
      <dgm:spPr>
        <a:noFill/>
      </dgm:spPr>
      <dgm:t>
        <a:bodyPr/>
        <a:lstStyle/>
        <a:p>
          <a:pPr rtl="0"/>
          <a:r>
            <a:rPr lang="lv-LV" sz="2400" b="1" dirty="0" smtClean="0"/>
            <a:t>LIAA</a:t>
          </a:r>
        </a:p>
        <a:p>
          <a:pPr rtl="0"/>
          <a:r>
            <a:rPr lang="lv-LV" sz="2400" b="1" dirty="0" smtClean="0"/>
            <a:t>pakalpojumi</a:t>
          </a:r>
          <a:endParaRPr lang="lv-LV" sz="2400" dirty="0"/>
        </a:p>
      </dgm:t>
    </dgm:pt>
    <dgm:pt modelId="{05CE5A64-1355-42BE-AAEF-B65C49690E85}" type="parTrans" cxnId="{AB17254C-4EB8-435B-A106-5C89B9F1BF1A}">
      <dgm:prSet/>
      <dgm:spPr/>
      <dgm:t>
        <a:bodyPr/>
        <a:lstStyle/>
        <a:p>
          <a:endParaRPr lang="lv-LV"/>
        </a:p>
      </dgm:t>
    </dgm:pt>
    <dgm:pt modelId="{B2F76A46-7679-4D87-8EEB-86680774F9A3}" type="sibTrans" cxnId="{AB17254C-4EB8-435B-A106-5C89B9F1BF1A}">
      <dgm:prSet/>
      <dgm:spPr/>
      <dgm:t>
        <a:bodyPr/>
        <a:lstStyle/>
        <a:p>
          <a:endParaRPr lang="lv-LV"/>
        </a:p>
      </dgm:t>
    </dgm:pt>
    <dgm:pt modelId="{CE09330A-180F-4694-80B6-4BA587E6407F}">
      <dgm:prSet custT="1"/>
      <dgm:spPr>
        <a:noFill/>
      </dgm:spPr>
      <dgm:t>
        <a:bodyPr/>
        <a:lstStyle/>
        <a:p>
          <a:pPr rtl="0"/>
          <a:r>
            <a:rPr lang="lv-LV" sz="1800" b="1" dirty="0" smtClean="0">
              <a:solidFill>
                <a:srgbClr val="C00000"/>
              </a:solidFill>
            </a:rPr>
            <a:t>LIAA eksporta pakalpojumi</a:t>
          </a:r>
          <a:endParaRPr lang="lv-LV" sz="1800" b="1" dirty="0">
            <a:solidFill>
              <a:srgbClr val="C00000"/>
            </a:solidFill>
          </a:endParaRPr>
        </a:p>
      </dgm:t>
    </dgm:pt>
    <dgm:pt modelId="{B14423A8-BD9B-4B79-ABAA-2C7776C5D6FE}" type="parTrans" cxnId="{1F5C1A9B-69B9-40C0-8CEE-B59FCAAB84AA}">
      <dgm:prSet/>
      <dgm:spPr/>
      <dgm:t>
        <a:bodyPr/>
        <a:lstStyle/>
        <a:p>
          <a:endParaRPr lang="lv-LV"/>
        </a:p>
      </dgm:t>
    </dgm:pt>
    <dgm:pt modelId="{B61D8147-997C-4F8F-A384-37538D03342B}" type="sibTrans" cxnId="{1F5C1A9B-69B9-40C0-8CEE-B59FCAAB84AA}">
      <dgm:prSet/>
      <dgm:spPr/>
      <dgm:t>
        <a:bodyPr/>
        <a:lstStyle/>
        <a:p>
          <a:endParaRPr lang="lv-LV"/>
        </a:p>
      </dgm:t>
    </dgm:pt>
    <dgm:pt modelId="{83D64C4C-2814-44DB-BD91-646F4108FDC2}">
      <dgm:prSet custT="1"/>
      <dgm:spPr>
        <a:noFill/>
      </dgm:spPr>
      <dgm:t>
        <a:bodyPr/>
        <a:lstStyle/>
        <a:p>
          <a:pPr rtl="0"/>
          <a:r>
            <a:rPr lang="lv-LV" sz="1800" b="1" dirty="0" smtClean="0">
              <a:solidFill>
                <a:srgbClr val="C00000"/>
              </a:solidFill>
            </a:rPr>
            <a:t>ES fondu programmu administrēšana</a:t>
          </a:r>
          <a:endParaRPr lang="lv-LV" sz="1800" b="1" dirty="0">
            <a:solidFill>
              <a:srgbClr val="C00000"/>
            </a:solidFill>
          </a:endParaRPr>
        </a:p>
      </dgm:t>
    </dgm:pt>
    <dgm:pt modelId="{44721339-1E06-403A-8968-B9B5358D6093}" type="parTrans" cxnId="{F2495EB4-0AC7-4FBB-BA58-B006834CB307}">
      <dgm:prSet/>
      <dgm:spPr/>
      <dgm:t>
        <a:bodyPr/>
        <a:lstStyle/>
        <a:p>
          <a:endParaRPr lang="lv-LV"/>
        </a:p>
      </dgm:t>
    </dgm:pt>
    <dgm:pt modelId="{440CDD80-161D-4D13-A6F3-2F75CE63D9F5}" type="sibTrans" cxnId="{F2495EB4-0AC7-4FBB-BA58-B006834CB307}">
      <dgm:prSet/>
      <dgm:spPr/>
      <dgm:t>
        <a:bodyPr/>
        <a:lstStyle/>
        <a:p>
          <a:endParaRPr lang="lv-LV"/>
        </a:p>
      </dgm:t>
    </dgm:pt>
    <dgm:pt modelId="{0546E8F5-4A97-44F0-B5E6-7C8A91109394}">
      <dgm:prSet custT="1"/>
      <dgm:spPr>
        <a:noFill/>
      </dgm:spPr>
      <dgm:t>
        <a:bodyPr/>
        <a:lstStyle/>
        <a:p>
          <a:r>
            <a:rPr lang="lv-LV" sz="1800" b="1" dirty="0" smtClean="0">
              <a:solidFill>
                <a:srgbClr val="C00000"/>
              </a:solidFill>
            </a:rPr>
            <a:t>Investīciju piesaiste</a:t>
          </a:r>
        </a:p>
      </dgm:t>
    </dgm:pt>
    <dgm:pt modelId="{36C7B0CB-18A9-4327-A0C0-6B818748B6ED}" type="parTrans" cxnId="{954798A8-2727-40D8-9411-1BA83905CC88}">
      <dgm:prSet/>
      <dgm:spPr/>
      <dgm:t>
        <a:bodyPr/>
        <a:lstStyle/>
        <a:p>
          <a:endParaRPr lang="lv-LV"/>
        </a:p>
      </dgm:t>
    </dgm:pt>
    <dgm:pt modelId="{3DE3555A-8496-47B4-9027-5ABAA2D17D88}" type="sibTrans" cxnId="{954798A8-2727-40D8-9411-1BA83905CC88}">
      <dgm:prSet/>
      <dgm:spPr/>
      <dgm:t>
        <a:bodyPr/>
        <a:lstStyle/>
        <a:p>
          <a:endParaRPr lang="lv-LV"/>
        </a:p>
      </dgm:t>
    </dgm:pt>
    <dgm:pt modelId="{44F56B6D-3D8A-42AB-A2A2-0706ECF31BBF}">
      <dgm:prSet custT="1"/>
      <dgm:spPr>
        <a:noFill/>
      </dgm:spPr>
      <dgm:t>
        <a:bodyPr/>
        <a:lstStyle/>
        <a:p>
          <a:r>
            <a:rPr lang="lv-LV" sz="1800" b="1" dirty="0" smtClean="0">
              <a:solidFill>
                <a:srgbClr val="C00000"/>
              </a:solidFill>
            </a:rPr>
            <a:t>Inovatīvas uzņēmējdarbības veicināšana</a:t>
          </a:r>
        </a:p>
      </dgm:t>
    </dgm:pt>
    <dgm:pt modelId="{0D3ED4A1-EB40-4D49-AA07-3B20CF242220}" type="parTrans" cxnId="{47420001-EBC8-49D3-A0F1-34FCF4B66F02}">
      <dgm:prSet/>
      <dgm:spPr/>
      <dgm:t>
        <a:bodyPr/>
        <a:lstStyle/>
        <a:p>
          <a:endParaRPr lang="lv-LV"/>
        </a:p>
      </dgm:t>
    </dgm:pt>
    <dgm:pt modelId="{85A81DE2-6457-4EF5-839E-495D0E7EDFCB}" type="sibTrans" cxnId="{47420001-EBC8-49D3-A0F1-34FCF4B66F02}">
      <dgm:prSet/>
      <dgm:spPr/>
      <dgm:t>
        <a:bodyPr/>
        <a:lstStyle/>
        <a:p>
          <a:endParaRPr lang="lv-LV"/>
        </a:p>
      </dgm:t>
    </dgm:pt>
    <dgm:pt modelId="{459027B1-CA2A-4621-9499-93C22445C1A8}" type="pres">
      <dgm:prSet presAssocID="{6E70EEBD-BEDD-4984-91A8-4B6F935451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021463E-4D53-43CB-B2C8-8A7FC3856265}" type="pres">
      <dgm:prSet presAssocID="{6E70EEBD-BEDD-4984-91A8-4B6F935451E4}" presName="radial" presStyleCnt="0">
        <dgm:presLayoutVars>
          <dgm:animLvl val="ctr"/>
        </dgm:presLayoutVars>
      </dgm:prSet>
      <dgm:spPr/>
    </dgm:pt>
    <dgm:pt modelId="{0BA9E370-0CD0-4249-B4F4-FEE2B3C3DA8A}" type="pres">
      <dgm:prSet presAssocID="{E29A9775-E7FF-41FB-BEEE-40CAF8B1EC4C}" presName="centerShape" presStyleLbl="vennNode1" presStyleIdx="0" presStyleCnt="5" custScaleX="109882" custLinFactNeighborX="-56284" custLinFactNeighborY="19992"/>
      <dgm:spPr/>
      <dgm:t>
        <a:bodyPr/>
        <a:lstStyle/>
        <a:p>
          <a:endParaRPr lang="lv-LV"/>
        </a:p>
      </dgm:t>
    </dgm:pt>
    <dgm:pt modelId="{80A16487-E083-40C4-8F08-9BF7265FE8F7}" type="pres">
      <dgm:prSet presAssocID="{CE09330A-180F-4694-80B6-4BA587E6407F}" presName="node" presStyleLbl="vennNode1" presStyleIdx="1" presStyleCnt="5" custScaleX="168299" custScaleY="130246" custRadScaleRad="180928" custRadScaleInc="6681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0C687C1-1820-48EE-B7AA-DAE759B93F5A}" type="pres">
      <dgm:prSet presAssocID="{83D64C4C-2814-44DB-BD91-646F4108FDC2}" presName="node" presStyleLbl="vennNode1" presStyleIdx="2" presStyleCnt="5" custScaleX="192434" custScaleY="136395" custRadScaleRad="103988" custRadScaleInc="6178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2DABB78-7482-46EB-A454-CD40857352AF}" type="pres">
      <dgm:prSet presAssocID="{0546E8F5-4A97-44F0-B5E6-7C8A91109394}" presName="node" presStyleLbl="vennNode1" presStyleIdx="3" presStyleCnt="5" custScaleX="169760" custScaleY="110764" custRadScaleRad="161897" custRadScaleInc="-9612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EA7C7D0-4C0A-43E0-B334-5DB2EBD2A1AB}" type="pres">
      <dgm:prSet presAssocID="{44F56B6D-3D8A-42AB-A2A2-0706ECF31BBF}" presName="node" presStyleLbl="vennNode1" presStyleIdx="4" presStyleCnt="5" custScaleX="222892" custScaleY="169077" custRadScaleRad="67059" custRadScaleInc="10410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2356776D-E5BE-4B92-9EC8-98E7DC86037E}" type="presOf" srcId="{6E70EEBD-BEDD-4984-91A8-4B6F935451E4}" destId="{459027B1-CA2A-4621-9499-93C22445C1A8}" srcOrd="0" destOrd="0" presId="urn:microsoft.com/office/officeart/2005/8/layout/radial3"/>
    <dgm:cxn modelId="{272964D2-A2EB-41AD-906A-FE6D9ED848FC}" type="presOf" srcId="{44F56B6D-3D8A-42AB-A2A2-0706ECF31BBF}" destId="{EEA7C7D0-4C0A-43E0-B334-5DB2EBD2A1AB}" srcOrd="0" destOrd="0" presId="urn:microsoft.com/office/officeart/2005/8/layout/radial3"/>
    <dgm:cxn modelId="{B6B86B0A-DBCA-41B9-BF6F-0E57F176CABB}" type="presOf" srcId="{E29A9775-E7FF-41FB-BEEE-40CAF8B1EC4C}" destId="{0BA9E370-0CD0-4249-B4F4-FEE2B3C3DA8A}" srcOrd="0" destOrd="0" presId="urn:microsoft.com/office/officeart/2005/8/layout/radial3"/>
    <dgm:cxn modelId="{47420001-EBC8-49D3-A0F1-34FCF4B66F02}" srcId="{E29A9775-E7FF-41FB-BEEE-40CAF8B1EC4C}" destId="{44F56B6D-3D8A-42AB-A2A2-0706ECF31BBF}" srcOrd="3" destOrd="0" parTransId="{0D3ED4A1-EB40-4D49-AA07-3B20CF242220}" sibTransId="{85A81DE2-6457-4EF5-839E-495D0E7EDFCB}"/>
    <dgm:cxn modelId="{47D461F1-E328-4C8A-89B2-E14C33DF1C26}" type="presOf" srcId="{0546E8F5-4A97-44F0-B5E6-7C8A91109394}" destId="{02DABB78-7482-46EB-A454-CD40857352AF}" srcOrd="0" destOrd="0" presId="urn:microsoft.com/office/officeart/2005/8/layout/radial3"/>
    <dgm:cxn modelId="{1F5C1A9B-69B9-40C0-8CEE-B59FCAAB84AA}" srcId="{E29A9775-E7FF-41FB-BEEE-40CAF8B1EC4C}" destId="{CE09330A-180F-4694-80B6-4BA587E6407F}" srcOrd="0" destOrd="0" parTransId="{B14423A8-BD9B-4B79-ABAA-2C7776C5D6FE}" sibTransId="{B61D8147-997C-4F8F-A384-37538D03342B}"/>
    <dgm:cxn modelId="{B3055E8F-1AEC-405B-A0FF-95C882CADB6C}" type="presOf" srcId="{CE09330A-180F-4694-80B6-4BA587E6407F}" destId="{80A16487-E083-40C4-8F08-9BF7265FE8F7}" srcOrd="0" destOrd="0" presId="urn:microsoft.com/office/officeart/2005/8/layout/radial3"/>
    <dgm:cxn modelId="{F2495EB4-0AC7-4FBB-BA58-B006834CB307}" srcId="{E29A9775-E7FF-41FB-BEEE-40CAF8B1EC4C}" destId="{83D64C4C-2814-44DB-BD91-646F4108FDC2}" srcOrd="1" destOrd="0" parTransId="{44721339-1E06-403A-8968-B9B5358D6093}" sibTransId="{440CDD80-161D-4D13-A6F3-2F75CE63D9F5}"/>
    <dgm:cxn modelId="{954798A8-2727-40D8-9411-1BA83905CC88}" srcId="{E29A9775-E7FF-41FB-BEEE-40CAF8B1EC4C}" destId="{0546E8F5-4A97-44F0-B5E6-7C8A91109394}" srcOrd="2" destOrd="0" parTransId="{36C7B0CB-18A9-4327-A0C0-6B818748B6ED}" sibTransId="{3DE3555A-8496-47B4-9027-5ABAA2D17D88}"/>
    <dgm:cxn modelId="{71A0C00C-7C1F-45BD-A95B-E8A3E26E61C1}" type="presOf" srcId="{83D64C4C-2814-44DB-BD91-646F4108FDC2}" destId="{B0C687C1-1820-48EE-B7AA-DAE759B93F5A}" srcOrd="0" destOrd="0" presId="urn:microsoft.com/office/officeart/2005/8/layout/radial3"/>
    <dgm:cxn modelId="{AB17254C-4EB8-435B-A106-5C89B9F1BF1A}" srcId="{6E70EEBD-BEDD-4984-91A8-4B6F935451E4}" destId="{E29A9775-E7FF-41FB-BEEE-40CAF8B1EC4C}" srcOrd="0" destOrd="0" parTransId="{05CE5A64-1355-42BE-AAEF-B65C49690E85}" sibTransId="{B2F76A46-7679-4D87-8EEB-86680774F9A3}"/>
    <dgm:cxn modelId="{C283BBFA-9D97-417B-B735-535590FC0C3F}" type="presParOf" srcId="{459027B1-CA2A-4621-9499-93C22445C1A8}" destId="{8021463E-4D53-43CB-B2C8-8A7FC3856265}" srcOrd="0" destOrd="0" presId="urn:microsoft.com/office/officeart/2005/8/layout/radial3"/>
    <dgm:cxn modelId="{7EAA8163-E8F9-4D91-A34F-6DCC560FCA10}" type="presParOf" srcId="{8021463E-4D53-43CB-B2C8-8A7FC3856265}" destId="{0BA9E370-0CD0-4249-B4F4-FEE2B3C3DA8A}" srcOrd="0" destOrd="0" presId="urn:microsoft.com/office/officeart/2005/8/layout/radial3"/>
    <dgm:cxn modelId="{B91B8FEF-CDB6-4479-B481-CEBE376C4FF5}" type="presParOf" srcId="{8021463E-4D53-43CB-B2C8-8A7FC3856265}" destId="{80A16487-E083-40C4-8F08-9BF7265FE8F7}" srcOrd="1" destOrd="0" presId="urn:microsoft.com/office/officeart/2005/8/layout/radial3"/>
    <dgm:cxn modelId="{8012D0D9-5816-4F59-A4C0-AF5CA323E3CA}" type="presParOf" srcId="{8021463E-4D53-43CB-B2C8-8A7FC3856265}" destId="{B0C687C1-1820-48EE-B7AA-DAE759B93F5A}" srcOrd="2" destOrd="0" presId="urn:microsoft.com/office/officeart/2005/8/layout/radial3"/>
    <dgm:cxn modelId="{D1232B0F-993A-4BCB-BFBC-37B7C703C2D2}" type="presParOf" srcId="{8021463E-4D53-43CB-B2C8-8A7FC3856265}" destId="{02DABB78-7482-46EB-A454-CD40857352AF}" srcOrd="3" destOrd="0" presId="urn:microsoft.com/office/officeart/2005/8/layout/radial3"/>
    <dgm:cxn modelId="{95549E49-4F13-4E94-831F-FE6791060256}" type="presParOf" srcId="{8021463E-4D53-43CB-B2C8-8A7FC3856265}" destId="{EEA7C7D0-4C0A-43E0-B334-5DB2EBD2A1A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216A8-025B-44CB-B287-7CCC30C977AE}" type="doc">
      <dgm:prSet loTypeId="urn:microsoft.com/office/officeart/2005/8/layout/vList5" loCatId="list" qsTypeId="urn:microsoft.com/office/officeart/2005/8/quickstyle/simple1#5" qsCatId="simple" csTypeId="urn:microsoft.com/office/officeart/2005/8/colors/accent5_2" csCatId="accent5" phldr="1"/>
      <dgm:spPr/>
      <dgm:t>
        <a:bodyPr/>
        <a:lstStyle/>
        <a:p>
          <a:endParaRPr lang="lv-LV"/>
        </a:p>
      </dgm:t>
    </dgm:pt>
    <dgm:pt modelId="{F83C2790-5682-429C-83F4-933C3C3BEC40}">
      <dgm:prSet phldrT="[Text]" custT="1"/>
      <dgm:spPr>
        <a:solidFill>
          <a:schemeClr val="accent4"/>
        </a:solidFill>
      </dgm:spPr>
      <dgm:t>
        <a:bodyPr/>
        <a:lstStyle/>
        <a:p>
          <a:pPr rtl="0"/>
          <a:r>
            <a:rPr lang="lv-LV" sz="2400" dirty="0" smtClean="0"/>
            <a:t>Atbalstu var saņemt</a:t>
          </a:r>
          <a:endParaRPr lang="lv-LV" sz="2400" dirty="0"/>
        </a:p>
      </dgm:t>
    </dgm:pt>
    <dgm:pt modelId="{D82AF5AF-16B7-4F3E-9B30-E648E489F50E}" type="parTrans" cxnId="{7A307F28-DB7C-45A5-97D2-92A7788BE98F}">
      <dgm:prSet/>
      <dgm:spPr/>
      <dgm:t>
        <a:bodyPr/>
        <a:lstStyle/>
        <a:p>
          <a:endParaRPr lang="lv-LV"/>
        </a:p>
      </dgm:t>
    </dgm:pt>
    <dgm:pt modelId="{5894097C-90D9-44E6-AD72-68BF8C932FAE}" type="sibTrans" cxnId="{7A307F28-DB7C-45A5-97D2-92A7788BE98F}">
      <dgm:prSet/>
      <dgm:spPr/>
      <dgm:t>
        <a:bodyPr/>
        <a:lstStyle/>
        <a:p>
          <a:endParaRPr lang="lv-LV"/>
        </a:p>
      </dgm:t>
    </dgm:pt>
    <dgm:pt modelId="{87186C9D-35A2-42D4-9E11-9A5516141D8F}">
      <dgm:prSet phldrT="[Text]" custT="1"/>
      <dgm:spPr/>
      <dgm:t>
        <a:bodyPr/>
        <a:lstStyle/>
        <a:p>
          <a:pPr rtl="0"/>
          <a:r>
            <a:rPr lang="lv-LV" sz="1400" dirty="0" smtClean="0"/>
            <a:t>dalībai starptautiskās izstādēs ārvalstīs, izmantojot ekspozīcijas laukumu</a:t>
          </a:r>
          <a:endParaRPr lang="lv-LV" sz="1400" dirty="0"/>
        </a:p>
      </dgm:t>
    </dgm:pt>
    <dgm:pt modelId="{B84CDE18-E66A-435E-BA79-F5B8CAD8A8A2}" type="parTrans" cxnId="{6F458D5E-2995-4AA9-B413-6B439E64EA31}">
      <dgm:prSet/>
      <dgm:spPr/>
      <dgm:t>
        <a:bodyPr/>
        <a:lstStyle/>
        <a:p>
          <a:endParaRPr lang="lv-LV"/>
        </a:p>
      </dgm:t>
    </dgm:pt>
    <dgm:pt modelId="{B30643D8-DCC0-4443-9760-8C26606FB3D0}" type="sibTrans" cxnId="{6F458D5E-2995-4AA9-B413-6B439E64EA31}">
      <dgm:prSet/>
      <dgm:spPr/>
      <dgm:t>
        <a:bodyPr/>
        <a:lstStyle/>
        <a:p>
          <a:endParaRPr lang="lv-LV"/>
        </a:p>
      </dgm:t>
    </dgm:pt>
    <dgm:pt modelId="{ECFB5BAA-E734-4ADC-9664-01CAB0AF77E1}">
      <dgm:prSet phldrT="[Text]" custT="1"/>
      <dgm:spPr>
        <a:solidFill>
          <a:schemeClr val="accent4"/>
        </a:solidFill>
      </dgm:spPr>
      <dgm:t>
        <a:bodyPr/>
        <a:lstStyle/>
        <a:p>
          <a:pPr rtl="0"/>
          <a:r>
            <a:rPr lang="lv-LV" sz="2400" dirty="0" smtClean="0"/>
            <a:t>Atbalsta intensitāte</a:t>
          </a:r>
          <a:endParaRPr lang="lv-LV" sz="2400" dirty="0"/>
        </a:p>
      </dgm:t>
    </dgm:pt>
    <dgm:pt modelId="{1A811189-AAF7-46A7-BAF3-7335D5FAB067}" type="parTrans" cxnId="{1A8E591C-0672-4B64-B096-143C67B48733}">
      <dgm:prSet/>
      <dgm:spPr/>
      <dgm:t>
        <a:bodyPr/>
        <a:lstStyle/>
        <a:p>
          <a:endParaRPr lang="lv-LV"/>
        </a:p>
      </dgm:t>
    </dgm:pt>
    <dgm:pt modelId="{B0CDE31F-930A-4AAF-9E41-660D0F6C690A}" type="sibTrans" cxnId="{1A8E591C-0672-4B64-B096-143C67B48733}">
      <dgm:prSet/>
      <dgm:spPr/>
      <dgm:t>
        <a:bodyPr/>
        <a:lstStyle/>
        <a:p>
          <a:endParaRPr lang="lv-LV"/>
        </a:p>
      </dgm:t>
    </dgm:pt>
    <dgm:pt modelId="{45F3DF7D-3C6F-45ED-9C25-6EEF79CD7CA0}">
      <dgm:prSet phldrT="[Text]" custT="1"/>
      <dgm:spPr/>
      <dgm:t>
        <a:bodyPr/>
        <a:lstStyle/>
        <a:p>
          <a:pPr rtl="0"/>
          <a:r>
            <a:rPr lang="lv-LV" sz="1400" dirty="0" smtClean="0"/>
            <a:t>50%, </a:t>
          </a:r>
          <a:endParaRPr lang="lv-LV" sz="1400" dirty="0"/>
        </a:p>
      </dgm:t>
    </dgm:pt>
    <dgm:pt modelId="{263046D1-2AD1-4560-A5C9-806B6F6BC9F2}" type="parTrans" cxnId="{38DBCB31-3535-4C11-8D2C-4EF741EC1D2A}">
      <dgm:prSet/>
      <dgm:spPr/>
      <dgm:t>
        <a:bodyPr/>
        <a:lstStyle/>
        <a:p>
          <a:endParaRPr lang="lv-LV"/>
        </a:p>
      </dgm:t>
    </dgm:pt>
    <dgm:pt modelId="{0CFAC32D-7C28-4B99-A682-9AE337B077E7}" type="sibTrans" cxnId="{38DBCB31-3535-4C11-8D2C-4EF741EC1D2A}">
      <dgm:prSet/>
      <dgm:spPr/>
      <dgm:t>
        <a:bodyPr/>
        <a:lstStyle/>
        <a:p>
          <a:endParaRPr lang="lv-LV"/>
        </a:p>
      </dgm:t>
    </dgm:pt>
    <dgm:pt modelId="{F580B37E-C652-4D11-B949-F42C91967CE7}">
      <dgm:prSet phldrT="[Text]" custT="1"/>
      <dgm:spPr>
        <a:solidFill>
          <a:schemeClr val="accent4"/>
        </a:solidFill>
      </dgm:spPr>
      <dgm:t>
        <a:bodyPr/>
        <a:lstStyle/>
        <a:p>
          <a:pPr rtl="0"/>
          <a:r>
            <a:rPr lang="lv-LV" sz="2400" dirty="0" smtClean="0"/>
            <a:t>Projektu iesniegšana</a:t>
          </a:r>
          <a:endParaRPr lang="lv-LV" sz="2400" dirty="0"/>
        </a:p>
      </dgm:t>
    </dgm:pt>
    <dgm:pt modelId="{70C547FE-38FF-471F-9887-86A5A83B405E}" type="parTrans" cxnId="{F575B7B6-8BD2-454C-9AE4-45CA73AE0035}">
      <dgm:prSet/>
      <dgm:spPr/>
      <dgm:t>
        <a:bodyPr/>
        <a:lstStyle/>
        <a:p>
          <a:endParaRPr lang="lv-LV"/>
        </a:p>
      </dgm:t>
    </dgm:pt>
    <dgm:pt modelId="{F7953F67-C3DB-49CE-9723-3F540C5FC482}" type="sibTrans" cxnId="{F575B7B6-8BD2-454C-9AE4-45CA73AE0035}">
      <dgm:prSet/>
      <dgm:spPr/>
      <dgm:t>
        <a:bodyPr/>
        <a:lstStyle/>
        <a:p>
          <a:endParaRPr lang="lv-LV"/>
        </a:p>
      </dgm:t>
    </dgm:pt>
    <dgm:pt modelId="{EFE4631E-C041-4A31-A89E-B24C45D13C58}">
      <dgm:prSet phldrT="[Text]" custT="1"/>
      <dgm:spPr/>
      <dgm:t>
        <a:bodyPr/>
        <a:lstStyle/>
        <a:p>
          <a:pPr rtl="0"/>
          <a:r>
            <a:rPr lang="lv-LV" sz="1400" dirty="0" smtClean="0"/>
            <a:t>līdz 2013.gada 30.novembrim </a:t>
          </a:r>
          <a:endParaRPr lang="lv-LV" sz="1400" dirty="0"/>
        </a:p>
      </dgm:t>
    </dgm:pt>
    <dgm:pt modelId="{C201059F-0B26-4EE1-9F40-983FB39D4B02}" type="parTrans" cxnId="{A031E58D-994F-4F72-B5B1-F935E89C9FE0}">
      <dgm:prSet/>
      <dgm:spPr/>
      <dgm:t>
        <a:bodyPr/>
        <a:lstStyle/>
        <a:p>
          <a:endParaRPr lang="lv-LV"/>
        </a:p>
      </dgm:t>
    </dgm:pt>
    <dgm:pt modelId="{B06E95DB-738C-47B5-ABFD-45F0F04A9C9E}" type="sibTrans" cxnId="{A031E58D-994F-4F72-B5B1-F935E89C9FE0}">
      <dgm:prSet/>
      <dgm:spPr/>
      <dgm:t>
        <a:bodyPr/>
        <a:lstStyle/>
        <a:p>
          <a:endParaRPr lang="lv-LV"/>
        </a:p>
      </dgm:t>
    </dgm:pt>
    <dgm:pt modelId="{9CDED528-6162-4927-9E8E-2BED92C92B67}">
      <dgm:prSet custT="1"/>
      <dgm:spPr/>
      <dgm:t>
        <a:bodyPr/>
        <a:lstStyle/>
        <a:p>
          <a:pPr rtl="0"/>
          <a:r>
            <a:rPr lang="lv-LV" sz="1400" dirty="0" smtClean="0"/>
            <a:t>dalībai konferencēs vai semināros ārvalstīs (ar prezentāciju)</a:t>
          </a:r>
          <a:endParaRPr lang="lv-LV" sz="1400" dirty="0"/>
        </a:p>
      </dgm:t>
    </dgm:pt>
    <dgm:pt modelId="{1D8DB205-30F3-43F4-A718-4159CEF36488}" type="parTrans" cxnId="{74DC5AA6-970E-4365-BA35-52ACEBDC2F4E}">
      <dgm:prSet/>
      <dgm:spPr/>
      <dgm:t>
        <a:bodyPr/>
        <a:lstStyle/>
        <a:p>
          <a:endParaRPr lang="lv-LV"/>
        </a:p>
      </dgm:t>
    </dgm:pt>
    <dgm:pt modelId="{BC8F5194-B33D-4003-8B3F-0AB4405290A1}" type="sibTrans" cxnId="{74DC5AA6-970E-4365-BA35-52ACEBDC2F4E}">
      <dgm:prSet/>
      <dgm:spPr/>
      <dgm:t>
        <a:bodyPr/>
        <a:lstStyle/>
        <a:p>
          <a:endParaRPr lang="lv-LV"/>
        </a:p>
      </dgm:t>
    </dgm:pt>
    <dgm:pt modelId="{13E71C42-76A0-4B71-BA81-BD5EA0B38442}">
      <dgm:prSet custT="1"/>
      <dgm:spPr/>
      <dgm:t>
        <a:bodyPr/>
        <a:lstStyle/>
        <a:p>
          <a:pPr rtl="0"/>
          <a:r>
            <a:rPr lang="lv-LV" sz="1400" dirty="0" smtClean="0"/>
            <a:t>komersantu dalībai biedrību vai LIAA organizētās tirdzniecības misijās, </a:t>
          </a:r>
          <a:r>
            <a:rPr lang="lv-LV" sz="1400" dirty="0" err="1" smtClean="0"/>
            <a:t>kontaktbiržās</a:t>
          </a:r>
          <a:r>
            <a:rPr lang="lv-LV" sz="1400" dirty="0" smtClean="0"/>
            <a:t> ārvalstīs</a:t>
          </a:r>
          <a:endParaRPr lang="lv-LV" sz="1400" dirty="0"/>
        </a:p>
      </dgm:t>
    </dgm:pt>
    <dgm:pt modelId="{4392E562-369A-4A42-BBD5-E117A49F74CB}" type="parTrans" cxnId="{49E34530-8A00-4B5E-A4F9-7385B66E711D}">
      <dgm:prSet/>
      <dgm:spPr/>
      <dgm:t>
        <a:bodyPr/>
        <a:lstStyle/>
        <a:p>
          <a:endParaRPr lang="lv-LV"/>
        </a:p>
      </dgm:t>
    </dgm:pt>
    <dgm:pt modelId="{D948ABEE-C3CE-4298-813B-501E514E78D4}" type="sibTrans" cxnId="{49E34530-8A00-4B5E-A4F9-7385B66E711D}">
      <dgm:prSet/>
      <dgm:spPr/>
      <dgm:t>
        <a:bodyPr/>
        <a:lstStyle/>
        <a:p>
          <a:endParaRPr lang="lv-LV"/>
        </a:p>
      </dgm:t>
    </dgm:pt>
    <dgm:pt modelId="{B9B8D2C6-7C68-4FDD-96E6-62E2D45D5354}">
      <dgm:prSet phldrT="[Text]" custT="1"/>
      <dgm:spPr/>
      <dgm:t>
        <a:bodyPr/>
        <a:lstStyle/>
        <a:p>
          <a:pPr rtl="0"/>
          <a:r>
            <a:rPr lang="lv-LV" sz="1400" dirty="0" err="1" smtClean="0"/>
            <a:t>de</a:t>
          </a:r>
          <a:r>
            <a:rPr lang="lv-LV" sz="1400" dirty="0" smtClean="0"/>
            <a:t> </a:t>
          </a:r>
          <a:r>
            <a:rPr lang="lv-LV" sz="1400" dirty="0" err="1" smtClean="0"/>
            <a:t>minimis</a:t>
          </a:r>
          <a:r>
            <a:rPr lang="lv-LV" sz="1400" dirty="0" smtClean="0"/>
            <a:t> atbalsts 1 uzņēmumam 3 gadu laikā nedrīkst pārsniegt 200 000 EUR </a:t>
          </a:r>
          <a:endParaRPr lang="lv-LV" sz="1400" dirty="0"/>
        </a:p>
      </dgm:t>
    </dgm:pt>
    <dgm:pt modelId="{BD66BBAC-58DC-4DEE-B7F0-E2D8270C33EA}" type="parTrans" cxnId="{7C83DDBE-0BDE-40FD-9DBB-D0EE26BBD224}">
      <dgm:prSet/>
      <dgm:spPr/>
      <dgm:t>
        <a:bodyPr/>
        <a:lstStyle/>
        <a:p>
          <a:endParaRPr lang="lv-LV"/>
        </a:p>
      </dgm:t>
    </dgm:pt>
    <dgm:pt modelId="{CD741F8B-2A4F-4927-A46F-63AA21C16EED}" type="sibTrans" cxnId="{7C83DDBE-0BDE-40FD-9DBB-D0EE26BBD224}">
      <dgm:prSet/>
      <dgm:spPr/>
      <dgm:t>
        <a:bodyPr/>
        <a:lstStyle/>
        <a:p>
          <a:endParaRPr lang="lv-LV"/>
        </a:p>
      </dgm:t>
    </dgm:pt>
    <dgm:pt modelId="{F35DC933-0C12-42D2-A18B-F23D990B3A4A}">
      <dgm:prSet phldrT="[Text]" custT="1"/>
      <dgm:spPr>
        <a:solidFill>
          <a:schemeClr val="accent4"/>
        </a:solidFill>
      </dgm:spPr>
      <dgm:t>
        <a:bodyPr/>
        <a:lstStyle/>
        <a:p>
          <a:pPr rtl="0"/>
          <a:endParaRPr lang="lv-LV" sz="2400" dirty="0" smtClean="0"/>
        </a:p>
        <a:p>
          <a:pPr rtl="0"/>
          <a:r>
            <a:rPr lang="lv-LV" sz="2400" dirty="0" smtClean="0"/>
            <a:t>Projektus var iesniegt</a:t>
          </a:r>
        </a:p>
        <a:p>
          <a:pPr rtl="0"/>
          <a:endParaRPr lang="lv-LV" sz="2400" dirty="0"/>
        </a:p>
      </dgm:t>
    </dgm:pt>
    <dgm:pt modelId="{C079EC12-D117-4321-B84B-0D595542BCE7}" type="parTrans" cxnId="{E311889E-DB9C-4F5C-AF4B-B1AB6868DAB5}">
      <dgm:prSet/>
      <dgm:spPr/>
      <dgm:t>
        <a:bodyPr/>
        <a:lstStyle/>
        <a:p>
          <a:endParaRPr lang="lv-LV"/>
        </a:p>
      </dgm:t>
    </dgm:pt>
    <dgm:pt modelId="{3F5D19FB-3453-42A6-90EE-D5F566FB0363}" type="sibTrans" cxnId="{E311889E-DB9C-4F5C-AF4B-B1AB6868DAB5}">
      <dgm:prSet/>
      <dgm:spPr/>
      <dgm:t>
        <a:bodyPr/>
        <a:lstStyle/>
        <a:p>
          <a:endParaRPr lang="lv-LV"/>
        </a:p>
      </dgm:t>
    </dgm:pt>
    <dgm:pt modelId="{43727E2B-556A-4D1C-B489-76259CA285FB}">
      <dgm:prSet phldrT="[Text]" custT="1"/>
      <dgm:spPr/>
      <dgm:t>
        <a:bodyPr/>
        <a:lstStyle/>
        <a:p>
          <a:pPr rtl="0"/>
          <a:r>
            <a:rPr lang="lv-LV" sz="1400" dirty="0" smtClean="0"/>
            <a:t>Par plānotajām atbalstāmajām darbībām</a:t>
          </a:r>
          <a:endParaRPr lang="lv-LV" sz="1400" dirty="0"/>
        </a:p>
      </dgm:t>
    </dgm:pt>
    <dgm:pt modelId="{E732FBA7-EEF5-46CF-8296-A1B7A1B4EE34}" type="parTrans" cxnId="{5368785A-15E4-48C1-BCFF-0774A63B91D7}">
      <dgm:prSet/>
      <dgm:spPr/>
      <dgm:t>
        <a:bodyPr/>
        <a:lstStyle/>
        <a:p>
          <a:endParaRPr lang="lv-LV"/>
        </a:p>
      </dgm:t>
    </dgm:pt>
    <dgm:pt modelId="{039D4CBB-A2E7-429A-A4C3-34311659443C}" type="sibTrans" cxnId="{5368785A-15E4-48C1-BCFF-0774A63B91D7}">
      <dgm:prSet/>
      <dgm:spPr/>
      <dgm:t>
        <a:bodyPr/>
        <a:lstStyle/>
        <a:p>
          <a:endParaRPr lang="lv-LV"/>
        </a:p>
      </dgm:t>
    </dgm:pt>
    <dgm:pt modelId="{A70600FC-A62E-4D3A-A5C2-F35F4A5ECCE1}">
      <dgm:prSet custT="1"/>
      <dgm:spPr/>
      <dgm:t>
        <a:bodyPr/>
        <a:lstStyle/>
        <a:p>
          <a:endParaRPr lang="lv-LV" sz="1400" dirty="0" smtClean="0"/>
        </a:p>
      </dgm:t>
    </dgm:pt>
    <dgm:pt modelId="{7C0AAF52-1E86-4576-93FE-447263C13A97}" type="parTrans" cxnId="{6DD8A2AE-E902-4C69-9615-F2140B296A2B}">
      <dgm:prSet/>
      <dgm:spPr/>
      <dgm:t>
        <a:bodyPr/>
        <a:lstStyle/>
        <a:p>
          <a:endParaRPr lang="lv-LV"/>
        </a:p>
      </dgm:t>
    </dgm:pt>
    <dgm:pt modelId="{02DCAB1A-DBC7-488B-9928-777C86059627}" type="sibTrans" cxnId="{6DD8A2AE-E902-4C69-9615-F2140B296A2B}">
      <dgm:prSet/>
      <dgm:spPr/>
      <dgm:t>
        <a:bodyPr/>
        <a:lstStyle/>
        <a:p>
          <a:endParaRPr lang="lv-LV"/>
        </a:p>
      </dgm:t>
    </dgm:pt>
    <dgm:pt modelId="{8022CC61-FF4A-4F5C-9F34-A7A4958B029C}">
      <dgm:prSet custT="1"/>
      <dgm:spPr/>
      <dgm:t>
        <a:bodyPr/>
        <a:lstStyle/>
        <a:p>
          <a:r>
            <a:rPr lang="lv-LV" sz="1400" dirty="0" smtClean="0"/>
            <a:t>Par jau veiktajām atbalstāmajām darbībām, ja projekta iesniegums iesniegts ne vēlāk kā 3 mēnešu laikā no projekta iesniegumā iekļautās atbalstāmās darbības noslēgšanas brīža</a:t>
          </a:r>
        </a:p>
      </dgm:t>
    </dgm:pt>
    <dgm:pt modelId="{520F4AB7-D84D-41D3-BE37-69E6B9A61BC1}" type="parTrans" cxnId="{E5629AA2-EEED-4C6B-BEBA-5ACFA3511DB0}">
      <dgm:prSet/>
      <dgm:spPr/>
      <dgm:t>
        <a:bodyPr/>
        <a:lstStyle/>
        <a:p>
          <a:endParaRPr lang="lv-LV"/>
        </a:p>
      </dgm:t>
    </dgm:pt>
    <dgm:pt modelId="{277A8A10-EFD2-4958-B75A-F733C8189B7C}" type="sibTrans" cxnId="{E5629AA2-EEED-4C6B-BEBA-5ACFA3511DB0}">
      <dgm:prSet/>
      <dgm:spPr/>
      <dgm:t>
        <a:bodyPr/>
        <a:lstStyle/>
        <a:p>
          <a:endParaRPr lang="lv-LV"/>
        </a:p>
      </dgm:t>
    </dgm:pt>
    <dgm:pt modelId="{53A83936-5883-4ED8-8F68-F59E284C3751}">
      <dgm:prSet custT="1"/>
      <dgm:spPr/>
      <dgm:t>
        <a:bodyPr/>
        <a:lstStyle/>
        <a:p>
          <a:endParaRPr lang="lv-LV" sz="1400" dirty="0" smtClean="0"/>
        </a:p>
      </dgm:t>
    </dgm:pt>
    <dgm:pt modelId="{0F57B9C5-6F62-4F7B-ADD6-BF3CB0CD9BBA}" type="parTrans" cxnId="{1A545916-E5F2-445D-8AA3-CDEF3DB324EA}">
      <dgm:prSet/>
      <dgm:spPr/>
      <dgm:t>
        <a:bodyPr/>
        <a:lstStyle/>
        <a:p>
          <a:endParaRPr lang="lv-LV"/>
        </a:p>
      </dgm:t>
    </dgm:pt>
    <dgm:pt modelId="{BD3F9DE7-DA02-44BA-AC43-181E9C9B62F1}" type="sibTrans" cxnId="{1A545916-E5F2-445D-8AA3-CDEF3DB324EA}">
      <dgm:prSet/>
      <dgm:spPr/>
      <dgm:t>
        <a:bodyPr/>
        <a:lstStyle/>
        <a:p>
          <a:endParaRPr lang="lv-LV"/>
        </a:p>
      </dgm:t>
    </dgm:pt>
    <dgm:pt modelId="{E61DAD11-EE5F-4D2F-8D64-D708EDCBDC86}" type="pres">
      <dgm:prSet presAssocID="{388216A8-025B-44CB-B287-7CCC30C977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517C7960-F3C3-4873-A542-7CAE291E2E54}" type="pres">
      <dgm:prSet presAssocID="{F83C2790-5682-429C-83F4-933C3C3BEC40}" presName="linNode" presStyleCnt="0"/>
      <dgm:spPr/>
      <dgm:t>
        <a:bodyPr/>
        <a:lstStyle/>
        <a:p>
          <a:endParaRPr lang="lv-LV"/>
        </a:p>
      </dgm:t>
    </dgm:pt>
    <dgm:pt modelId="{7E4D15FD-C4FC-439D-A148-05CB3D34DDF2}" type="pres">
      <dgm:prSet presAssocID="{F83C2790-5682-429C-83F4-933C3C3BEC4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ADEEF12-77EC-49C8-91F0-58B1E2DCC32B}" type="pres">
      <dgm:prSet presAssocID="{F83C2790-5682-429C-83F4-933C3C3BEC40}" presName="descendantText" presStyleLbl="alignAccFollowNode1" presStyleIdx="0" presStyleCnt="4" custScaleY="1454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96C53AF-900A-491E-BA7F-ABD41168FC47}" type="pres">
      <dgm:prSet presAssocID="{5894097C-90D9-44E6-AD72-68BF8C932FAE}" presName="sp" presStyleCnt="0"/>
      <dgm:spPr/>
      <dgm:t>
        <a:bodyPr/>
        <a:lstStyle/>
        <a:p>
          <a:endParaRPr lang="lv-LV"/>
        </a:p>
      </dgm:t>
    </dgm:pt>
    <dgm:pt modelId="{E7A42832-5219-4B0A-9205-9F141BB2C4AB}" type="pres">
      <dgm:prSet presAssocID="{ECFB5BAA-E734-4ADC-9664-01CAB0AF77E1}" presName="linNode" presStyleCnt="0"/>
      <dgm:spPr/>
      <dgm:t>
        <a:bodyPr/>
        <a:lstStyle/>
        <a:p>
          <a:endParaRPr lang="lv-LV"/>
        </a:p>
      </dgm:t>
    </dgm:pt>
    <dgm:pt modelId="{9342AB10-9250-47F0-A9F9-2EE7212D254C}" type="pres">
      <dgm:prSet presAssocID="{ECFB5BAA-E734-4ADC-9664-01CAB0AF77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5D887A4-48F0-4E00-B0EF-4AF270DA1816}" type="pres">
      <dgm:prSet presAssocID="{ECFB5BAA-E734-4ADC-9664-01CAB0AF77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1B64AFC-8BF1-4A6D-86EE-10A0FC7A9FB7}" type="pres">
      <dgm:prSet presAssocID="{B0CDE31F-930A-4AAF-9E41-660D0F6C690A}" presName="sp" presStyleCnt="0"/>
      <dgm:spPr/>
      <dgm:t>
        <a:bodyPr/>
        <a:lstStyle/>
        <a:p>
          <a:endParaRPr lang="lv-LV"/>
        </a:p>
      </dgm:t>
    </dgm:pt>
    <dgm:pt modelId="{046D5EEE-0297-451C-9717-E0A28ADFA020}" type="pres">
      <dgm:prSet presAssocID="{F580B37E-C652-4D11-B949-F42C91967CE7}" presName="linNode" presStyleCnt="0"/>
      <dgm:spPr/>
      <dgm:t>
        <a:bodyPr/>
        <a:lstStyle/>
        <a:p>
          <a:endParaRPr lang="lv-LV"/>
        </a:p>
      </dgm:t>
    </dgm:pt>
    <dgm:pt modelId="{62A883A2-E5CA-498B-AD08-1E05FDA18CB5}" type="pres">
      <dgm:prSet presAssocID="{F580B37E-C652-4D11-B949-F42C91967CE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683E1E8-C16B-4DC4-9BEA-FF9EF2B3C9CB}" type="pres">
      <dgm:prSet presAssocID="{F580B37E-C652-4D11-B949-F42C91967CE7}" presName="descendantText" presStyleLbl="alignAccFollowNode1" presStyleIdx="2" presStyleCnt="4" custScaleY="6173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4ECF440-4007-4B08-B625-CDA79EBCB102}" type="pres">
      <dgm:prSet presAssocID="{F7953F67-C3DB-49CE-9723-3F540C5FC482}" presName="sp" presStyleCnt="0"/>
      <dgm:spPr/>
      <dgm:t>
        <a:bodyPr/>
        <a:lstStyle/>
        <a:p>
          <a:endParaRPr lang="lv-LV"/>
        </a:p>
      </dgm:t>
    </dgm:pt>
    <dgm:pt modelId="{ED0926C2-1205-4E8F-B54C-B34F0DF977A2}" type="pres">
      <dgm:prSet presAssocID="{F35DC933-0C12-42D2-A18B-F23D990B3A4A}" presName="linNode" presStyleCnt="0"/>
      <dgm:spPr/>
      <dgm:t>
        <a:bodyPr/>
        <a:lstStyle/>
        <a:p>
          <a:endParaRPr lang="lv-LV"/>
        </a:p>
      </dgm:t>
    </dgm:pt>
    <dgm:pt modelId="{9799C4C6-9F72-4831-9783-6BCEA441FB5F}" type="pres">
      <dgm:prSet presAssocID="{F35DC933-0C12-42D2-A18B-F23D990B3A4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A68AEBA-86CE-4838-A9B9-2F5F6945BD0C}" type="pres">
      <dgm:prSet presAssocID="{F35DC933-0C12-42D2-A18B-F23D990B3A4A}" presName="descendantText" presStyleLbl="alignAccFollowNode1" presStyleIdx="3" presStyleCnt="4" custScaleY="17365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1384448-8623-4537-93A8-FC99682B94A5}" type="presOf" srcId="{9CDED528-6162-4927-9E8E-2BED92C92B67}" destId="{0ADEEF12-77EC-49C8-91F0-58B1E2DCC32B}" srcOrd="0" destOrd="1" presId="urn:microsoft.com/office/officeart/2005/8/layout/vList5"/>
    <dgm:cxn modelId="{6F458D5E-2995-4AA9-B413-6B439E64EA31}" srcId="{F83C2790-5682-429C-83F4-933C3C3BEC40}" destId="{87186C9D-35A2-42D4-9E11-9A5516141D8F}" srcOrd="0" destOrd="0" parTransId="{B84CDE18-E66A-435E-BA79-F5B8CAD8A8A2}" sibTransId="{B30643D8-DCC0-4443-9760-8C26606FB3D0}"/>
    <dgm:cxn modelId="{A031E58D-994F-4F72-B5B1-F935E89C9FE0}" srcId="{F580B37E-C652-4D11-B949-F42C91967CE7}" destId="{EFE4631E-C041-4A31-A89E-B24C45D13C58}" srcOrd="0" destOrd="0" parTransId="{C201059F-0B26-4EE1-9F40-983FB39D4B02}" sibTransId="{B06E95DB-738C-47B5-ABFD-45F0F04A9C9E}"/>
    <dgm:cxn modelId="{E15B8B5F-0084-49FF-A8B2-18FE558FA17F}" type="presOf" srcId="{53A83936-5883-4ED8-8F68-F59E284C3751}" destId="{1A68AEBA-86CE-4838-A9B9-2F5F6945BD0C}" srcOrd="0" destOrd="3" presId="urn:microsoft.com/office/officeart/2005/8/layout/vList5"/>
    <dgm:cxn modelId="{9AF360A8-D788-4BCB-ABA2-562DA3AB8E6B}" type="presOf" srcId="{F580B37E-C652-4D11-B949-F42C91967CE7}" destId="{62A883A2-E5CA-498B-AD08-1E05FDA18CB5}" srcOrd="0" destOrd="0" presId="urn:microsoft.com/office/officeart/2005/8/layout/vList5"/>
    <dgm:cxn modelId="{E5629AA2-EEED-4C6B-BEBA-5ACFA3511DB0}" srcId="{F35DC933-0C12-42D2-A18B-F23D990B3A4A}" destId="{8022CC61-FF4A-4F5C-9F34-A7A4958B029C}" srcOrd="2" destOrd="0" parTransId="{520F4AB7-D84D-41D3-BE37-69E6B9A61BC1}" sibTransId="{277A8A10-EFD2-4958-B75A-F733C8189B7C}"/>
    <dgm:cxn modelId="{665C3AFF-6904-4CEC-8436-39A7CD01D18D}" type="presOf" srcId="{ECFB5BAA-E734-4ADC-9664-01CAB0AF77E1}" destId="{9342AB10-9250-47F0-A9F9-2EE7212D254C}" srcOrd="0" destOrd="0" presId="urn:microsoft.com/office/officeart/2005/8/layout/vList5"/>
    <dgm:cxn modelId="{1A545916-E5F2-445D-8AA3-CDEF3DB324EA}" srcId="{F35DC933-0C12-42D2-A18B-F23D990B3A4A}" destId="{53A83936-5883-4ED8-8F68-F59E284C3751}" srcOrd="3" destOrd="0" parTransId="{0F57B9C5-6F62-4F7B-ADD6-BF3CB0CD9BBA}" sibTransId="{BD3F9DE7-DA02-44BA-AC43-181E9C9B62F1}"/>
    <dgm:cxn modelId="{2EB67013-0AA9-4385-A48F-BAECCAABAB0A}" type="presOf" srcId="{13E71C42-76A0-4B71-BA81-BD5EA0B38442}" destId="{0ADEEF12-77EC-49C8-91F0-58B1E2DCC32B}" srcOrd="0" destOrd="2" presId="urn:microsoft.com/office/officeart/2005/8/layout/vList5"/>
    <dgm:cxn modelId="{49E34530-8A00-4B5E-A4F9-7385B66E711D}" srcId="{F83C2790-5682-429C-83F4-933C3C3BEC40}" destId="{13E71C42-76A0-4B71-BA81-BD5EA0B38442}" srcOrd="2" destOrd="0" parTransId="{4392E562-369A-4A42-BBD5-E117A49F74CB}" sibTransId="{D948ABEE-C3CE-4298-813B-501E514E78D4}"/>
    <dgm:cxn modelId="{5368785A-15E4-48C1-BCFF-0774A63B91D7}" srcId="{F35DC933-0C12-42D2-A18B-F23D990B3A4A}" destId="{43727E2B-556A-4D1C-B489-76259CA285FB}" srcOrd="0" destOrd="0" parTransId="{E732FBA7-EEF5-46CF-8296-A1B7A1B4EE34}" sibTransId="{039D4CBB-A2E7-429A-A4C3-34311659443C}"/>
    <dgm:cxn modelId="{1FAAAC87-85E9-48E6-946F-13DF0616D8D1}" type="presOf" srcId="{A70600FC-A62E-4D3A-A5C2-F35F4A5ECCE1}" destId="{1A68AEBA-86CE-4838-A9B9-2F5F6945BD0C}" srcOrd="0" destOrd="1" presId="urn:microsoft.com/office/officeart/2005/8/layout/vList5"/>
    <dgm:cxn modelId="{7A307F28-DB7C-45A5-97D2-92A7788BE98F}" srcId="{388216A8-025B-44CB-B287-7CCC30C977AE}" destId="{F83C2790-5682-429C-83F4-933C3C3BEC40}" srcOrd="0" destOrd="0" parTransId="{D82AF5AF-16B7-4F3E-9B30-E648E489F50E}" sibTransId="{5894097C-90D9-44E6-AD72-68BF8C932FAE}"/>
    <dgm:cxn modelId="{5E8D6525-013F-48CD-BD9E-417BAF732DF6}" type="presOf" srcId="{87186C9D-35A2-42D4-9E11-9A5516141D8F}" destId="{0ADEEF12-77EC-49C8-91F0-58B1E2DCC32B}" srcOrd="0" destOrd="0" presId="urn:microsoft.com/office/officeart/2005/8/layout/vList5"/>
    <dgm:cxn modelId="{73637084-ABA7-4547-84FE-ECC70E965247}" type="presOf" srcId="{EFE4631E-C041-4A31-A89E-B24C45D13C58}" destId="{3683E1E8-C16B-4DC4-9BEA-FF9EF2B3C9CB}" srcOrd="0" destOrd="0" presId="urn:microsoft.com/office/officeart/2005/8/layout/vList5"/>
    <dgm:cxn modelId="{38DBCB31-3535-4C11-8D2C-4EF741EC1D2A}" srcId="{ECFB5BAA-E734-4ADC-9664-01CAB0AF77E1}" destId="{45F3DF7D-3C6F-45ED-9C25-6EEF79CD7CA0}" srcOrd="0" destOrd="0" parTransId="{263046D1-2AD1-4560-A5C9-806B6F6BC9F2}" sibTransId="{0CFAC32D-7C28-4B99-A682-9AE337B077E7}"/>
    <dgm:cxn modelId="{74DC5AA6-970E-4365-BA35-52ACEBDC2F4E}" srcId="{F83C2790-5682-429C-83F4-933C3C3BEC40}" destId="{9CDED528-6162-4927-9E8E-2BED92C92B67}" srcOrd="1" destOrd="0" parTransId="{1D8DB205-30F3-43F4-A718-4159CEF36488}" sibTransId="{BC8F5194-B33D-4003-8B3F-0AB4405290A1}"/>
    <dgm:cxn modelId="{F575B7B6-8BD2-454C-9AE4-45CA73AE0035}" srcId="{388216A8-025B-44CB-B287-7CCC30C977AE}" destId="{F580B37E-C652-4D11-B949-F42C91967CE7}" srcOrd="2" destOrd="0" parTransId="{70C547FE-38FF-471F-9887-86A5A83B405E}" sibTransId="{F7953F67-C3DB-49CE-9723-3F540C5FC482}"/>
    <dgm:cxn modelId="{E311889E-DB9C-4F5C-AF4B-B1AB6868DAB5}" srcId="{388216A8-025B-44CB-B287-7CCC30C977AE}" destId="{F35DC933-0C12-42D2-A18B-F23D990B3A4A}" srcOrd="3" destOrd="0" parTransId="{C079EC12-D117-4321-B84B-0D595542BCE7}" sibTransId="{3F5D19FB-3453-42A6-90EE-D5F566FB0363}"/>
    <dgm:cxn modelId="{A7074A07-EDDA-477A-9CAF-350DAC853940}" type="presOf" srcId="{F35DC933-0C12-42D2-A18B-F23D990B3A4A}" destId="{9799C4C6-9F72-4831-9783-6BCEA441FB5F}" srcOrd="0" destOrd="0" presId="urn:microsoft.com/office/officeart/2005/8/layout/vList5"/>
    <dgm:cxn modelId="{1A8E591C-0672-4B64-B096-143C67B48733}" srcId="{388216A8-025B-44CB-B287-7CCC30C977AE}" destId="{ECFB5BAA-E734-4ADC-9664-01CAB0AF77E1}" srcOrd="1" destOrd="0" parTransId="{1A811189-AAF7-46A7-BAF3-7335D5FAB067}" sibTransId="{B0CDE31F-930A-4AAF-9E41-660D0F6C690A}"/>
    <dgm:cxn modelId="{C309007C-DECB-4AFF-B7DC-E4D2735BB0CC}" type="presOf" srcId="{43727E2B-556A-4D1C-B489-76259CA285FB}" destId="{1A68AEBA-86CE-4838-A9B9-2F5F6945BD0C}" srcOrd="0" destOrd="0" presId="urn:microsoft.com/office/officeart/2005/8/layout/vList5"/>
    <dgm:cxn modelId="{F88B0A36-B551-4F8B-9D56-17AD8E4139B6}" type="presOf" srcId="{8022CC61-FF4A-4F5C-9F34-A7A4958B029C}" destId="{1A68AEBA-86CE-4838-A9B9-2F5F6945BD0C}" srcOrd="0" destOrd="2" presId="urn:microsoft.com/office/officeart/2005/8/layout/vList5"/>
    <dgm:cxn modelId="{B15D63DD-7990-4EED-A6F0-A5271C388269}" type="presOf" srcId="{B9B8D2C6-7C68-4FDD-96E6-62E2D45D5354}" destId="{05D887A4-48F0-4E00-B0EF-4AF270DA1816}" srcOrd="0" destOrd="1" presId="urn:microsoft.com/office/officeart/2005/8/layout/vList5"/>
    <dgm:cxn modelId="{5C3DD5CD-DA87-420A-A75D-DCB07B02204F}" type="presOf" srcId="{45F3DF7D-3C6F-45ED-9C25-6EEF79CD7CA0}" destId="{05D887A4-48F0-4E00-B0EF-4AF270DA1816}" srcOrd="0" destOrd="0" presId="urn:microsoft.com/office/officeart/2005/8/layout/vList5"/>
    <dgm:cxn modelId="{7C83DDBE-0BDE-40FD-9DBB-D0EE26BBD224}" srcId="{ECFB5BAA-E734-4ADC-9664-01CAB0AF77E1}" destId="{B9B8D2C6-7C68-4FDD-96E6-62E2D45D5354}" srcOrd="1" destOrd="0" parTransId="{BD66BBAC-58DC-4DEE-B7F0-E2D8270C33EA}" sibTransId="{CD741F8B-2A4F-4927-A46F-63AA21C16EED}"/>
    <dgm:cxn modelId="{C686EB89-4C88-407A-904A-A03079A050CE}" type="presOf" srcId="{388216A8-025B-44CB-B287-7CCC30C977AE}" destId="{E61DAD11-EE5F-4D2F-8D64-D708EDCBDC86}" srcOrd="0" destOrd="0" presId="urn:microsoft.com/office/officeart/2005/8/layout/vList5"/>
    <dgm:cxn modelId="{6DD8A2AE-E902-4C69-9615-F2140B296A2B}" srcId="{F35DC933-0C12-42D2-A18B-F23D990B3A4A}" destId="{A70600FC-A62E-4D3A-A5C2-F35F4A5ECCE1}" srcOrd="1" destOrd="0" parTransId="{7C0AAF52-1E86-4576-93FE-447263C13A97}" sibTransId="{02DCAB1A-DBC7-488B-9928-777C86059627}"/>
    <dgm:cxn modelId="{87C77666-1A4F-43AD-A357-A0C7316DB4B4}" type="presOf" srcId="{F83C2790-5682-429C-83F4-933C3C3BEC40}" destId="{7E4D15FD-C4FC-439D-A148-05CB3D34DDF2}" srcOrd="0" destOrd="0" presId="urn:microsoft.com/office/officeart/2005/8/layout/vList5"/>
    <dgm:cxn modelId="{86B2F6A9-B4DB-4505-B60B-2D7DF5ED5631}" type="presParOf" srcId="{E61DAD11-EE5F-4D2F-8D64-D708EDCBDC86}" destId="{517C7960-F3C3-4873-A542-7CAE291E2E54}" srcOrd="0" destOrd="0" presId="urn:microsoft.com/office/officeart/2005/8/layout/vList5"/>
    <dgm:cxn modelId="{5767D492-BC6F-44E8-BDBC-E6D4BF0A8B30}" type="presParOf" srcId="{517C7960-F3C3-4873-A542-7CAE291E2E54}" destId="{7E4D15FD-C4FC-439D-A148-05CB3D34DDF2}" srcOrd="0" destOrd="0" presId="urn:microsoft.com/office/officeart/2005/8/layout/vList5"/>
    <dgm:cxn modelId="{2A5AFC96-FAB9-44AB-B01B-0F6B05C6D4A5}" type="presParOf" srcId="{517C7960-F3C3-4873-A542-7CAE291E2E54}" destId="{0ADEEF12-77EC-49C8-91F0-58B1E2DCC32B}" srcOrd="1" destOrd="0" presId="urn:microsoft.com/office/officeart/2005/8/layout/vList5"/>
    <dgm:cxn modelId="{20038F6B-B1DF-4F36-A986-3144DD7F2FF3}" type="presParOf" srcId="{E61DAD11-EE5F-4D2F-8D64-D708EDCBDC86}" destId="{C96C53AF-900A-491E-BA7F-ABD41168FC47}" srcOrd="1" destOrd="0" presId="urn:microsoft.com/office/officeart/2005/8/layout/vList5"/>
    <dgm:cxn modelId="{1C5DCF95-E07A-46FF-94F3-792D12A1AF35}" type="presParOf" srcId="{E61DAD11-EE5F-4D2F-8D64-D708EDCBDC86}" destId="{E7A42832-5219-4B0A-9205-9F141BB2C4AB}" srcOrd="2" destOrd="0" presId="urn:microsoft.com/office/officeart/2005/8/layout/vList5"/>
    <dgm:cxn modelId="{85C52DCE-F61E-491A-83C3-13CB08A77FF0}" type="presParOf" srcId="{E7A42832-5219-4B0A-9205-9F141BB2C4AB}" destId="{9342AB10-9250-47F0-A9F9-2EE7212D254C}" srcOrd="0" destOrd="0" presId="urn:microsoft.com/office/officeart/2005/8/layout/vList5"/>
    <dgm:cxn modelId="{513B4378-68D5-4D60-8A8A-DA5D69698393}" type="presParOf" srcId="{E7A42832-5219-4B0A-9205-9F141BB2C4AB}" destId="{05D887A4-48F0-4E00-B0EF-4AF270DA1816}" srcOrd="1" destOrd="0" presId="urn:microsoft.com/office/officeart/2005/8/layout/vList5"/>
    <dgm:cxn modelId="{54940459-9385-46AD-9E46-CF6F530941DF}" type="presParOf" srcId="{E61DAD11-EE5F-4D2F-8D64-D708EDCBDC86}" destId="{E1B64AFC-8BF1-4A6D-86EE-10A0FC7A9FB7}" srcOrd="3" destOrd="0" presId="urn:microsoft.com/office/officeart/2005/8/layout/vList5"/>
    <dgm:cxn modelId="{2D680EC6-CD58-4A71-B64E-06AE0CA7A9C6}" type="presParOf" srcId="{E61DAD11-EE5F-4D2F-8D64-D708EDCBDC86}" destId="{046D5EEE-0297-451C-9717-E0A28ADFA020}" srcOrd="4" destOrd="0" presId="urn:microsoft.com/office/officeart/2005/8/layout/vList5"/>
    <dgm:cxn modelId="{D770DD8F-8BCA-46EF-A915-8966563D3B16}" type="presParOf" srcId="{046D5EEE-0297-451C-9717-E0A28ADFA020}" destId="{62A883A2-E5CA-498B-AD08-1E05FDA18CB5}" srcOrd="0" destOrd="0" presId="urn:microsoft.com/office/officeart/2005/8/layout/vList5"/>
    <dgm:cxn modelId="{913F4CCC-35C2-4318-A93A-A0C439FB503F}" type="presParOf" srcId="{046D5EEE-0297-451C-9717-E0A28ADFA020}" destId="{3683E1E8-C16B-4DC4-9BEA-FF9EF2B3C9CB}" srcOrd="1" destOrd="0" presId="urn:microsoft.com/office/officeart/2005/8/layout/vList5"/>
    <dgm:cxn modelId="{0E06FCDC-061E-4DC8-ABAA-16748E741659}" type="presParOf" srcId="{E61DAD11-EE5F-4D2F-8D64-D708EDCBDC86}" destId="{14ECF440-4007-4B08-B625-CDA79EBCB102}" srcOrd="5" destOrd="0" presId="urn:microsoft.com/office/officeart/2005/8/layout/vList5"/>
    <dgm:cxn modelId="{D2702CA0-E479-421C-AE8C-BE563F30D919}" type="presParOf" srcId="{E61DAD11-EE5F-4D2F-8D64-D708EDCBDC86}" destId="{ED0926C2-1205-4E8F-B54C-B34F0DF977A2}" srcOrd="6" destOrd="0" presId="urn:microsoft.com/office/officeart/2005/8/layout/vList5"/>
    <dgm:cxn modelId="{15DB4F08-779E-46BF-996E-DB450F75F563}" type="presParOf" srcId="{ED0926C2-1205-4E8F-B54C-B34F0DF977A2}" destId="{9799C4C6-9F72-4831-9783-6BCEA441FB5F}" srcOrd="0" destOrd="0" presId="urn:microsoft.com/office/officeart/2005/8/layout/vList5"/>
    <dgm:cxn modelId="{EB1DA34D-FC8E-4E89-BEC3-B9CC1FE2AA22}" type="presParOf" srcId="{ED0926C2-1205-4E8F-B54C-B34F0DF977A2}" destId="{1A68AEBA-86CE-4838-A9B9-2F5F6945BD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216A8-025B-44CB-B287-7CCC30C977AE}" type="doc">
      <dgm:prSet loTypeId="urn:microsoft.com/office/officeart/2005/8/layout/vList5" loCatId="list" qsTypeId="urn:microsoft.com/office/officeart/2005/8/quickstyle/simple1#6" qsCatId="simple" csTypeId="urn:microsoft.com/office/officeart/2005/8/colors/accent5_2" csCatId="accent5" phldr="1"/>
      <dgm:spPr/>
      <dgm:t>
        <a:bodyPr/>
        <a:lstStyle/>
        <a:p>
          <a:endParaRPr lang="lv-LV"/>
        </a:p>
      </dgm:t>
    </dgm:pt>
    <dgm:pt modelId="{F580B37E-C652-4D11-B949-F42C91967CE7}">
      <dgm:prSet phldrT="[Text]" custT="1"/>
      <dgm:spPr>
        <a:solidFill>
          <a:schemeClr val="accent4"/>
        </a:solidFill>
      </dgm:spPr>
      <dgm:t>
        <a:bodyPr/>
        <a:lstStyle/>
        <a:p>
          <a:pPr rtl="0"/>
          <a:r>
            <a:rPr lang="lv-LV" sz="2000" b="1" dirty="0" smtClean="0"/>
            <a:t>Maksimālais projekta īstenošanas ilgums</a:t>
          </a:r>
        </a:p>
        <a:p>
          <a:pPr rtl="0"/>
          <a:endParaRPr lang="lv-LV" sz="2400" dirty="0"/>
        </a:p>
      </dgm:t>
    </dgm:pt>
    <dgm:pt modelId="{70C547FE-38FF-471F-9887-86A5A83B405E}" type="parTrans" cxnId="{F575B7B6-8BD2-454C-9AE4-45CA73AE0035}">
      <dgm:prSet/>
      <dgm:spPr/>
      <dgm:t>
        <a:bodyPr/>
        <a:lstStyle/>
        <a:p>
          <a:endParaRPr lang="lv-LV"/>
        </a:p>
      </dgm:t>
    </dgm:pt>
    <dgm:pt modelId="{F7953F67-C3DB-49CE-9723-3F540C5FC482}" type="sibTrans" cxnId="{F575B7B6-8BD2-454C-9AE4-45CA73AE0035}">
      <dgm:prSet/>
      <dgm:spPr/>
      <dgm:t>
        <a:bodyPr/>
        <a:lstStyle/>
        <a:p>
          <a:endParaRPr lang="lv-LV"/>
        </a:p>
      </dgm:t>
    </dgm:pt>
    <dgm:pt modelId="{EFE4631E-C041-4A31-A89E-B24C45D13C58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lv-LV" sz="1600" b="0" dirty="0" smtClean="0">
              <a:solidFill>
                <a:schemeClr val="tx1"/>
              </a:solidFill>
            </a:rPr>
            <a:t>12 mēneši no līguma ar LIAA par projekta īstenošanu noslēgšanas</a:t>
          </a:r>
          <a:endParaRPr lang="lv-LV" sz="1600" b="0" dirty="0">
            <a:solidFill>
              <a:schemeClr val="tx1"/>
            </a:solidFill>
          </a:endParaRPr>
        </a:p>
      </dgm:t>
    </dgm:pt>
    <dgm:pt modelId="{C201059F-0B26-4EE1-9F40-983FB39D4B02}" type="parTrans" cxnId="{A031E58D-994F-4F72-B5B1-F935E89C9FE0}">
      <dgm:prSet/>
      <dgm:spPr/>
      <dgm:t>
        <a:bodyPr/>
        <a:lstStyle/>
        <a:p>
          <a:endParaRPr lang="lv-LV"/>
        </a:p>
      </dgm:t>
    </dgm:pt>
    <dgm:pt modelId="{B06E95DB-738C-47B5-ABFD-45F0F04A9C9E}" type="sibTrans" cxnId="{A031E58D-994F-4F72-B5B1-F935E89C9FE0}">
      <dgm:prSet/>
      <dgm:spPr/>
      <dgm:t>
        <a:bodyPr/>
        <a:lstStyle/>
        <a:p>
          <a:endParaRPr lang="lv-LV"/>
        </a:p>
      </dgm:t>
    </dgm:pt>
    <dgm:pt modelId="{715DBA08-9AFB-4EA0-AB39-01B613B19131}">
      <dgm:prSet phldrT="[Text]" custT="1"/>
      <dgm:spPr>
        <a:solidFill>
          <a:schemeClr val="accent4"/>
        </a:solidFill>
      </dgm:spPr>
      <dgm:t>
        <a:bodyPr/>
        <a:lstStyle/>
        <a:p>
          <a:pPr rtl="0"/>
          <a:r>
            <a:rPr lang="lv-LV" sz="2000" b="1" dirty="0" smtClean="0"/>
            <a:t>Maksimālais atbalsta finansējums</a:t>
          </a:r>
        </a:p>
        <a:p>
          <a:pPr rtl="0"/>
          <a:endParaRPr lang="lv-LV" sz="3200" dirty="0"/>
        </a:p>
      </dgm:t>
    </dgm:pt>
    <dgm:pt modelId="{05E40200-CCD1-4888-AB63-10F14762CBE1}" type="parTrans" cxnId="{9FD06134-13AD-4459-96A8-C2BB9F30BADC}">
      <dgm:prSet/>
      <dgm:spPr/>
      <dgm:t>
        <a:bodyPr/>
        <a:lstStyle/>
        <a:p>
          <a:endParaRPr lang="lv-LV"/>
        </a:p>
      </dgm:t>
    </dgm:pt>
    <dgm:pt modelId="{2C5A5D57-818D-454B-9CFE-44A94E560CBF}" type="sibTrans" cxnId="{9FD06134-13AD-4459-96A8-C2BB9F30BADC}">
      <dgm:prSet/>
      <dgm:spPr/>
      <dgm:t>
        <a:bodyPr/>
        <a:lstStyle/>
        <a:p>
          <a:endParaRPr lang="lv-LV"/>
        </a:p>
      </dgm:t>
    </dgm:pt>
    <dgm:pt modelId="{BA6608D1-6606-4885-A0B6-27E92E3DE4A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lv-LV" sz="1600" b="0" dirty="0" smtClean="0"/>
            <a:t>60%, bet nepārsniedzot 10 000 LVL vienam komersantam </a:t>
          </a:r>
          <a:endParaRPr lang="lv-LV" sz="1600" b="0" dirty="0"/>
        </a:p>
      </dgm:t>
    </dgm:pt>
    <dgm:pt modelId="{68F8E648-2173-4849-B0FD-731C0669F4AC}" type="parTrans" cxnId="{EA2915BE-7F1D-4562-8926-B221E58970CE}">
      <dgm:prSet/>
      <dgm:spPr/>
      <dgm:t>
        <a:bodyPr/>
        <a:lstStyle/>
        <a:p>
          <a:endParaRPr lang="lv-LV"/>
        </a:p>
      </dgm:t>
    </dgm:pt>
    <dgm:pt modelId="{FE9434F0-E934-43F0-ACB1-250611D62A83}" type="sibTrans" cxnId="{EA2915BE-7F1D-4562-8926-B221E58970CE}">
      <dgm:prSet/>
      <dgm:spPr/>
      <dgm:t>
        <a:bodyPr/>
        <a:lstStyle/>
        <a:p>
          <a:endParaRPr lang="lv-LV"/>
        </a:p>
      </dgm:t>
    </dgm:pt>
    <dgm:pt modelId="{1CBE5A31-21C1-40AE-BC0C-22EAF043BBDE}">
      <dgm:prSet custT="1"/>
      <dgm:spPr/>
      <dgm:t>
        <a:bodyPr/>
        <a:lstStyle/>
        <a:p>
          <a:endParaRPr lang="lv-LV" sz="2000" b="0" dirty="0" smtClean="0">
            <a:solidFill>
              <a:schemeClr val="tx1"/>
            </a:solidFill>
          </a:endParaRPr>
        </a:p>
      </dgm:t>
    </dgm:pt>
    <dgm:pt modelId="{EBE52463-345E-4FEC-8E43-9CE4BBD1BB2B}" type="parTrans" cxnId="{D3C5BF2B-12D4-4CAE-A3AD-C9C026ECC757}">
      <dgm:prSet/>
      <dgm:spPr/>
      <dgm:t>
        <a:bodyPr/>
        <a:lstStyle/>
        <a:p>
          <a:endParaRPr lang="lv-LV"/>
        </a:p>
      </dgm:t>
    </dgm:pt>
    <dgm:pt modelId="{2C88A51D-EFEF-492A-890F-53FCBECBF554}" type="sibTrans" cxnId="{D3C5BF2B-12D4-4CAE-A3AD-C9C026ECC757}">
      <dgm:prSet/>
      <dgm:spPr/>
      <dgm:t>
        <a:bodyPr/>
        <a:lstStyle/>
        <a:p>
          <a:endParaRPr lang="lv-LV"/>
        </a:p>
      </dgm:t>
    </dgm:pt>
    <dgm:pt modelId="{CD7D0C2B-FB03-487F-BAB5-FF3BD690CDC6}">
      <dgm:prSet custT="1"/>
      <dgm:spPr/>
      <dgm:t>
        <a:bodyPr/>
        <a:lstStyle/>
        <a:p>
          <a:r>
            <a:rPr lang="lv-LV" sz="1600" b="0" dirty="0" smtClean="0"/>
            <a:t>Atbalsts tiek sniegts </a:t>
          </a:r>
          <a:r>
            <a:rPr lang="pt-BR" sz="1600" b="0" dirty="0" smtClean="0"/>
            <a:t>saskaņā ar de minimis nosacījumiem</a:t>
          </a:r>
          <a:endParaRPr lang="lv-LV" sz="1600" b="0" dirty="0" smtClean="0"/>
        </a:p>
      </dgm:t>
    </dgm:pt>
    <dgm:pt modelId="{420C4086-7B38-4C13-AF37-EE6845BAFEBF}" type="parTrans" cxnId="{8E146479-D074-4EE7-BF7A-7006DB28D806}">
      <dgm:prSet/>
      <dgm:spPr/>
      <dgm:t>
        <a:bodyPr/>
        <a:lstStyle/>
        <a:p>
          <a:endParaRPr lang="lv-LV"/>
        </a:p>
      </dgm:t>
    </dgm:pt>
    <dgm:pt modelId="{C37D6A80-8BAE-4C8D-BC42-F9D8F7B3490B}" type="sibTrans" cxnId="{8E146479-D074-4EE7-BF7A-7006DB28D806}">
      <dgm:prSet/>
      <dgm:spPr/>
      <dgm:t>
        <a:bodyPr/>
        <a:lstStyle/>
        <a:p>
          <a:endParaRPr lang="lv-LV"/>
        </a:p>
      </dgm:t>
    </dgm:pt>
    <dgm:pt modelId="{B630A7E9-B534-4892-98DE-10FEC5BF2F8C}">
      <dgm:prSet custT="1"/>
      <dgm:spPr/>
      <dgm:t>
        <a:bodyPr/>
        <a:lstStyle/>
        <a:p>
          <a:r>
            <a:rPr lang="lv-LV" sz="1600" b="0" dirty="0" smtClean="0"/>
            <a:t>Programmā pieejamais finansējums – 2 milj. LVL</a:t>
          </a:r>
        </a:p>
      </dgm:t>
    </dgm:pt>
    <dgm:pt modelId="{3A9D5875-516C-4625-A5DF-132030791EF3}" type="parTrans" cxnId="{F7998C90-7236-42FF-B616-F97DA3C1EC22}">
      <dgm:prSet/>
      <dgm:spPr/>
      <dgm:t>
        <a:bodyPr/>
        <a:lstStyle/>
        <a:p>
          <a:endParaRPr lang="lv-LV"/>
        </a:p>
      </dgm:t>
    </dgm:pt>
    <dgm:pt modelId="{74C89259-0B05-4E02-954B-A358CBD57B48}" type="sibTrans" cxnId="{F7998C90-7236-42FF-B616-F97DA3C1EC22}">
      <dgm:prSet/>
      <dgm:spPr/>
      <dgm:t>
        <a:bodyPr/>
        <a:lstStyle/>
        <a:p>
          <a:endParaRPr lang="lv-LV"/>
        </a:p>
      </dgm:t>
    </dgm:pt>
    <dgm:pt modelId="{E61DAD11-EE5F-4D2F-8D64-D708EDCBDC86}" type="pres">
      <dgm:prSet presAssocID="{388216A8-025B-44CB-B287-7CCC30C977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046D5EEE-0297-451C-9717-E0A28ADFA020}" type="pres">
      <dgm:prSet presAssocID="{F580B37E-C652-4D11-B949-F42C91967CE7}" presName="linNode" presStyleCnt="0"/>
      <dgm:spPr/>
    </dgm:pt>
    <dgm:pt modelId="{62A883A2-E5CA-498B-AD08-1E05FDA18CB5}" type="pres">
      <dgm:prSet presAssocID="{F580B37E-C652-4D11-B949-F42C91967CE7}" presName="parentText" presStyleLbl="node1" presStyleIdx="0" presStyleCnt="2" custScaleX="99429" custScaleY="22893" custLinFactNeighborX="4" custLinFactNeighborY="-1177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683E1E8-C16B-4DC4-9BEA-FF9EF2B3C9CB}" type="pres">
      <dgm:prSet presAssocID="{F580B37E-C652-4D11-B949-F42C91967CE7}" presName="descendantText" presStyleLbl="alignAccFollowNode1" presStyleIdx="0" presStyleCnt="2" custScaleX="100320" custScaleY="23073" custLinFactNeighborX="230" custLinFactNeighborY="-1476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804ACF2-623B-40F0-934E-4908CB9D67E2}" type="pres">
      <dgm:prSet presAssocID="{F7953F67-C3DB-49CE-9723-3F540C5FC482}" presName="sp" presStyleCnt="0"/>
      <dgm:spPr/>
    </dgm:pt>
    <dgm:pt modelId="{D407832F-60B4-4F31-921C-D500EC7C8F9A}" type="pres">
      <dgm:prSet presAssocID="{715DBA08-9AFB-4EA0-AB39-01B613B19131}" presName="linNode" presStyleCnt="0"/>
      <dgm:spPr/>
    </dgm:pt>
    <dgm:pt modelId="{134C8C51-B6E3-47C6-8129-FFAF671DF361}" type="pres">
      <dgm:prSet presAssocID="{715DBA08-9AFB-4EA0-AB39-01B613B19131}" presName="parentText" presStyleLbl="node1" presStyleIdx="1" presStyleCnt="2" custScaleX="103683" custScaleY="41609" custLinFactNeighborX="4" custLinFactNeighborY="-15509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A0E780D-318B-4A32-903A-964D4F911555}" type="pres">
      <dgm:prSet presAssocID="{715DBA08-9AFB-4EA0-AB39-01B613B19131}" presName="descendantText" presStyleLbl="alignAccFollowNode1" presStyleIdx="1" presStyleCnt="2" custScaleX="106541" custScaleY="53113" custLinFactNeighborX="2572" custLinFactNeighborY="-1993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031E58D-994F-4F72-B5B1-F935E89C9FE0}" srcId="{F580B37E-C652-4D11-B949-F42C91967CE7}" destId="{EFE4631E-C041-4A31-A89E-B24C45D13C58}" srcOrd="0" destOrd="0" parTransId="{C201059F-0B26-4EE1-9F40-983FB39D4B02}" sibTransId="{B06E95DB-738C-47B5-ABFD-45F0F04A9C9E}"/>
    <dgm:cxn modelId="{BA55E15D-8CD2-457F-AED3-5D4BF391646C}" type="presOf" srcId="{388216A8-025B-44CB-B287-7CCC30C977AE}" destId="{E61DAD11-EE5F-4D2F-8D64-D708EDCBDC86}" srcOrd="0" destOrd="0" presId="urn:microsoft.com/office/officeart/2005/8/layout/vList5"/>
    <dgm:cxn modelId="{B19F2ECF-6BEB-4407-91C5-26450851449C}" type="presOf" srcId="{EFE4631E-C041-4A31-A89E-B24C45D13C58}" destId="{3683E1E8-C16B-4DC4-9BEA-FF9EF2B3C9CB}" srcOrd="0" destOrd="0" presId="urn:microsoft.com/office/officeart/2005/8/layout/vList5"/>
    <dgm:cxn modelId="{F575B7B6-8BD2-454C-9AE4-45CA73AE0035}" srcId="{388216A8-025B-44CB-B287-7CCC30C977AE}" destId="{F580B37E-C652-4D11-B949-F42C91967CE7}" srcOrd="0" destOrd="0" parTransId="{70C547FE-38FF-471F-9887-86A5A83B405E}" sibTransId="{F7953F67-C3DB-49CE-9723-3F540C5FC482}"/>
    <dgm:cxn modelId="{9F9B089D-D684-4E2E-AF7E-F86C2BC09D62}" type="presOf" srcId="{715DBA08-9AFB-4EA0-AB39-01B613B19131}" destId="{134C8C51-B6E3-47C6-8129-FFAF671DF361}" srcOrd="0" destOrd="0" presId="urn:microsoft.com/office/officeart/2005/8/layout/vList5"/>
    <dgm:cxn modelId="{35CBBDE4-41BB-415F-85F6-3D8026C7CF3A}" type="presOf" srcId="{BA6608D1-6606-4885-A0B6-27E92E3DE4A2}" destId="{9A0E780D-318B-4A32-903A-964D4F911555}" srcOrd="0" destOrd="0" presId="urn:microsoft.com/office/officeart/2005/8/layout/vList5"/>
    <dgm:cxn modelId="{F7998C90-7236-42FF-B616-F97DA3C1EC22}" srcId="{715DBA08-9AFB-4EA0-AB39-01B613B19131}" destId="{B630A7E9-B534-4892-98DE-10FEC5BF2F8C}" srcOrd="2" destOrd="0" parTransId="{3A9D5875-516C-4625-A5DF-132030791EF3}" sibTransId="{74C89259-0B05-4E02-954B-A358CBD57B48}"/>
    <dgm:cxn modelId="{36C8999D-84D7-4F9F-9CE0-DAA9BE30D9DA}" type="presOf" srcId="{F580B37E-C652-4D11-B949-F42C91967CE7}" destId="{62A883A2-E5CA-498B-AD08-1E05FDA18CB5}" srcOrd="0" destOrd="0" presId="urn:microsoft.com/office/officeart/2005/8/layout/vList5"/>
    <dgm:cxn modelId="{D3C5BF2B-12D4-4CAE-A3AD-C9C026ECC757}" srcId="{F580B37E-C652-4D11-B949-F42C91967CE7}" destId="{1CBE5A31-21C1-40AE-BC0C-22EAF043BBDE}" srcOrd="1" destOrd="0" parTransId="{EBE52463-345E-4FEC-8E43-9CE4BBD1BB2B}" sibTransId="{2C88A51D-EFEF-492A-890F-53FCBECBF554}"/>
    <dgm:cxn modelId="{D712EF02-C4F6-469D-B89D-4CBED9C2FA71}" type="presOf" srcId="{1CBE5A31-21C1-40AE-BC0C-22EAF043BBDE}" destId="{3683E1E8-C16B-4DC4-9BEA-FF9EF2B3C9CB}" srcOrd="0" destOrd="1" presId="urn:microsoft.com/office/officeart/2005/8/layout/vList5"/>
    <dgm:cxn modelId="{EA2915BE-7F1D-4562-8926-B221E58970CE}" srcId="{715DBA08-9AFB-4EA0-AB39-01B613B19131}" destId="{BA6608D1-6606-4885-A0B6-27E92E3DE4A2}" srcOrd="0" destOrd="0" parTransId="{68F8E648-2173-4849-B0FD-731C0669F4AC}" sibTransId="{FE9434F0-E934-43F0-ACB1-250611D62A83}"/>
    <dgm:cxn modelId="{8E146479-D074-4EE7-BF7A-7006DB28D806}" srcId="{715DBA08-9AFB-4EA0-AB39-01B613B19131}" destId="{CD7D0C2B-FB03-487F-BAB5-FF3BD690CDC6}" srcOrd="1" destOrd="0" parTransId="{420C4086-7B38-4C13-AF37-EE6845BAFEBF}" sibTransId="{C37D6A80-8BAE-4C8D-BC42-F9D8F7B3490B}"/>
    <dgm:cxn modelId="{FA797346-58E9-4295-B42D-E84847E1D725}" type="presOf" srcId="{CD7D0C2B-FB03-487F-BAB5-FF3BD690CDC6}" destId="{9A0E780D-318B-4A32-903A-964D4F911555}" srcOrd="0" destOrd="1" presId="urn:microsoft.com/office/officeart/2005/8/layout/vList5"/>
    <dgm:cxn modelId="{9FD06134-13AD-4459-96A8-C2BB9F30BADC}" srcId="{388216A8-025B-44CB-B287-7CCC30C977AE}" destId="{715DBA08-9AFB-4EA0-AB39-01B613B19131}" srcOrd="1" destOrd="0" parTransId="{05E40200-CCD1-4888-AB63-10F14762CBE1}" sibTransId="{2C5A5D57-818D-454B-9CFE-44A94E560CBF}"/>
    <dgm:cxn modelId="{A2E2011C-0DEF-4777-9291-087C8FD70932}" type="presOf" srcId="{B630A7E9-B534-4892-98DE-10FEC5BF2F8C}" destId="{9A0E780D-318B-4A32-903A-964D4F911555}" srcOrd="0" destOrd="2" presId="urn:microsoft.com/office/officeart/2005/8/layout/vList5"/>
    <dgm:cxn modelId="{E77C1C0C-9222-410F-8329-9B2431EDF1C1}" type="presParOf" srcId="{E61DAD11-EE5F-4D2F-8D64-D708EDCBDC86}" destId="{046D5EEE-0297-451C-9717-E0A28ADFA020}" srcOrd="0" destOrd="0" presId="urn:microsoft.com/office/officeart/2005/8/layout/vList5"/>
    <dgm:cxn modelId="{EF693A90-D178-4E41-8408-C1B838CE26EC}" type="presParOf" srcId="{046D5EEE-0297-451C-9717-E0A28ADFA020}" destId="{62A883A2-E5CA-498B-AD08-1E05FDA18CB5}" srcOrd="0" destOrd="0" presId="urn:microsoft.com/office/officeart/2005/8/layout/vList5"/>
    <dgm:cxn modelId="{0225C9D2-F53A-40AE-8250-9BB01858C59C}" type="presParOf" srcId="{046D5EEE-0297-451C-9717-E0A28ADFA020}" destId="{3683E1E8-C16B-4DC4-9BEA-FF9EF2B3C9CB}" srcOrd="1" destOrd="0" presId="urn:microsoft.com/office/officeart/2005/8/layout/vList5"/>
    <dgm:cxn modelId="{7034DE47-2C87-4C00-9F2D-FB4AE4539248}" type="presParOf" srcId="{E61DAD11-EE5F-4D2F-8D64-D708EDCBDC86}" destId="{F804ACF2-623B-40F0-934E-4908CB9D67E2}" srcOrd="1" destOrd="0" presId="urn:microsoft.com/office/officeart/2005/8/layout/vList5"/>
    <dgm:cxn modelId="{51809BED-53AC-482B-939C-F09F83D9E5F0}" type="presParOf" srcId="{E61DAD11-EE5F-4D2F-8D64-D708EDCBDC86}" destId="{D407832F-60B4-4F31-921C-D500EC7C8F9A}" srcOrd="2" destOrd="0" presId="urn:microsoft.com/office/officeart/2005/8/layout/vList5"/>
    <dgm:cxn modelId="{DB27F4F1-06D3-415D-AAC5-CCB377E6CD79}" type="presParOf" srcId="{D407832F-60B4-4F31-921C-D500EC7C8F9A}" destId="{134C8C51-B6E3-47C6-8129-FFAF671DF361}" srcOrd="0" destOrd="0" presId="urn:microsoft.com/office/officeart/2005/8/layout/vList5"/>
    <dgm:cxn modelId="{B811D972-62DB-462E-BD39-8CF01B130864}" type="presParOf" srcId="{D407832F-60B4-4F31-921C-D500EC7C8F9A}" destId="{9A0E780D-318B-4A32-903A-964D4F9115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A9E370-0CD0-4249-B4F4-FEE2B3C3DA8A}">
      <dsp:nvSpPr>
        <dsp:cNvPr id="0" name=""/>
        <dsp:cNvSpPr/>
      </dsp:nvSpPr>
      <dsp:spPr>
        <a:xfrm>
          <a:off x="1152117" y="1836209"/>
          <a:ext cx="2940562" cy="267610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LIAA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dirty="0" smtClean="0"/>
            <a:t>pakalpojumi</a:t>
          </a:r>
          <a:endParaRPr lang="lv-LV" sz="2400" kern="1200" dirty="0"/>
        </a:p>
      </dsp:txBody>
      <dsp:txXfrm>
        <a:off x="1152117" y="1836209"/>
        <a:ext cx="2940562" cy="2676109"/>
      </dsp:txXfrm>
    </dsp:sp>
    <dsp:sp modelId="{80A16487-E083-40C4-8F08-9BF7265FE8F7}">
      <dsp:nvSpPr>
        <dsp:cNvPr id="0" name=""/>
        <dsp:cNvSpPr/>
      </dsp:nvSpPr>
      <dsp:spPr>
        <a:xfrm>
          <a:off x="6192695" y="36022"/>
          <a:ext cx="2251933" cy="1742762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solidFill>
                <a:srgbClr val="C00000"/>
              </a:solidFill>
            </a:rPr>
            <a:t>LIAA eksporta pakalpojumi</a:t>
          </a:r>
          <a:endParaRPr lang="lv-LV" sz="1800" b="1" kern="1200" dirty="0">
            <a:solidFill>
              <a:srgbClr val="C00000"/>
            </a:solidFill>
          </a:endParaRPr>
        </a:p>
      </dsp:txBody>
      <dsp:txXfrm>
        <a:off x="6192695" y="36022"/>
        <a:ext cx="2251933" cy="1742762"/>
      </dsp:txXfrm>
    </dsp:sp>
    <dsp:sp modelId="{B0C687C1-1820-48EE-B7AA-DAE759B93F5A}">
      <dsp:nvSpPr>
        <dsp:cNvPr id="0" name=""/>
        <dsp:cNvSpPr/>
      </dsp:nvSpPr>
      <dsp:spPr>
        <a:xfrm>
          <a:off x="4320479" y="2999496"/>
          <a:ext cx="2574872" cy="182503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solidFill>
                <a:srgbClr val="C00000"/>
              </a:solidFill>
            </a:rPr>
            <a:t>ES fondu programmu administrēšana</a:t>
          </a:r>
          <a:endParaRPr lang="lv-LV" sz="1800" b="1" kern="1200" dirty="0">
            <a:solidFill>
              <a:srgbClr val="C00000"/>
            </a:solidFill>
          </a:endParaRPr>
        </a:p>
      </dsp:txBody>
      <dsp:txXfrm>
        <a:off x="4320479" y="2999496"/>
        <a:ext cx="2574872" cy="1825039"/>
      </dsp:txXfrm>
    </dsp:sp>
    <dsp:sp modelId="{02DABB78-7482-46EB-A454-CD40857352AF}">
      <dsp:nvSpPr>
        <dsp:cNvPr id="0" name=""/>
        <dsp:cNvSpPr/>
      </dsp:nvSpPr>
      <dsp:spPr>
        <a:xfrm>
          <a:off x="6264696" y="1908206"/>
          <a:ext cx="2271482" cy="148208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solidFill>
                <a:srgbClr val="C00000"/>
              </a:solidFill>
            </a:rPr>
            <a:t>Investīciju piesaiste</a:t>
          </a:r>
        </a:p>
      </dsp:txBody>
      <dsp:txXfrm>
        <a:off x="6264696" y="1908206"/>
        <a:ext cx="2271482" cy="1482083"/>
      </dsp:txXfrm>
    </dsp:sp>
    <dsp:sp modelId="{EEA7C7D0-4C0A-43E0-B334-5DB2EBD2A1AB}">
      <dsp:nvSpPr>
        <dsp:cNvPr id="0" name=""/>
        <dsp:cNvSpPr/>
      </dsp:nvSpPr>
      <dsp:spPr>
        <a:xfrm>
          <a:off x="3168344" y="180019"/>
          <a:ext cx="2982417" cy="226234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solidFill>
                <a:srgbClr val="C00000"/>
              </a:solidFill>
            </a:rPr>
            <a:t>Inovatīvas uzņēmējdarbības veicināšana</a:t>
          </a:r>
        </a:p>
      </dsp:txBody>
      <dsp:txXfrm>
        <a:off x="3168344" y="180019"/>
        <a:ext cx="2982417" cy="22623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DEEF12-77EC-49C8-91F0-58B1E2DCC32B}">
      <dsp:nvSpPr>
        <dsp:cNvPr id="0" name=""/>
        <dsp:cNvSpPr/>
      </dsp:nvSpPr>
      <dsp:spPr>
        <a:xfrm rot="5400000">
          <a:off x="4949459" y="-1989572"/>
          <a:ext cx="1282406" cy="526180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dalībai starptautiskās izstādēs ārvalstīs, izmantojot ekspozīcijas laukumu</a:t>
          </a:r>
          <a:endParaRPr lang="lv-LV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dalībai konferencēs vai semināros ārvalstīs (ar prezentāciju)</a:t>
          </a:r>
          <a:endParaRPr lang="lv-LV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komersantu dalībai biedrību vai LIAA organizētās tirdzniecības misijās, </a:t>
          </a:r>
          <a:r>
            <a:rPr lang="lv-LV" sz="1400" kern="1200" dirty="0" err="1" smtClean="0"/>
            <a:t>kontaktbiržās</a:t>
          </a:r>
          <a:r>
            <a:rPr lang="lv-LV" sz="1400" kern="1200" dirty="0" smtClean="0"/>
            <a:t> ārvalstīs</a:t>
          </a:r>
          <a:endParaRPr lang="lv-LV" sz="1400" kern="1200" dirty="0"/>
        </a:p>
      </dsp:txBody>
      <dsp:txXfrm rot="5400000">
        <a:off x="4949459" y="-1989572"/>
        <a:ext cx="1282406" cy="5261800"/>
      </dsp:txXfrm>
    </dsp:sp>
    <dsp:sp modelId="{7E4D15FD-C4FC-439D-A148-05CB3D34DDF2}">
      <dsp:nvSpPr>
        <dsp:cNvPr id="0" name=""/>
        <dsp:cNvSpPr/>
      </dsp:nvSpPr>
      <dsp:spPr>
        <a:xfrm>
          <a:off x="0" y="90086"/>
          <a:ext cx="2959762" cy="110248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Atbalstu var saņemt</a:t>
          </a:r>
          <a:endParaRPr lang="lv-LV" sz="2400" kern="1200" dirty="0"/>
        </a:p>
      </dsp:txBody>
      <dsp:txXfrm>
        <a:off x="0" y="90086"/>
        <a:ext cx="2959762" cy="1102481"/>
      </dsp:txXfrm>
    </dsp:sp>
    <dsp:sp modelId="{05D887A4-48F0-4E00-B0EF-4AF270DA1816}">
      <dsp:nvSpPr>
        <dsp:cNvPr id="0" name=""/>
        <dsp:cNvSpPr/>
      </dsp:nvSpPr>
      <dsp:spPr>
        <a:xfrm rot="5400000">
          <a:off x="5155135" y="-744576"/>
          <a:ext cx="881985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50%, </a:t>
          </a:r>
          <a:endParaRPr lang="lv-LV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err="1" smtClean="0"/>
            <a:t>de</a:t>
          </a:r>
          <a:r>
            <a:rPr lang="lv-LV" sz="1400" kern="1200" dirty="0" smtClean="0"/>
            <a:t> </a:t>
          </a:r>
          <a:r>
            <a:rPr lang="lv-LV" sz="1400" kern="1200" dirty="0" err="1" smtClean="0"/>
            <a:t>minimis</a:t>
          </a:r>
          <a:r>
            <a:rPr lang="lv-LV" sz="1400" kern="1200" dirty="0" smtClean="0"/>
            <a:t> atbalsts 1 uzņēmumam 3 gadu laikā nedrīkst pārsniegt 200 000 EUR </a:t>
          </a:r>
          <a:endParaRPr lang="lv-LV" sz="1400" kern="1200" dirty="0"/>
        </a:p>
      </dsp:txBody>
      <dsp:txXfrm rot="5400000">
        <a:off x="5155135" y="-744576"/>
        <a:ext cx="881985" cy="5266944"/>
      </dsp:txXfrm>
    </dsp:sp>
    <dsp:sp modelId="{9342AB10-9250-47F0-A9F9-2EE7212D254C}">
      <dsp:nvSpPr>
        <dsp:cNvPr id="0" name=""/>
        <dsp:cNvSpPr/>
      </dsp:nvSpPr>
      <dsp:spPr>
        <a:xfrm>
          <a:off x="0" y="1337654"/>
          <a:ext cx="2962656" cy="110248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Atbalsta intensitāte</a:t>
          </a:r>
          <a:endParaRPr lang="lv-LV" sz="2400" kern="1200" dirty="0"/>
        </a:p>
      </dsp:txBody>
      <dsp:txXfrm>
        <a:off x="0" y="1337654"/>
        <a:ext cx="2962656" cy="1102481"/>
      </dsp:txXfrm>
    </dsp:sp>
    <dsp:sp modelId="{3683E1E8-C16B-4DC4-9BEA-FF9EF2B3C9CB}">
      <dsp:nvSpPr>
        <dsp:cNvPr id="0" name=""/>
        <dsp:cNvSpPr/>
      </dsp:nvSpPr>
      <dsp:spPr>
        <a:xfrm rot="5400000">
          <a:off x="5323898" y="413029"/>
          <a:ext cx="544458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līdz 2013.gada 30.novembrim </a:t>
          </a:r>
          <a:endParaRPr lang="lv-LV" sz="1400" kern="1200" dirty="0"/>
        </a:p>
      </dsp:txBody>
      <dsp:txXfrm rot="5400000">
        <a:off x="5323898" y="413029"/>
        <a:ext cx="544458" cy="5266944"/>
      </dsp:txXfrm>
    </dsp:sp>
    <dsp:sp modelId="{62A883A2-E5CA-498B-AD08-1E05FDA18CB5}">
      <dsp:nvSpPr>
        <dsp:cNvPr id="0" name=""/>
        <dsp:cNvSpPr/>
      </dsp:nvSpPr>
      <dsp:spPr>
        <a:xfrm>
          <a:off x="0" y="2495260"/>
          <a:ext cx="2962656" cy="110248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Projektu iesniegšana</a:t>
          </a:r>
          <a:endParaRPr lang="lv-LV" sz="2400" kern="1200" dirty="0"/>
        </a:p>
      </dsp:txBody>
      <dsp:txXfrm>
        <a:off x="0" y="2495260"/>
        <a:ext cx="2962656" cy="1102481"/>
      </dsp:txXfrm>
    </dsp:sp>
    <dsp:sp modelId="{1A68AEBA-86CE-4838-A9B9-2F5F6945BD0C}">
      <dsp:nvSpPr>
        <dsp:cNvPr id="0" name=""/>
        <dsp:cNvSpPr/>
      </dsp:nvSpPr>
      <dsp:spPr>
        <a:xfrm rot="5400000">
          <a:off x="4824870" y="1787759"/>
          <a:ext cx="1531585" cy="526180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Par plānotajām atbalstāmajām darbībām</a:t>
          </a:r>
          <a:endParaRPr lang="lv-L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/>
            <a:t>Par jau veiktajām atbalstāmajām darbībām, ja projekta iesniegums iesniegts ne vēlāk kā 3 mēnešu laikā no projekta iesniegumā iekļautās atbalstāmās darbības noslēgšanas brīža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400" kern="1200" dirty="0" smtClean="0"/>
        </a:p>
      </dsp:txBody>
      <dsp:txXfrm rot="5400000">
        <a:off x="4824870" y="1787759"/>
        <a:ext cx="1531585" cy="5261800"/>
      </dsp:txXfrm>
    </dsp:sp>
    <dsp:sp modelId="{9799C4C6-9F72-4831-9783-6BCEA441FB5F}">
      <dsp:nvSpPr>
        <dsp:cNvPr id="0" name=""/>
        <dsp:cNvSpPr/>
      </dsp:nvSpPr>
      <dsp:spPr>
        <a:xfrm>
          <a:off x="0" y="3867418"/>
          <a:ext cx="2959762" cy="110248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Projektus var iesniegt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/>
        </a:p>
      </dsp:txBody>
      <dsp:txXfrm>
        <a:off x="0" y="3867418"/>
        <a:ext cx="2959762" cy="11024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83E1E8-C16B-4DC4-9BEA-FF9EF2B3C9CB}">
      <dsp:nvSpPr>
        <dsp:cNvPr id="0" name=""/>
        <dsp:cNvSpPr/>
      </dsp:nvSpPr>
      <dsp:spPr>
        <a:xfrm rot="5400000">
          <a:off x="5259939" y="-2035171"/>
          <a:ext cx="823333" cy="53631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>
              <a:solidFill>
                <a:schemeClr val="tx1"/>
              </a:solidFill>
            </a:rPr>
            <a:t>12 mēneši no līguma ar LIAA par projekta īstenošanu noslēgšanas</a:t>
          </a:r>
          <a:endParaRPr lang="lv-LV" sz="16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2000" b="0" kern="1200" dirty="0" smtClean="0">
            <a:solidFill>
              <a:schemeClr val="tx1"/>
            </a:solidFill>
          </a:endParaRPr>
        </a:p>
      </dsp:txBody>
      <dsp:txXfrm rot="5400000">
        <a:off x="5259939" y="-2035171"/>
        <a:ext cx="823333" cy="5363139"/>
      </dsp:txXfrm>
    </dsp:sp>
    <dsp:sp modelId="{62A883A2-E5CA-498B-AD08-1E05FDA18CB5}">
      <dsp:nvSpPr>
        <dsp:cNvPr id="0" name=""/>
        <dsp:cNvSpPr/>
      </dsp:nvSpPr>
      <dsp:spPr>
        <a:xfrm>
          <a:off x="245" y="137702"/>
          <a:ext cx="2989972" cy="102113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Maksimālais projekta īstenošanas ilgums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/>
        </a:p>
      </dsp:txBody>
      <dsp:txXfrm>
        <a:off x="245" y="137702"/>
        <a:ext cx="2989972" cy="1021138"/>
      </dsp:txXfrm>
    </dsp:sp>
    <dsp:sp modelId="{9A0E780D-318B-4A32-903A-964D4F911555}">
      <dsp:nvSpPr>
        <dsp:cNvPr id="0" name=""/>
        <dsp:cNvSpPr/>
      </dsp:nvSpPr>
      <dsp:spPr>
        <a:xfrm rot="5400000">
          <a:off x="4707859" y="-554604"/>
          <a:ext cx="1895276" cy="5395356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/>
            <a:t>60%, bet nepārsniedzot 10 000 LVL vienam komersantam </a:t>
          </a:r>
          <a:endParaRPr lang="lv-LV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/>
            <a:t>Atbalsts tiek sniegts </a:t>
          </a:r>
          <a:r>
            <a:rPr lang="pt-BR" sz="1600" b="0" kern="1200" dirty="0" smtClean="0"/>
            <a:t>saskaņā ar de minimis nosacījumiem</a:t>
          </a:r>
          <a:endParaRPr lang="lv-LV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/>
            <a:t>Programmā pieejamais finansējums – 2 milj. LVL</a:t>
          </a:r>
        </a:p>
      </dsp:txBody>
      <dsp:txXfrm rot="5400000">
        <a:off x="4707859" y="-554604"/>
        <a:ext cx="1895276" cy="5395356"/>
      </dsp:txXfrm>
    </dsp:sp>
    <dsp:sp modelId="{134C8C51-B6E3-47C6-8129-FFAF671DF361}">
      <dsp:nvSpPr>
        <dsp:cNvPr id="0" name=""/>
        <dsp:cNvSpPr/>
      </dsp:nvSpPr>
      <dsp:spPr>
        <a:xfrm>
          <a:off x="234" y="1234745"/>
          <a:ext cx="2953476" cy="18559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Maksimālais atbalsta finansējums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3200" kern="1200" dirty="0"/>
        </a:p>
      </dsp:txBody>
      <dsp:txXfrm>
        <a:off x="234" y="1234745"/>
        <a:ext cx="2953476" cy="185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58EBADCD-A184-4B22-883B-D582DA3E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Noklikšķiniet, lai rediģētu šablona teksta stilus</a:t>
            </a:r>
          </a:p>
          <a:p>
            <a:pPr lvl="1"/>
            <a:r>
              <a:rPr lang="en-US" noProof="0" smtClean="0"/>
              <a:t>Otrais līmenis</a:t>
            </a:r>
          </a:p>
          <a:p>
            <a:pPr lvl="2"/>
            <a:r>
              <a:rPr lang="en-US" noProof="0" smtClean="0"/>
              <a:t>Trešais līmenis</a:t>
            </a:r>
          </a:p>
          <a:p>
            <a:pPr lvl="3"/>
            <a:r>
              <a:rPr lang="en-US" noProof="0" smtClean="0"/>
              <a:t>Ceturtais līmenis</a:t>
            </a:r>
          </a:p>
          <a:p>
            <a:pPr lvl="4"/>
            <a:r>
              <a:rPr lang="en-US" noProof="0" smtClean="0"/>
              <a:t>Piektais līmenis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FA943751-E60E-4966-9BB3-71278A22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Arrowheads="1"/>
          </p:cNvSpPr>
          <p:nvPr/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8" tIns="46044" rIns="92088" bIns="46044" anchor="b"/>
          <a:lstStyle/>
          <a:p>
            <a:pPr algn="r" defTabSz="920750"/>
            <a:fld id="{DA39A090-9079-4BB2-8D00-A12B2F633DC3}" type="slidenum">
              <a:rPr lang="en-US" sz="1200"/>
              <a:pPr algn="r" defTabSz="920750"/>
              <a:t>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v-LV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v-LV" sz="1000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v-LV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64883-8553-4AEF-9C9D-E1705B4B90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v-LV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F2B44-BF6F-43E5-8EB9-D58E0DF94AD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lv-LV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B0D19-86B2-4532-933A-9956808009C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9100" y="744538"/>
            <a:ext cx="2778125" cy="2084387"/>
          </a:xfrm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009900"/>
            <a:ext cx="6146800" cy="4951413"/>
          </a:xfrm>
          <a:noFill/>
          <a:ln/>
        </p:spPr>
        <p:txBody>
          <a:bodyPr/>
          <a:lstStyle/>
          <a:p>
            <a:endParaRPr lang="lv-LV" sz="1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8" tIns="46044" rIns="92088" bIns="46044" anchor="b"/>
          <a:lstStyle/>
          <a:p>
            <a:pPr algn="r" defTabSz="920750"/>
            <a:fld id="{5644D69A-4F15-4EAA-B1E0-7A3720A54B45}" type="slidenum">
              <a:rPr lang="en-US" sz="1200"/>
              <a:pPr algn="r" defTabSz="920750"/>
              <a:t>15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lv-L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Rediģēt šablona virsraksta stilu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21313"/>
            <a:ext cx="3384550" cy="74453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Noklikšķiniet, lai rediģētu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3E91-2694-4B56-A77D-D2F43D02A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0DEA-CBCA-44F3-9F43-EF346A41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283B0-FEEA-4FAC-9278-D98EA9F9B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F96C-7C32-46E3-B4BB-16FE0706B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FE5D-6173-4136-98FA-EAB8CDBE47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63A8-D989-4A90-AA2C-0591561A0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91A8-1ED7-4468-B855-B1F32E452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93A8-1940-4462-874C-08454A637D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C535-5E64-4665-BCFF-782FD362C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552E-CBFE-4496-A8BD-5C7496A7D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Rediģēt šablona virsraksta stilu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21313"/>
            <a:ext cx="3384550" cy="74453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Noklikšķiniet, lai rediģētu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BD9D4-FCC8-44E1-80A4-FBB1420479D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1CCF-A8DB-4AF8-AE63-AF4E3BA7C8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72C9-900C-4C10-BF39-2FB16798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216C-4BAF-40D8-9EE7-50726AF045B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A550-3EB2-4A90-AC17-1438DD93E3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4DEB-807B-40DC-92CB-BCD5EFD57F7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982F-5F4F-4366-B541-43F865DFF27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9863-A9F5-40C9-B139-E8BB0B508F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BDF7-6303-4D79-9F34-60262D983F2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A00A-0124-4E3C-8C22-8D0441EF524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E2E4-C29F-4EFF-BA7B-B9879219E49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9DEA-B8C0-43D0-BAB6-5AE63223C31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CA52-5265-427C-9F89-49D94B99AAD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938C8-187D-4F1B-A053-2B2B8387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0C3B-7D4E-42B5-A334-7B053D3B3A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43A4-E137-4475-8BB4-81CA817C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Rediģēt šablona virsraksta stilu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21313"/>
            <a:ext cx="3384550" cy="74453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Noklikšķiniet, lai rediģētu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C3AA-785B-4BA9-AFC5-C8421B1D2715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8E06-BDF7-4C84-B05E-0B9D8BA4E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A577-BC28-4743-BEC1-01D0D42B4A21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CA77D-1180-4DCF-B92C-C5ABA9EAF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228F-41DA-46BB-9663-BEF806927B0F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1D7B-937F-4527-A391-BBBD81BAC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550A-7879-414B-A40C-7B6000206BF1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CC15-BA3B-45CD-8334-02BA6582F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0ABF-C0FD-47E9-9832-426D35495A5C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C99-AF01-49F8-BF7F-1C88FF1C5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CAAF-A402-4244-9956-1878FA41003A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8775A-EF89-4419-8DF6-D9AA2C87A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5910-5C2A-4C21-A1A3-6F0919ED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637F-0C80-464D-BAA7-0147435EC6FD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FC32-2604-4D1B-B162-1DCB564D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1994-42E6-4235-8A0E-BF139220D211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4704-C730-42D2-9FEE-EDAD636CA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4405-2FA9-488E-AD19-B9A556E5F5BF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B396-A5EC-4611-BB60-D860AA82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C6AB-A0B8-4846-93AD-123B46BCD56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3889-2381-41D4-9E8C-AABA416E1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5B7B-2D3C-4C2D-B3AF-B5DEB9D47F1B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E329-017B-42A1-83FB-1D6FD837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C3B2-9487-477E-AA05-F74ED8FC3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0E87-3E0F-4E75-B6AA-057B8C10D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B0E8-3962-461E-A19B-6680FFAAD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27DE-55FB-4DF4-9A41-966FDBD1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051A-93B7-4B66-A789-4B9B2C324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DE2F-035B-4FE0-8866-54260DAA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07B9-44DE-4882-947A-6497A693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1E645-FAA8-4757-854E-2D8CFECA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F386-31A0-4242-B022-D8596A1CD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5FB0-DFCB-44E5-9F58-381A8A16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64BE-0DCD-4DD0-A5EE-EAF9EE549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52E1B-AD41-43A5-9709-AE03A3F12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E3DD-1BC7-472C-BE70-BA8EE455E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6288" y="765175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6288" y="310356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952E-ADA0-490E-8151-0E8B1C767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056C-F439-42BD-84D3-D67A7F02BACE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D22F-B17B-465B-AD0A-E8A2A681D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6143-6372-4C38-AEF7-9307144FC1CE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A6E6-9B9E-401D-95FA-0155C0AFB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BA32-37A0-46BA-839F-0C04D72D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D941-C5AA-4D05-A0BF-6CBD10D86887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BD09-A8F4-44FE-8C10-6D385F2E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93CB-9F9D-40F8-AAD3-4D51BC0B6B7E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26CB5-6914-4D25-8409-ABD42A45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E488-42BF-4E09-8E67-FF61898AC4EF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DB795-074D-4DAC-9B47-E70BB9352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3B37-B506-4966-9E4F-94BB1BEA3FAF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3179-2068-46ED-968F-E2CD07B4B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A2E2-AAB8-4E6D-902A-B710F25D6AB0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9CB1-9FDF-41D3-8ABF-E2E47AC7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0E1B-F966-4F2D-BF23-E6AA1B1A4553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5C09-C149-4555-A85F-CB7531DD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EF88-5D57-488E-A81F-BD6A2E1D852F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160B-ABE9-461E-A771-398676A9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D5C7-C5EB-4F89-97E4-72D7F464928F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640B-AD2D-4350-9757-B86F97EC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A095-A6AA-4490-A803-C996686E3187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6F3B-0A39-4D5B-80EF-5BB956FE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BA85-A69B-4746-B197-E8A21090C859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A161-6C02-497B-8861-51E69014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EFA1-9612-4032-A0CF-FFEB2FE2C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CCD9-A498-458A-AA19-37287E023B30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C786-8A1A-4CCE-BB15-869A8F054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3F669-E48D-4ED1-87C5-D03BAE1FCDD0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24A8-7B90-43DE-B56A-8BC108E12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730B-8299-40EE-8C58-2056FE28B000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F036-91DE-4312-BF5B-703AB453B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2202-FB62-4F7E-B3AD-E037689E1FF6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AEE4-7FD6-42B1-BA2B-C345F48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DEB-7D13-4D44-BC5E-2EBCC1E3F9B6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7FA4-3931-40ED-9DF8-8767C922B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E8CFC-C68E-4B17-8570-50644BF47880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BC9A-31D9-4C05-9CBA-909CD84D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174C6-90D8-43E2-A62E-3CCFA2DDCCD1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3A450-CCCC-4FEF-B3C7-D2DED6A61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9EA1-0862-4850-BD07-2E0F03D45B8F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6598-1793-499B-BD07-5D4658565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6BF8-822F-4D36-AA4D-35937128C45E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EA13-22A9-429D-BC19-D53301A80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53587-676D-44E4-9384-E7A9CAE55D9B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5DBA-679C-4174-9135-9C35E12EA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49025-BAA2-4F01-9DEE-00AB07D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366B-48BA-436B-B62C-FE9C4CDCB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87D9-8314-4F00-9FA9-001D21B79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E0DF-3CD8-4042-82DD-CF392E74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EE85-768A-4A49-B67D-AAED7B81C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8993-2783-46E4-852B-7E000749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AF77-1D95-4292-B5BD-589A162F0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92A6-E866-4AF7-ADE8-B5FCC23FB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8AD4-9307-494C-801E-69BD50A2D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3FEA-519E-4D9F-BCF2-98E584F4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56C0-E514-42F1-B911-138674754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D442-F3A2-425B-8DF9-D996F42CE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1B28-0BE8-46BB-BB5C-039ABFFE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Rediģēt šablona virsraksta stilu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21313"/>
            <a:ext cx="3384550" cy="74453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Noklikšķiniet, lai rediģētu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7683-1FDA-411A-A9C7-67DCBD8AA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0AD-F7E1-40B2-805E-7ACAB90F2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0069-73BC-466C-9F85-3DE381848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882A-DAF6-4D63-97FD-EC4210F0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69538-BCC5-4518-90E4-3A1B214FD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1016-EDFA-433A-80B7-B561C9B4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5E70-155F-41AE-8336-25EA010B4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2165-6D05-48AC-A360-49A68497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7D00-E032-4A3A-8A7D-A2540FEC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5591-146B-443A-B219-EB4D8319E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EBFA-B097-49BD-A083-16D183D6B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C901-DB07-402F-A940-460122D57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66D1-5DD0-4417-BDAA-72DAA2C68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57BE-E73B-41C6-B86D-925850712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Rediģēt šablona virsraksta stilu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21313"/>
            <a:ext cx="3384550" cy="74453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Noklikšķiniet, lai rediģētu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D425-A641-459D-8768-D1B0737A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206E-7523-4467-9083-DF465074B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3A1C-9F94-4B0A-B335-1F34A54DF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7A2F-7AAC-4C59-9FD7-76FD8759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3E9F-8C77-49EF-8E3E-BBA9EDA0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E497-550F-42AE-90D4-AFA1F82B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C63A-94BA-458F-8A93-78C4E9036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D21F-6B4C-4215-A95D-E88F2639A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2111-7378-4705-A2CE-34BFBE713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651C-4D00-47D7-9ECC-08344DD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F466-9C34-4C68-A039-F69FA3DBC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2732-F840-469B-9144-D656E7F8C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35C78-2839-475D-8A90-2B734701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B028-BDFF-4AD2-852A-554B38861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B266-C1CD-41A6-A5F1-A0DB1118B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0B74-C950-42D0-BAEE-E6DE451FA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9078-5625-47AC-8620-EF47612FA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3154CCB7-1641-4DBA-B84E-2D9ECD16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73AAC9C9-3E49-454D-AC1E-5694E0DED4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+mn-lt"/>
              </a:defRPr>
            </a:lvl1pPr>
          </a:lstStyle>
          <a:p>
            <a:pPr>
              <a:defRPr/>
            </a:pPr>
            <a:fld id="{2264E540-639B-43E7-85B2-554500B4A35D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+mn-lt"/>
              </a:defRPr>
            </a:lvl1pPr>
          </a:lstStyle>
          <a:p>
            <a:pPr>
              <a:defRPr/>
            </a:pPr>
            <a:fld id="{D6FEC841-77AF-4844-9CC4-7C60B11C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A3468C80-D3CE-482D-B5C5-A205D1D89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A4057DDD-7DE7-4C87-9F4D-4D03DFDE6F47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167414AD-5316-4044-AAFF-388B403D6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7295B0E6-02DB-48DD-9C30-4757E19C10D5}" type="datetimeFigureOut">
              <a:rPr lang="lv-LV"/>
              <a:pPr>
                <a:defRPr/>
              </a:pPr>
              <a:t>04.06.2013</a:t>
            </a:fld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latin typeface="Tahoma" pitchFamily="34" charset="0"/>
              </a:defRPr>
            </a:lvl1pPr>
          </a:lstStyle>
          <a:p>
            <a:pPr>
              <a:defRPr/>
            </a:pPr>
            <a:fld id="{BCBB24F5-E843-45BA-B2A1-8177F38B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6993EF17-6E9C-4BAA-BAB6-6664BD1E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925F7F-28C8-4D40-AFA4-FA53425B1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AEC840-B17F-49E1-AE86-3613AB378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Rediģēt šablona virsraksta stilu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Noklikšķiniet, lai rediģētu šablona teksta stilus</a:t>
            </a:r>
            <a:endParaRPr lang="lv-LV" smtClean="0"/>
          </a:p>
          <a:p>
            <a:pPr lvl="0"/>
            <a:r>
              <a:rPr lang="lv-LV" smtClean="0"/>
              <a:t>teksts</a:t>
            </a:r>
            <a:endParaRPr lang="en-US" smtClean="0"/>
          </a:p>
          <a:p>
            <a:pPr lvl="1"/>
            <a:r>
              <a:rPr lang="en-US" smtClean="0"/>
              <a:t>Otrais līmenis</a:t>
            </a:r>
          </a:p>
          <a:p>
            <a:pPr lvl="2"/>
            <a:r>
              <a:rPr lang="en-US" smtClean="0"/>
              <a:t>Trešais līmenis</a:t>
            </a:r>
          </a:p>
          <a:p>
            <a:pPr lvl="3"/>
            <a:r>
              <a:rPr lang="en-US" smtClean="0"/>
              <a:t>Ceturtais līmenis</a:t>
            </a:r>
          </a:p>
          <a:p>
            <a:pPr lvl="4"/>
            <a:r>
              <a:rPr lang="en-US" smtClean="0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3FEDD096-CC5D-4B6C-B198-E1322CF9E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aa.gov.lv/lv/uznemejdarbibas-abc/atbalsts-uznemejiem" TargetMode="External"/><Relationship Id="rId3" Type="http://schemas.openxmlformats.org/officeDocument/2006/relationships/hyperlink" Target="http://www.liaa.gov.lv/lv/fondi/norvegijas-finansu-grants" TargetMode="External"/><Relationship Id="rId7" Type="http://schemas.openxmlformats.org/officeDocument/2006/relationships/hyperlink" Target="http://www.liaa.gov.lv/lv/calendar" TargetMode="External"/><Relationship Id="rId2" Type="http://schemas.openxmlformats.org/officeDocument/2006/relationships/hyperlink" Target="http://www.liaa.gov.lv/lv/fondi/es-fond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aa.gov.lv/lv/investicijas/investiciju-piesaiste" TargetMode="External"/><Relationship Id="rId5" Type="http://schemas.openxmlformats.org/officeDocument/2006/relationships/hyperlink" Target="http://www.liaa.gov.lv/lv/eksportetajiem/eksporta-pasakumi" TargetMode="External"/><Relationship Id="rId4" Type="http://schemas.openxmlformats.org/officeDocument/2006/relationships/hyperlink" Target="http://www.liaa.gov.lv/lv/eksportetajie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://twitter.com/liaalatvija" TargetMode="External"/><Relationship Id="rId4" Type="http://schemas.openxmlformats.org/officeDocument/2006/relationships/hyperlink" Target="http://www.liaa.gov.l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0" y="6165850"/>
            <a:ext cx="2587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</a:pPr>
            <a:endParaRPr lang="lv-LV">
              <a:solidFill>
                <a:srgbClr val="A50021"/>
              </a:solidFill>
            </a:endParaRPr>
          </a:p>
          <a:p>
            <a:pPr marL="285750" indent="-285750" algn="just">
              <a:lnSpc>
                <a:spcPct val="90000"/>
              </a:lnSpc>
            </a:pPr>
            <a:endParaRPr lang="lv-LV">
              <a:solidFill>
                <a:srgbClr val="A50021"/>
              </a:solidFill>
            </a:endParaRPr>
          </a:p>
          <a:p>
            <a:pPr marL="285750" indent="-285750" algn="just">
              <a:lnSpc>
                <a:spcPct val="90000"/>
              </a:lnSpc>
            </a:pPr>
            <a:r>
              <a:rPr lang="en-US" b="1"/>
              <a:t> </a:t>
            </a:r>
            <a:endParaRPr lang="lv-LV" b="1"/>
          </a:p>
        </p:txBody>
      </p:sp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1187450" y="2997200"/>
            <a:ext cx="7343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lv-LV" sz="4000" b="1">
                <a:solidFill>
                  <a:srgbClr val="A50021"/>
                </a:solidFill>
              </a:rPr>
              <a:t>LIAA pakalpojumi uzņēmējiem</a:t>
            </a:r>
          </a:p>
          <a:p>
            <a:pPr algn="ctr" eaLnBrk="0" hangingPunct="0"/>
            <a:endParaRPr lang="lv-LV" sz="4000" b="1">
              <a:solidFill>
                <a:srgbClr val="A50021"/>
              </a:solidFill>
            </a:endParaRPr>
          </a:p>
        </p:txBody>
      </p:sp>
      <p:grpSp>
        <p:nvGrpSpPr>
          <p:cNvPr id="109572" name="Group 12"/>
          <p:cNvGrpSpPr>
            <a:grpSpLocks/>
          </p:cNvGrpSpPr>
          <p:nvPr/>
        </p:nvGrpSpPr>
        <p:grpSpPr bwMode="auto">
          <a:xfrm>
            <a:off x="539750" y="4581525"/>
            <a:ext cx="8280400" cy="938213"/>
            <a:chOff x="467544" y="4581128"/>
            <a:chExt cx="8280920" cy="939377"/>
          </a:xfrm>
        </p:grpSpPr>
        <p:grpSp>
          <p:nvGrpSpPr>
            <p:cNvPr id="109573" name="Group 10"/>
            <p:cNvGrpSpPr>
              <a:grpSpLocks/>
            </p:cNvGrpSpPr>
            <p:nvPr/>
          </p:nvGrpSpPr>
          <p:grpSpPr bwMode="auto">
            <a:xfrm>
              <a:off x="467544" y="4581128"/>
              <a:ext cx="8280920" cy="939377"/>
              <a:chOff x="467544" y="4581128"/>
              <a:chExt cx="8280920" cy="939377"/>
            </a:xfrm>
          </p:grpSpPr>
          <p:pic>
            <p:nvPicPr>
              <p:cNvPr id="109575" name="Picture 4" descr="ES_divkrasains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68344" y="4581128"/>
                <a:ext cx="1080120" cy="9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576" name="Picture 6" descr="KF-large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696" y="4581128"/>
                <a:ext cx="1152128" cy="939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577" name="Picture 7" descr="ERAF-large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59832" y="4653136"/>
                <a:ext cx="1241528" cy="742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578" name="Picture 8" descr="ESF-large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544" y="4581128"/>
                <a:ext cx="1204442" cy="886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9574" name="Picture 11" descr="ES_fondu_sauklis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4869160"/>
              <a:ext cx="3168352" cy="36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80125"/>
            <a:ext cx="1008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937344"/>
          </a:xfrm>
        </p:spPr>
        <p:txBody>
          <a:bodyPr/>
          <a:lstStyle/>
          <a:p>
            <a:r>
              <a:rPr lang="lv-LV" dirty="0" smtClean="0"/>
              <a:t>Plānotā programma „Inovācijas</a:t>
            </a:r>
            <a:br>
              <a:rPr lang="lv-LV" dirty="0" smtClean="0"/>
            </a:br>
            <a:r>
              <a:rPr lang="lv-LV" dirty="0" smtClean="0"/>
              <a:t> „zaļās” ražošanas jomā” </a:t>
            </a:r>
            <a:r>
              <a:rPr lang="lv-LV" dirty="0" smtClean="0"/>
              <a:t>I</a:t>
            </a:r>
            <a:endParaRPr lang="lv-LV" sz="2000" dirty="0" smtClean="0"/>
          </a:p>
        </p:txBody>
      </p:sp>
      <p:sp>
        <p:nvSpPr>
          <p:cNvPr id="121859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531994" cy="4968552"/>
          </a:xfrm>
        </p:spPr>
        <p:txBody>
          <a:bodyPr/>
          <a:lstStyle/>
          <a:p>
            <a:pPr algn="just">
              <a:buClr>
                <a:srgbClr val="007635"/>
              </a:buClr>
              <a:buSzPct val="150000"/>
              <a:buBlip>
                <a:blip r:embed="rId4"/>
              </a:buBlip>
            </a:pPr>
            <a:r>
              <a:rPr lang="lv-LV" sz="1800" dirty="0" smtClean="0"/>
              <a:t>Kopējais programmas finansējums 12 586 667 EUR, t.sk. </a:t>
            </a:r>
          </a:p>
          <a:p>
            <a:pPr marL="895350" lvl="1" algn="just">
              <a:buClr>
                <a:srgbClr val="007635"/>
              </a:buClr>
              <a:buFont typeface="Symbol" pitchFamily="18" charset="2"/>
              <a:buChar char=""/>
            </a:pPr>
            <a:r>
              <a:rPr lang="lv-LV" sz="1800" dirty="0" smtClean="0"/>
              <a:t>11 328 000 EUR - Norvēģijas finanšu instrumenta līdzfinansējums </a:t>
            </a:r>
          </a:p>
          <a:p>
            <a:pPr marL="895350" lvl="1" algn="just">
              <a:buClr>
                <a:srgbClr val="007635"/>
              </a:buClr>
              <a:buFont typeface="Symbol" pitchFamily="18" charset="2"/>
              <a:buChar char=""/>
            </a:pPr>
            <a:r>
              <a:rPr lang="sv-SE" sz="1800" dirty="0" smtClean="0"/>
              <a:t>1 258 667 EUR – Latvijas valsts finansējums </a:t>
            </a:r>
            <a:endParaRPr lang="lv-LV" sz="1800" dirty="0" smtClean="0"/>
          </a:p>
          <a:p>
            <a:pPr algn="just">
              <a:buClr>
                <a:srgbClr val="007635"/>
              </a:buClr>
              <a:buSzPct val="150000"/>
              <a:buBlip>
                <a:blip r:embed="rId4"/>
              </a:buBlip>
            </a:pPr>
            <a:r>
              <a:rPr lang="lv-LV" sz="1800" dirty="0" smtClean="0"/>
              <a:t>Programmas vispārējais mērķis ir palielināta „zaļo" komersantu konkurētspēja, tostarp vides nekaitīguma vecināšana esošajās nozarēs, "zaļās" inovācijas un "zaļā" uzņēmējdarbība</a:t>
            </a:r>
          </a:p>
          <a:p>
            <a:pPr algn="just">
              <a:buClr>
                <a:srgbClr val="007635"/>
              </a:buClr>
              <a:buSzPct val="150000"/>
              <a:buBlip>
                <a:blip r:embed="rId4"/>
              </a:buBlip>
            </a:pPr>
            <a:r>
              <a:rPr lang="lv-LV" sz="1800" dirty="0" smtClean="0"/>
              <a:t>Programmas atbalstāmās jomas:</a:t>
            </a:r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smtClean="0"/>
              <a:t>atjaunojamo energoresursu ražošana</a:t>
            </a:r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smtClean="0"/>
              <a:t>videi draudzīgu un </a:t>
            </a:r>
            <a:r>
              <a:rPr lang="lv-LV" sz="1600" dirty="0" err="1" smtClean="0"/>
              <a:t>energoefektīvu</a:t>
            </a:r>
            <a:r>
              <a:rPr lang="lv-LV" sz="1600" dirty="0" smtClean="0"/>
              <a:t> materiālu un produktu radīšana ēkām un būvēm</a:t>
            </a:r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smtClean="0"/>
              <a:t>tīra transportēšana</a:t>
            </a:r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smtClean="0"/>
              <a:t>ūdens resursu vadība</a:t>
            </a:r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smtClean="0"/>
              <a:t>atkritumu apsaimniekošana</a:t>
            </a:r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err="1" smtClean="0"/>
              <a:t>ekodizains</a:t>
            </a:r>
            <a:endParaRPr lang="lv-LV" sz="1600" dirty="0" smtClean="0"/>
          </a:p>
          <a:p>
            <a:pPr marL="895350" lvl="1" algn="just">
              <a:buClr>
                <a:srgbClr val="69240C"/>
              </a:buClr>
              <a:buFont typeface="Tahoma" pitchFamily="34" charset="0"/>
              <a:buChar char="−"/>
            </a:pPr>
            <a:r>
              <a:rPr lang="lv-LV" sz="1600" dirty="0" smtClean="0"/>
              <a:t>veicot jebkurus citus produktu, tehnoloģiju vai procesu uzlabojumus, kas dod ieguldījumu enerģijas efektīvai izmantošanai, izmešu samazināšanai, mazākam resursu patēriņam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395536" y="1277754"/>
            <a:ext cx="8496944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9900"/>
              </a:buClr>
              <a:buSzPct val="100000"/>
            </a:pPr>
            <a:r>
              <a:rPr lang="lv-LV" b="1" dirty="0"/>
              <a:t>Tehnoloģiju inkubators</a:t>
            </a:r>
            <a:r>
              <a:rPr lang="lv-LV" b="1" dirty="0" smtClean="0"/>
              <a:t>:</a:t>
            </a:r>
            <a:endParaRPr lang="lv-LV" b="1" dirty="0"/>
          </a:p>
          <a:p>
            <a:pPr marL="809625" indent="-266700" algn="just">
              <a:spcAft>
                <a:spcPts val="600"/>
              </a:spcAft>
              <a:buClr>
                <a:srgbClr val="00863D"/>
              </a:buClr>
              <a:buSzPct val="100000"/>
              <a:buBlip>
                <a:blip r:embed="rId2"/>
              </a:buBlip>
            </a:pPr>
            <a:r>
              <a:rPr lang="lv-LV" dirty="0" err="1" smtClean="0"/>
              <a:t>Pirmsinkubācija</a:t>
            </a:r>
            <a:r>
              <a:rPr lang="lv-LV" dirty="0" smtClean="0"/>
              <a:t>  </a:t>
            </a:r>
            <a:r>
              <a:rPr lang="lv-LV" dirty="0"/>
              <a:t>-  ekspertu atbalsts biznesa idejas izstrādei </a:t>
            </a:r>
          </a:p>
          <a:p>
            <a:pPr marL="809625" lvl="1" indent="-266700" algn="just">
              <a:spcAft>
                <a:spcPts val="600"/>
              </a:spcAft>
              <a:buClr>
                <a:srgbClr val="00863D"/>
              </a:buClr>
              <a:buSzPct val="100000"/>
              <a:buBlip>
                <a:blip r:embed="rId2"/>
              </a:buBlip>
            </a:pPr>
            <a:r>
              <a:rPr lang="lv-LV" dirty="0"/>
              <a:t>Atbalsta apjoms: </a:t>
            </a:r>
            <a:r>
              <a:rPr lang="lv-LV" b="1" dirty="0"/>
              <a:t>5000 – 10 000 EUR </a:t>
            </a:r>
            <a:endParaRPr lang="lv-LV" dirty="0"/>
          </a:p>
          <a:p>
            <a:pPr marL="809625" lvl="1" indent="-266700" algn="just">
              <a:spcAft>
                <a:spcPts val="600"/>
              </a:spcAft>
              <a:buClr>
                <a:srgbClr val="00863D"/>
              </a:buClr>
              <a:buSzPct val="100000"/>
              <a:buBlip>
                <a:blip r:embed="rId2"/>
              </a:buBlip>
            </a:pPr>
            <a:r>
              <a:rPr lang="lv-LV" dirty="0"/>
              <a:t>Atbalsta intensitāte: </a:t>
            </a:r>
            <a:r>
              <a:rPr lang="lv-LV" b="1" dirty="0"/>
              <a:t>100% </a:t>
            </a:r>
            <a:endParaRPr lang="lv-LV" dirty="0"/>
          </a:p>
          <a:p>
            <a:pPr marL="809625" lvl="1" indent="-266700" algn="just">
              <a:spcAft>
                <a:spcPts val="1200"/>
              </a:spcAft>
              <a:buClr>
                <a:srgbClr val="00863D"/>
              </a:buClr>
              <a:buSzPct val="100000"/>
              <a:buBlip>
                <a:blip r:embed="rId2"/>
              </a:buBlip>
            </a:pPr>
            <a:r>
              <a:rPr lang="lv-LV" dirty="0"/>
              <a:t>Atbalsta periods: līdz 6 mēnešiem </a:t>
            </a:r>
          </a:p>
          <a:p>
            <a:pPr algn="just">
              <a:spcAft>
                <a:spcPts val="1200"/>
              </a:spcAft>
              <a:buClr>
                <a:srgbClr val="00863D"/>
              </a:buClr>
              <a:buSzPct val="100000"/>
            </a:pPr>
            <a:r>
              <a:rPr lang="lv-LV" dirty="0" smtClean="0"/>
              <a:t>Inkubācija </a:t>
            </a:r>
            <a:r>
              <a:rPr lang="lv-LV" dirty="0"/>
              <a:t>– neliela apjoma granti komersantiem jaunu vai būtiski uzlabotu produktu, pakalpojumu un tehnoloģiju izstrādē un ieviešanā </a:t>
            </a:r>
          </a:p>
          <a:p>
            <a:pPr marL="542925" lvl="1" indent="266700" algn="just">
              <a:buClr>
                <a:srgbClr val="00863D"/>
              </a:buClr>
              <a:buSzPct val="100000"/>
              <a:buBlip>
                <a:blip r:embed="rId2"/>
              </a:buBlip>
            </a:pPr>
            <a:r>
              <a:rPr lang="lv-LV" dirty="0"/>
              <a:t>Atbalsta apjoms: </a:t>
            </a:r>
            <a:r>
              <a:rPr lang="lv-LV" b="1" dirty="0"/>
              <a:t>10 000 –170 000 EUR </a:t>
            </a:r>
            <a:endParaRPr lang="lv-LV" dirty="0"/>
          </a:p>
          <a:p>
            <a:pPr marL="542925" lvl="1" indent="266700" algn="just">
              <a:buClr>
                <a:srgbClr val="00863D"/>
              </a:buClr>
              <a:buSzPct val="100000"/>
              <a:buBlip>
                <a:blip r:embed="rId2"/>
              </a:buBlip>
            </a:pPr>
            <a:r>
              <a:rPr lang="lv-LV" dirty="0"/>
              <a:t>Atbalsta intensitāte: </a:t>
            </a:r>
          </a:p>
          <a:p>
            <a:pPr marL="1076325" lvl="1" indent="266700" algn="just">
              <a:buSzPct val="100000"/>
              <a:buFont typeface="Symbol" pitchFamily="18" charset="2"/>
              <a:buChar char="-"/>
            </a:pPr>
            <a:r>
              <a:rPr lang="lv-LV" b="1" dirty="0" smtClean="0"/>
              <a:t>1.gadā </a:t>
            </a:r>
            <a:r>
              <a:rPr lang="lv-LV" b="1" dirty="0"/>
              <a:t>- līdz 80</a:t>
            </a:r>
            <a:r>
              <a:rPr lang="lv-LV" b="1" dirty="0" smtClean="0"/>
              <a:t>%</a:t>
            </a:r>
            <a:endParaRPr lang="lv-LV" dirty="0"/>
          </a:p>
          <a:p>
            <a:pPr marL="1076325" lvl="1" indent="266700" algn="just">
              <a:buSzPct val="100000"/>
              <a:buFont typeface="Symbol" pitchFamily="18" charset="2"/>
              <a:buChar char="-"/>
            </a:pPr>
            <a:r>
              <a:rPr lang="lv-LV" b="1" dirty="0" smtClean="0"/>
              <a:t>2.gadā </a:t>
            </a:r>
            <a:r>
              <a:rPr lang="lv-LV" b="1" dirty="0"/>
              <a:t>- līdz 55</a:t>
            </a:r>
            <a:r>
              <a:rPr lang="lv-LV" b="1" dirty="0" smtClean="0"/>
              <a:t>%</a:t>
            </a:r>
            <a:endParaRPr lang="lv-LV" dirty="0"/>
          </a:p>
          <a:p>
            <a:pPr marL="1076325" lvl="1" indent="266700" algn="just">
              <a:spcAft>
                <a:spcPts val="1200"/>
              </a:spcAft>
              <a:buSzPct val="100000"/>
              <a:buFont typeface="Symbol" pitchFamily="18" charset="2"/>
              <a:buChar char="-"/>
            </a:pPr>
            <a:r>
              <a:rPr lang="lv-LV" b="1" dirty="0" smtClean="0"/>
              <a:t>3.gadā </a:t>
            </a:r>
            <a:r>
              <a:rPr lang="lv-LV" b="1" dirty="0"/>
              <a:t>- līdz 35</a:t>
            </a:r>
            <a:r>
              <a:rPr lang="lv-LV" b="1" dirty="0" smtClean="0"/>
              <a:t>%</a:t>
            </a:r>
            <a:endParaRPr lang="lv-LV" dirty="0"/>
          </a:p>
          <a:p>
            <a:pPr marL="0" lvl="1" algn="just">
              <a:buClr>
                <a:srgbClr val="00863D"/>
              </a:buClr>
              <a:buSzPct val="100000"/>
            </a:pPr>
            <a:r>
              <a:rPr lang="sv-SE" dirty="0"/>
              <a:t>Minimālais projekta ilgums: 3 mēneši </a:t>
            </a:r>
            <a:endParaRPr lang="lv-LV" dirty="0"/>
          </a:p>
          <a:p>
            <a:pPr marL="0" lvl="1" algn="just">
              <a:buClr>
                <a:srgbClr val="00863D"/>
              </a:buClr>
              <a:buSzPct val="100000"/>
            </a:pPr>
            <a:r>
              <a:rPr lang="pt-BR" dirty="0"/>
              <a:t>Atbalsta periods: līdz 2016.gada 31.martam</a:t>
            </a:r>
            <a:endParaRPr lang="lv-LV" dirty="0"/>
          </a:p>
        </p:txBody>
      </p:sp>
      <p:sp>
        <p:nvSpPr>
          <p:cNvPr id="123906" name="Title 1"/>
          <p:cNvSpPr txBox="1">
            <a:spLocks/>
          </p:cNvSpPr>
          <p:nvPr/>
        </p:nvSpPr>
        <p:spPr bwMode="auto">
          <a:xfrm>
            <a:off x="0" y="333375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lv-LV" sz="2800" b="1">
                <a:solidFill>
                  <a:srgbClr val="A50021"/>
                </a:solidFill>
              </a:rPr>
              <a:t>Plānotā programma Inovācijas </a:t>
            </a:r>
          </a:p>
          <a:p>
            <a:pPr algn="ctr"/>
            <a:r>
              <a:rPr lang="lv-LV" sz="2800" b="1">
                <a:solidFill>
                  <a:srgbClr val="A50021"/>
                </a:solidFill>
              </a:rPr>
              <a:t>«zaļās» ražošanas jomā II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80125"/>
            <a:ext cx="1008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865188"/>
          </a:xfrm>
        </p:spPr>
        <p:txBody>
          <a:bodyPr/>
          <a:lstStyle/>
          <a:p>
            <a:r>
              <a:rPr lang="lv-LV" smtClean="0"/>
              <a:t>Plānotā programma „Inovācijas</a:t>
            </a:r>
            <a:br>
              <a:rPr lang="lv-LV" smtClean="0"/>
            </a:br>
            <a:r>
              <a:rPr lang="lv-LV" smtClean="0"/>
              <a:t> „zaļās” ražošanas jomā” III</a:t>
            </a:r>
            <a:br>
              <a:rPr lang="lv-LV" smtClean="0"/>
            </a:br>
            <a:endParaRPr lang="lv-LV" sz="2000" smtClean="0"/>
          </a:p>
        </p:txBody>
      </p:sp>
      <p:sp>
        <p:nvSpPr>
          <p:cNvPr id="124930" name="Content Placeholder 4"/>
          <p:cNvSpPr>
            <a:spLocks noGrp="1"/>
          </p:cNvSpPr>
          <p:nvPr>
            <p:ph idx="1"/>
          </p:nvPr>
        </p:nvSpPr>
        <p:spPr>
          <a:xfrm>
            <a:off x="574674" y="1484784"/>
            <a:ext cx="8245798" cy="3600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40000"/>
              <a:buFontTx/>
              <a:buNone/>
            </a:pPr>
            <a:r>
              <a:rPr lang="lv-LV" b="1" dirty="0" smtClean="0"/>
              <a:t>LIAA atklātais konkurss “Atbalsts zaļo tehnoloģiju ieviešanai ražošanā”</a:t>
            </a:r>
          </a:p>
          <a:p>
            <a:pPr marL="895350" indent="-361950" algn="just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50000"/>
              <a:buBlip>
                <a:blip r:embed="rId3"/>
              </a:buBlip>
            </a:pPr>
            <a:r>
              <a:rPr lang="lv-LV" dirty="0" smtClean="0"/>
              <a:t>Finansējuma apmērs: </a:t>
            </a:r>
            <a:r>
              <a:rPr lang="lv-LV" b="1" dirty="0" smtClean="0"/>
              <a:t>170 000 – 700 000 EUR</a:t>
            </a:r>
          </a:p>
          <a:p>
            <a:pPr marL="895350" indent="-361950" algn="just">
              <a:spcBef>
                <a:spcPts val="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lang="lv-LV" dirty="0" smtClean="0"/>
              <a:t>Atbalsta intensitāte: </a:t>
            </a:r>
            <a:r>
              <a:rPr lang="lv-LV" b="1" dirty="0" smtClean="0"/>
              <a:t>35%</a:t>
            </a:r>
          </a:p>
          <a:p>
            <a:pPr marL="895350" indent="-361950" algn="just">
              <a:spcBef>
                <a:spcPts val="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lang="lv-LV" dirty="0" smtClean="0"/>
              <a:t>Atbalsta saņēmēji: mazie, vidējie un lielie komersanti</a:t>
            </a:r>
          </a:p>
          <a:p>
            <a:pPr marL="895350" indent="-361950" algn="just">
              <a:spcBef>
                <a:spcPts val="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lang="lv-LV" dirty="0" smtClean="0"/>
              <a:t>Atbalstāmās izmaksas: jaunu iekārtu izmaksas un dažādas ar iekārtu iegādi un jaunas tehnoloģijas/produkta izstrādi saistītās izmaksas, kas ir tieši ietekmē projekta mērķu sasniegšanu</a:t>
            </a:r>
            <a:endParaRPr lang="lv-LV" sz="2400" dirty="0" smtClean="0"/>
          </a:p>
        </p:txBody>
      </p:sp>
      <p:pic>
        <p:nvPicPr>
          <p:cNvPr id="124931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881688"/>
            <a:ext cx="12668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404813"/>
            <a:ext cx="8713787" cy="935037"/>
          </a:xfrm>
        </p:spPr>
        <p:txBody>
          <a:bodyPr/>
          <a:lstStyle/>
          <a:p>
            <a:pPr eaLnBrk="1" hangingPunct="1"/>
            <a:r>
              <a:rPr lang="lv-LV" sz="3200" smtClean="0"/>
              <a:t>Atbalsta instrumenti uzņēmējiem</a:t>
            </a:r>
          </a:p>
        </p:txBody>
      </p:sp>
      <p:pic>
        <p:nvPicPr>
          <p:cNvPr id="125954" name="Picture 5" descr="58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60575"/>
            <a:ext cx="2087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Content Placeholder 2"/>
          <p:cNvSpPr>
            <a:spLocks/>
          </p:cNvSpPr>
          <p:nvPr/>
        </p:nvSpPr>
        <p:spPr bwMode="auto">
          <a:xfrm>
            <a:off x="2771329" y="1700213"/>
            <a:ext cx="5977135" cy="403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algn="just" eaLnBrk="0" hangingPunct="0">
              <a:spcBef>
                <a:spcPct val="50000"/>
              </a:spcBef>
              <a:buClr>
                <a:srgbClr val="006600"/>
              </a:buClr>
              <a:buSzPct val="150000"/>
              <a:buBlip>
                <a:blip r:embed="rId4"/>
              </a:buBlip>
            </a:pPr>
            <a:r>
              <a:rPr lang="lv-LV" sz="2400" dirty="0"/>
              <a:t>Informatīvajā materiālā ir apkopotas gan LIAA, gan arī citu iestāžu piedāvātās atbalsta programmas</a:t>
            </a:r>
          </a:p>
          <a:p>
            <a:pPr marL="447675" indent="-447675" algn="just" eaLnBrk="0" hangingPunct="0">
              <a:spcBef>
                <a:spcPct val="50000"/>
              </a:spcBef>
              <a:buClr>
                <a:srgbClr val="006600"/>
              </a:buClr>
              <a:buSzPct val="150000"/>
              <a:buBlip>
                <a:blip r:embed="rId4"/>
              </a:buBlip>
            </a:pPr>
            <a:r>
              <a:rPr lang="lv-LV" sz="2400" dirty="0"/>
              <a:t>Informatīvais materiāls tiek aktualizēts katru mēnesi</a:t>
            </a:r>
          </a:p>
          <a:p>
            <a:pPr marL="447675" indent="-447675" algn="just" eaLnBrk="0" hangingPunct="0">
              <a:spcBef>
                <a:spcPct val="50000"/>
              </a:spcBef>
              <a:buClr>
                <a:srgbClr val="006600"/>
              </a:buClr>
              <a:buSzPct val="150000"/>
              <a:buBlip>
                <a:blip r:embed="rId4"/>
              </a:buBlip>
            </a:pPr>
            <a:r>
              <a:rPr lang="lv-LV" sz="2400" dirty="0"/>
              <a:t>Materiāls ir pieejams LIAA mājas lapā sadaļā Uzņēmējdarbības ABC</a:t>
            </a:r>
          </a:p>
          <a:p>
            <a:pPr marL="447675" indent="-447675" algn="just" eaLnBrk="0" hangingPunct="0">
              <a:spcBef>
                <a:spcPct val="50000"/>
              </a:spcBef>
              <a:buClr>
                <a:srgbClr val="006600"/>
              </a:buClr>
              <a:buSzPct val="150000"/>
              <a:buBlip>
                <a:blip r:embed="rId4"/>
              </a:buBlip>
            </a:pPr>
            <a:r>
              <a:rPr lang="lv-LV" sz="2400" b="1" dirty="0"/>
              <a:t>Materiāls ir pieejams latviešu un krievu </a:t>
            </a:r>
            <a:r>
              <a:rPr lang="lv-LV" sz="2400" b="1" dirty="0" smtClean="0"/>
              <a:t>valodā</a:t>
            </a:r>
            <a:endParaRPr lang="lv-L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</p:spPr>
        <p:txBody>
          <a:bodyPr/>
          <a:lstStyle/>
          <a:p>
            <a:r>
              <a:rPr lang="lv-LV" sz="3200" dirty="0" err="1" smtClean="0"/>
              <a:t>www.liaa.gov.lv</a:t>
            </a:r>
            <a:endParaRPr lang="lv-LV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537"/>
            <a:ext cx="8425184" cy="4104679"/>
          </a:xfrm>
        </p:spPr>
        <p:txBody>
          <a:bodyPr/>
          <a:lstStyle/>
          <a:p>
            <a:pPr marL="361950" indent="-361950" algn="just">
              <a:spcBef>
                <a:spcPts val="0"/>
              </a:spcBef>
              <a:buClr>
                <a:srgbClr val="00B050"/>
              </a:buClr>
              <a:buSzPct val="140000"/>
              <a:buFont typeface="Wingdings" pitchFamily="2" charset="2"/>
              <a:buChar char="ü"/>
              <a:defRPr/>
            </a:pPr>
            <a:r>
              <a:rPr lang="lv-LV" dirty="0" smtClean="0"/>
              <a:t>ES fondi </a:t>
            </a:r>
            <a:r>
              <a:rPr lang="lv-LV" sz="1800" dirty="0" smtClean="0">
                <a:hlinkClick r:id="rId2"/>
              </a:rPr>
              <a:t>http://www.liaa.gov.lv/lv/fondi/es-fondi</a:t>
            </a:r>
            <a:r>
              <a:rPr lang="lv-LV" sz="1800" dirty="0" smtClean="0"/>
              <a:t> </a:t>
            </a:r>
          </a:p>
          <a:p>
            <a:pPr marL="809625" lvl="1" indent="352425" algn="just">
              <a:spcBef>
                <a:spcPts val="0"/>
              </a:spcBef>
              <a:buClrTx/>
              <a:buSzPct val="140000"/>
              <a:buFont typeface="Symbol" pitchFamily="18" charset="2"/>
              <a:buChar char=""/>
              <a:defRPr/>
            </a:pPr>
            <a:r>
              <a:rPr lang="lv-LV" dirty="0" smtClean="0"/>
              <a:t>Norvēģijas finanšu grants</a:t>
            </a:r>
          </a:p>
          <a:p>
            <a:pPr marL="809625" lvl="1" indent="352425" algn="just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40000"/>
              <a:buFontTx/>
              <a:buNone/>
              <a:defRPr/>
            </a:pPr>
            <a:r>
              <a:rPr lang="lv-LV" sz="1800" dirty="0" smtClean="0">
                <a:hlinkClick r:id="rId3"/>
              </a:rPr>
              <a:t>http://www.liaa.gov.lv/lv/fondi/norvegijas-finansu-grants</a:t>
            </a:r>
            <a:r>
              <a:rPr lang="lv-LV" sz="1800" dirty="0" smtClean="0"/>
              <a:t> </a:t>
            </a:r>
          </a:p>
          <a:p>
            <a:pPr marL="361950" indent="-361950" algn="just">
              <a:spcBef>
                <a:spcPts val="0"/>
              </a:spcBef>
              <a:buClr>
                <a:srgbClr val="00B050"/>
              </a:buClr>
              <a:buSzPct val="140000"/>
              <a:buFont typeface="Wingdings" pitchFamily="2" charset="2"/>
              <a:buChar char="ü"/>
              <a:defRPr/>
            </a:pPr>
            <a:r>
              <a:rPr lang="lv-LV" dirty="0" smtClean="0"/>
              <a:t>Eksportētājiem </a:t>
            </a:r>
            <a:r>
              <a:rPr lang="lv-LV" sz="1800" dirty="0" smtClean="0">
                <a:hlinkClick r:id="rId4"/>
              </a:rPr>
              <a:t>http://www.liaa.gov.lv/lv/eksportetajiem</a:t>
            </a:r>
            <a:r>
              <a:rPr lang="lv-LV" sz="1800" dirty="0" smtClean="0"/>
              <a:t> </a:t>
            </a:r>
          </a:p>
          <a:p>
            <a:pPr marL="809625" lvl="1" indent="352425" algn="just">
              <a:spcBef>
                <a:spcPts val="0"/>
              </a:spcBef>
              <a:buClrTx/>
              <a:buSzPct val="140000"/>
              <a:buFont typeface="Symbol" pitchFamily="18" charset="2"/>
              <a:buChar char="-"/>
              <a:defRPr/>
            </a:pPr>
            <a:r>
              <a:rPr lang="lv-LV" dirty="0" smtClean="0"/>
              <a:t>Eksporta pasākumi</a:t>
            </a:r>
          </a:p>
          <a:p>
            <a:pPr marL="809625" lvl="1" indent="352425" algn="just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40000"/>
              <a:buNone/>
              <a:defRPr/>
            </a:pPr>
            <a:r>
              <a:rPr lang="lv-LV" sz="1800" dirty="0" smtClean="0">
                <a:hlinkClick r:id="rId5"/>
              </a:rPr>
              <a:t>http://www.liaa.gov.lv/lv/eksportetajiem/eksporta-pasakumi</a:t>
            </a:r>
            <a:r>
              <a:rPr lang="lv-LV" sz="1800" dirty="0" smtClean="0"/>
              <a:t> </a:t>
            </a:r>
          </a:p>
          <a:p>
            <a:pPr marL="361950" indent="-361950" algn="just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40000"/>
              <a:buFont typeface="Wingdings" pitchFamily="2" charset="2"/>
              <a:buChar char="ü"/>
              <a:defRPr/>
            </a:pPr>
            <a:r>
              <a:rPr lang="lv-LV" dirty="0" smtClean="0"/>
              <a:t>Investīcijas </a:t>
            </a:r>
            <a:r>
              <a:rPr lang="lv-LV" sz="1800" dirty="0" smtClean="0">
                <a:hlinkClick r:id="rId6"/>
              </a:rPr>
              <a:t>http://www.liaa.gov.lv/lv/investicijas/investiciju-piesaiste</a:t>
            </a:r>
            <a:r>
              <a:rPr lang="lv-LV" sz="1800" dirty="0" smtClean="0"/>
              <a:t> </a:t>
            </a:r>
          </a:p>
          <a:p>
            <a:pPr marL="361950" indent="-361950" algn="just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40000"/>
              <a:buFont typeface="Wingdings" pitchFamily="2" charset="2"/>
              <a:buChar char="ü"/>
              <a:defRPr/>
            </a:pPr>
            <a:r>
              <a:rPr lang="lv-LV" dirty="0" smtClean="0"/>
              <a:t>Pasākumu kalendārs </a:t>
            </a:r>
            <a:r>
              <a:rPr lang="lv-LV" sz="1800" dirty="0" smtClean="0">
                <a:hlinkClick r:id="rId7"/>
              </a:rPr>
              <a:t>http://www.liaa.gov.lv/lv/calendar</a:t>
            </a:r>
            <a:r>
              <a:rPr lang="lv-LV" sz="1800" dirty="0" smtClean="0"/>
              <a:t> </a:t>
            </a:r>
          </a:p>
          <a:p>
            <a:pPr marL="361950" indent="-361950" algn="just">
              <a:spcBef>
                <a:spcPts val="0"/>
              </a:spcBef>
              <a:buClr>
                <a:srgbClr val="00B050"/>
              </a:buClr>
              <a:buSzPct val="140000"/>
              <a:buFont typeface="Wingdings" pitchFamily="2" charset="2"/>
              <a:buChar char="ü"/>
              <a:defRPr/>
            </a:pPr>
            <a:r>
              <a:rPr lang="lv-LV" dirty="0" smtClean="0"/>
              <a:t>Aktuālie atbalsta instrumenti uzņēmējiem</a:t>
            </a:r>
          </a:p>
          <a:p>
            <a:pPr marL="1162050" indent="0" algn="just">
              <a:spcBef>
                <a:spcPts val="0"/>
              </a:spcBef>
              <a:buClr>
                <a:srgbClr val="00B050"/>
              </a:buClr>
              <a:buSzPct val="140000"/>
              <a:buNone/>
              <a:defRPr/>
            </a:pPr>
            <a:r>
              <a:rPr lang="lv-LV" sz="1800" dirty="0" smtClean="0">
                <a:hlinkClick r:id="rId8"/>
              </a:rPr>
              <a:t>http://www.liaa.gov.lv/lv/uznemejdarbibas-abc/atbalsts-uznemejiem</a:t>
            </a:r>
            <a:endParaRPr lang="lv-LV" sz="18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ChangeArrowheads="1"/>
          </p:cNvSpPr>
          <p:nvPr/>
        </p:nvSpPr>
        <p:spPr bwMode="auto">
          <a:xfrm>
            <a:off x="395288" y="2349500"/>
            <a:ext cx="84963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ct val="90000"/>
              </a:lnSpc>
            </a:pPr>
            <a:r>
              <a:rPr lang="lv-LV" sz="2800" b="1"/>
              <a:t>Paldies par uzmanību! </a:t>
            </a:r>
          </a:p>
          <a:p>
            <a:pPr marL="381000" indent="-381000" algn="just">
              <a:lnSpc>
                <a:spcPct val="90000"/>
              </a:lnSpc>
            </a:pPr>
            <a:endParaRPr lang="lv-LV" sz="2800" b="1"/>
          </a:p>
          <a:p>
            <a:pPr marL="381000" indent="-381000" algn="just">
              <a:lnSpc>
                <a:spcPct val="90000"/>
              </a:lnSpc>
            </a:pPr>
            <a:r>
              <a:rPr lang="lv-LV" b="1"/>
              <a:t>LIAA Klientu apkalpošanas nodaļa</a:t>
            </a:r>
          </a:p>
          <a:p>
            <a:pPr marL="381000" indent="-381000" algn="just">
              <a:lnSpc>
                <a:spcPct val="90000"/>
              </a:lnSpc>
            </a:pPr>
            <a:r>
              <a:rPr lang="en-US" b="1"/>
              <a:t>Pērses iela 2</a:t>
            </a:r>
            <a:r>
              <a:rPr lang="lv-LV" b="1"/>
              <a:t> (1.stāvs), </a:t>
            </a:r>
            <a:r>
              <a:rPr lang="en-US" b="1"/>
              <a:t>Rīga, LV-1442</a:t>
            </a:r>
            <a:endParaRPr lang="lv-LV" b="1"/>
          </a:p>
          <a:p>
            <a:pPr marL="381000" indent="-381000" algn="just">
              <a:lnSpc>
                <a:spcPct val="90000"/>
              </a:lnSpc>
            </a:pPr>
            <a:r>
              <a:rPr lang="en-US" b="1"/>
              <a:t>Tālrunis: +371 </a:t>
            </a:r>
            <a:r>
              <a:rPr lang="lv-LV" b="1"/>
              <a:t>6</a:t>
            </a:r>
            <a:r>
              <a:rPr lang="en-US" b="1"/>
              <a:t>70394</a:t>
            </a:r>
            <a:r>
              <a:rPr lang="lv-LV" b="1"/>
              <a:t>99</a:t>
            </a:r>
          </a:p>
          <a:p>
            <a:pPr marL="381000" indent="-381000" algn="just">
              <a:lnSpc>
                <a:spcPct val="90000"/>
              </a:lnSpc>
            </a:pPr>
            <a:r>
              <a:rPr lang="en-US" b="1"/>
              <a:t>Fakss: +371 </a:t>
            </a:r>
            <a:r>
              <a:rPr lang="lv-LV" b="1"/>
              <a:t>6</a:t>
            </a:r>
            <a:r>
              <a:rPr lang="en-US" b="1"/>
              <a:t>7039401</a:t>
            </a:r>
            <a:endParaRPr lang="lv-LV" b="1"/>
          </a:p>
          <a:p>
            <a:pPr marL="381000" indent="-381000" algn="just">
              <a:lnSpc>
                <a:spcPct val="90000"/>
              </a:lnSpc>
            </a:pPr>
            <a:r>
              <a:rPr lang="lv-LV" b="1"/>
              <a:t>E-pasts: jautajumi@liaa.gov.lv </a:t>
            </a:r>
          </a:p>
          <a:p>
            <a:pPr marL="381000" indent="-381000" algn="just">
              <a:lnSpc>
                <a:spcPct val="90000"/>
              </a:lnSpc>
            </a:pPr>
            <a:r>
              <a:rPr lang="lv-LV" b="1">
                <a:hlinkClick r:id="rId4"/>
              </a:rPr>
              <a:t>www.liaa.gov.lv</a:t>
            </a:r>
            <a:endParaRPr lang="lv-LV" b="1"/>
          </a:p>
          <a:p>
            <a:pPr marL="381000" indent="-381000" algn="just">
              <a:lnSpc>
                <a:spcPct val="90000"/>
              </a:lnSpc>
            </a:pPr>
            <a:endParaRPr lang="lv-LV" b="1"/>
          </a:p>
          <a:p>
            <a:pPr marL="381000" indent="-381000" algn="just">
              <a:lnSpc>
                <a:spcPct val="90000"/>
              </a:lnSpc>
            </a:pPr>
            <a:r>
              <a:rPr lang="lv-LV" b="1"/>
              <a:t>Sekojiet LIAA jaunumiem arī Twitter: </a:t>
            </a:r>
            <a:r>
              <a:rPr lang="lv-LV" b="1">
                <a:hlinkClick r:id="rId5"/>
              </a:rPr>
              <a:t>LIAALatvija</a:t>
            </a:r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\\Varis\Desktops$\Eva.Surgofte\Desktop\internet_business_23-t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56661"/>
            <a:ext cx="8955177" cy="5701339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323528" y="980728"/>
          <a:ext cx="896461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1619" name="TextBox 4"/>
          <p:cNvSpPr txBox="1">
            <a:spLocks noChangeArrowheads="1"/>
          </p:cNvSpPr>
          <p:nvPr/>
        </p:nvSpPr>
        <p:spPr bwMode="auto">
          <a:xfrm>
            <a:off x="684213" y="549275"/>
            <a:ext cx="8147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2800" b="1">
                <a:solidFill>
                  <a:srgbClr val="A50021"/>
                </a:solidFill>
              </a:rPr>
              <a:t>LIAA pakalpojumi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9E370-0CD0-4249-B4F4-FEE2B3C3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BA9E370-0CD0-4249-B4F4-FEE2B3C3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BA9E370-0CD0-4249-B4F4-FEE2B3C3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A16487-E083-40C4-8F08-9BF7265FE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0A16487-E083-40C4-8F08-9BF7265FE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0A16487-E083-40C4-8F08-9BF7265FE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687C1-1820-48EE-B7AA-DAE759B93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0C687C1-1820-48EE-B7AA-DAE759B93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0C687C1-1820-48EE-B7AA-DAE759B93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DABB78-7482-46EB-A454-CD4085735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2DABB78-7482-46EB-A454-CD4085735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02DABB78-7482-46EB-A454-CD4085735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A7C7D0-4C0A-43E0-B334-5DB2EBD2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EEA7C7D0-4C0A-43E0-B334-5DB2EBD2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EEA7C7D0-4C0A-43E0-B334-5DB2EBD2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r>
              <a:rPr lang="lv-LV" smtClean="0"/>
              <a:t>LIAA programmas</a:t>
            </a:r>
            <a:br>
              <a:rPr lang="lv-LV" smtClean="0"/>
            </a:br>
            <a:r>
              <a:rPr lang="lv-LV" sz="2000" smtClean="0"/>
              <a:t> (kurās var iesniegt jaunus projektus)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320257"/>
          </a:xfrm>
        </p:spPr>
        <p:txBody>
          <a:bodyPr/>
          <a:lstStyle/>
          <a:p>
            <a:pPr marL="381000" indent="-381000" algn="just">
              <a:spcBef>
                <a:spcPts val="0"/>
              </a:spcBef>
              <a:spcAft>
                <a:spcPts val="1800"/>
              </a:spcAft>
              <a:buSzPct val="140000"/>
              <a:buFontTx/>
              <a:buNone/>
              <a:defRPr/>
            </a:pPr>
            <a:r>
              <a:rPr lang="lv-LV" b="1" dirty="0" smtClean="0"/>
              <a:t>Šobrīd atvērtas:</a:t>
            </a:r>
          </a:p>
          <a:p>
            <a:pPr marL="381000" indent="-381000" algn="just">
              <a:spcBef>
                <a:spcPts val="0"/>
              </a:spcBef>
              <a:buClr>
                <a:srgbClr val="00B050"/>
              </a:buClr>
              <a:buSzPct val="140000"/>
              <a:buBlip>
                <a:blip r:embed="rId3"/>
              </a:buBlip>
              <a:defRPr/>
            </a:pPr>
            <a:r>
              <a:rPr lang="lv-LV" dirty="0" smtClean="0"/>
              <a:t>Ārējo tirgu apgūšana – ārējais mārketings </a:t>
            </a:r>
          </a:p>
          <a:p>
            <a:pPr marL="381000" indent="-381000" algn="just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40000"/>
              <a:buFontTx/>
              <a:buNone/>
              <a:defRPr/>
            </a:pPr>
            <a:r>
              <a:rPr lang="lv-LV" dirty="0" smtClean="0"/>
              <a:t>	</a:t>
            </a:r>
            <a:r>
              <a:rPr lang="lv-LV" i="1" dirty="0" smtClean="0">
                <a:solidFill>
                  <a:srgbClr val="FF0000"/>
                </a:solidFill>
              </a:rPr>
              <a:t>Atvērta līdz 2013.gada 30.novembrim</a:t>
            </a:r>
          </a:p>
          <a:p>
            <a:pPr marL="381000" indent="-381000" algn="just">
              <a:spcBef>
                <a:spcPts val="0"/>
              </a:spcBef>
              <a:buClr>
                <a:srgbClr val="00B050"/>
              </a:buClr>
              <a:buSzPct val="140000"/>
              <a:buBlip>
                <a:blip r:embed="rId3"/>
              </a:buBlip>
              <a:defRPr/>
            </a:pPr>
            <a:r>
              <a:rPr lang="lv-LV" dirty="0" smtClean="0"/>
              <a:t>Pasākumi centralizētās siltumapgādes sistēmu efektivitātes paaugstināšanai (5.kārta) </a:t>
            </a:r>
          </a:p>
          <a:p>
            <a:pPr marL="381000" indent="-381000" algn="just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40000"/>
              <a:buFontTx/>
              <a:buNone/>
              <a:defRPr/>
            </a:pPr>
            <a:r>
              <a:rPr lang="lv-LV" b="1" i="1" dirty="0" smtClean="0">
                <a:solidFill>
                  <a:srgbClr val="000000"/>
                </a:solidFill>
              </a:rPr>
              <a:t>    </a:t>
            </a:r>
            <a:r>
              <a:rPr lang="lv-LV" i="1" dirty="0" smtClean="0">
                <a:solidFill>
                  <a:srgbClr val="FF0000"/>
                </a:solidFill>
              </a:rPr>
              <a:t>Atvērta no 2013.gada 8.aprīļa līdz 2013.gada 31.jūlijam</a:t>
            </a:r>
          </a:p>
          <a:p>
            <a:pPr marL="381000" indent="-381000" algn="just">
              <a:spcBef>
                <a:spcPts val="0"/>
              </a:spcBef>
              <a:buClr>
                <a:srgbClr val="00B050"/>
              </a:buClr>
              <a:buSzPct val="140000"/>
              <a:buBlip>
                <a:blip r:embed="rId3"/>
              </a:buBlip>
              <a:defRPr/>
            </a:pPr>
            <a:r>
              <a:rPr lang="lv-LV" dirty="0" err="1" smtClean="0"/>
              <a:t>Mikro</a:t>
            </a:r>
            <a:r>
              <a:rPr lang="lv-LV" dirty="0" smtClean="0"/>
              <a:t>, mazo un vidējo komersantu jaunu produktu un tehnoloģiju attīstības programma</a:t>
            </a:r>
            <a:endParaRPr lang="lv-LV" dirty="0" smtClean="0">
              <a:solidFill>
                <a:srgbClr val="000000"/>
              </a:solidFill>
            </a:endParaRPr>
          </a:p>
          <a:p>
            <a:pPr marL="381000" indent="-25400" algn="just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40000"/>
              <a:buFontTx/>
              <a:buNone/>
              <a:defRPr/>
            </a:pPr>
            <a:r>
              <a:rPr lang="lv-LV" i="1" dirty="0" smtClean="0">
                <a:solidFill>
                  <a:srgbClr val="FF0000"/>
                </a:solidFill>
              </a:rPr>
              <a:t>Atvērta no 2012.gada 03.decembra līdz pieejams finansējums</a:t>
            </a:r>
          </a:p>
          <a:p>
            <a:pPr marL="381000" indent="-381000" algn="just">
              <a:spcBef>
                <a:spcPts val="0"/>
              </a:spcBef>
              <a:buClr>
                <a:srgbClr val="00B050"/>
              </a:buClr>
              <a:buSzPct val="140000"/>
              <a:buBlip>
                <a:blip r:embed="rId3"/>
              </a:buBlip>
              <a:defRPr/>
            </a:pPr>
            <a:r>
              <a:rPr lang="lv-LV" dirty="0" smtClean="0"/>
              <a:t>Daudzdzīvokļu dzīvojamo māju </a:t>
            </a:r>
            <a:r>
              <a:rPr lang="lv-LV" dirty="0" err="1" smtClean="0"/>
              <a:t>siltumnoturības</a:t>
            </a:r>
            <a:r>
              <a:rPr lang="lv-LV" dirty="0" smtClean="0"/>
              <a:t> uzlabošanas pasākumi</a:t>
            </a:r>
            <a:endParaRPr lang="lv-LV" i="1" dirty="0" smtClean="0">
              <a:solidFill>
                <a:srgbClr val="FF0000"/>
              </a:solidFill>
            </a:endParaRPr>
          </a:p>
          <a:p>
            <a:pPr marL="381000" indent="-381000" algn="just">
              <a:spcBef>
                <a:spcPts val="0"/>
              </a:spcBef>
              <a:buSzPct val="140000"/>
              <a:buFontTx/>
              <a:buNone/>
              <a:defRPr/>
            </a:pPr>
            <a:r>
              <a:rPr lang="lv-LV" i="1" dirty="0" smtClean="0">
                <a:solidFill>
                  <a:srgbClr val="FF0000"/>
                </a:solidFill>
              </a:rPr>
              <a:t>    Atvērta līdz pieejams finansējums</a:t>
            </a:r>
            <a:endParaRPr lang="lv-LV" kern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765175"/>
          </a:xfrm>
        </p:spPr>
        <p:txBody>
          <a:bodyPr/>
          <a:lstStyle/>
          <a:p>
            <a:r>
              <a:rPr lang="lv-LV" smtClean="0"/>
              <a:t>LIAA programmas</a:t>
            </a:r>
            <a:br>
              <a:rPr lang="lv-LV" smtClean="0"/>
            </a:br>
            <a:r>
              <a:rPr lang="lv-LV" sz="2000" smtClean="0"/>
              <a:t> (plānotās) 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539304" y="1340421"/>
            <a:ext cx="8353176" cy="2304603"/>
          </a:xfrm>
        </p:spPr>
        <p:txBody>
          <a:bodyPr/>
          <a:lstStyle/>
          <a:p>
            <a:pPr marL="381000" indent="-381000" algn="just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40000"/>
              <a:buFontTx/>
              <a:buNone/>
            </a:pPr>
            <a:r>
              <a:rPr lang="lv-LV" sz="2400" b="1" dirty="0" smtClean="0"/>
              <a:t>Tuvākajā laikā tiks atvērta:</a:t>
            </a:r>
            <a:endParaRPr lang="lv-LV" dirty="0" smtClean="0"/>
          </a:p>
          <a:p>
            <a:pPr marL="381000" indent="-381000" algn="just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40000"/>
              <a:buBlip>
                <a:blip r:embed="rId2"/>
              </a:buBlip>
            </a:pPr>
            <a:r>
              <a:rPr lang="lv-LV" sz="2400" dirty="0" smtClean="0"/>
              <a:t>Atbalsts ieguldījumiem ražošanas telpu izveidei vai rekonstrukcijai</a:t>
            </a:r>
          </a:p>
          <a:p>
            <a:pPr marL="381000" indent="-381000" algn="just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40000"/>
              <a:buFontTx/>
              <a:buNone/>
            </a:pPr>
            <a:r>
              <a:rPr lang="lv-LV" sz="2400" i="1" dirty="0" smtClean="0">
                <a:solidFill>
                  <a:srgbClr val="FF0000"/>
                </a:solidFill>
              </a:rPr>
              <a:t>    Projektu iesniegumu pieņemšanu plānots uzsākt augustā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765175"/>
          </a:xfrm>
        </p:spPr>
        <p:txBody>
          <a:bodyPr/>
          <a:lstStyle/>
          <a:p>
            <a:pPr marL="381000" indent="-381000">
              <a:spcBef>
                <a:spcPct val="15000"/>
              </a:spcBef>
            </a:pPr>
            <a:r>
              <a:rPr lang="lv-LV" smtClean="0"/>
              <a:t>Ārējo tirgu apgūšana – ārējais mārketings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18864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250825" y="260649"/>
            <a:ext cx="8893175" cy="1008111"/>
          </a:xfrm>
        </p:spPr>
        <p:txBody>
          <a:bodyPr/>
          <a:lstStyle/>
          <a:p>
            <a:r>
              <a:rPr lang="lv-LV" altLang="ja-JP" dirty="0" smtClean="0"/>
              <a:t>Atbalsts jaunu tehnoloģiju attīstībai</a:t>
            </a:r>
            <a:br>
              <a:rPr lang="lv-LV" altLang="ja-JP" dirty="0" smtClean="0"/>
            </a:br>
            <a:r>
              <a:rPr lang="lv-LV" altLang="ja-JP" sz="2000" b="0" dirty="0" smtClean="0">
                <a:solidFill>
                  <a:schemeClr val="tx1"/>
                </a:solidFill>
              </a:rPr>
              <a:t>Programma ” </a:t>
            </a:r>
            <a:r>
              <a:rPr lang="lv-LV" altLang="ja-JP" sz="2000" b="0" dirty="0" err="1" smtClean="0">
                <a:solidFill>
                  <a:schemeClr val="tx1"/>
                </a:solidFill>
              </a:rPr>
              <a:t>Mikro</a:t>
            </a:r>
            <a:r>
              <a:rPr lang="lv-LV" altLang="ja-JP" sz="2000" b="0" dirty="0" smtClean="0">
                <a:solidFill>
                  <a:schemeClr val="tx1"/>
                </a:solidFill>
              </a:rPr>
              <a:t>, mazo un vidējo komersantu jaunu produktu un tehnoloģiju attīstības programma” </a:t>
            </a:r>
            <a:endParaRPr lang="lv-LV" dirty="0" smtClean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304" y="1268413"/>
          <a:ext cx="8353176" cy="446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99046" y="4365104"/>
            <a:ext cx="8393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lv-LV" sz="1600" b="1" dirty="0">
                <a:solidFill>
                  <a:srgbClr val="A5002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Svarīgi! </a:t>
            </a:r>
          </a:p>
          <a:p>
            <a:pPr marL="180975" indent="-180975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lv-LV" sz="1600" dirty="0">
                <a:solidFill>
                  <a:prstClr val="black"/>
                </a:solidFill>
                <a:latin typeface="Arial" charset="0"/>
                <a:cs typeface="Arial" charset="0"/>
              </a:rPr>
              <a:t>Projekta iesniedzējs var iesniegt neierobežotu projektu iesniegumu skaitu, nepārsniedzot </a:t>
            </a:r>
            <a:r>
              <a:rPr lang="lv-LV" sz="1600" dirty="0">
                <a:solidFill>
                  <a:prstClr val="black"/>
                </a:solidFill>
              </a:rPr>
              <a:t>kopējo atbalsta apjomu </a:t>
            </a:r>
            <a:r>
              <a:rPr lang="lv-LV" sz="1600" dirty="0">
                <a:solidFill>
                  <a:prstClr val="black"/>
                </a:solidFill>
                <a:latin typeface="Arial" charset="0"/>
                <a:cs typeface="Arial" charset="0"/>
              </a:rPr>
              <a:t>10 000 LVL</a:t>
            </a:r>
          </a:p>
          <a:p>
            <a:pPr marL="180975" indent="-180975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lv-LV" sz="1600" dirty="0">
                <a:solidFill>
                  <a:prstClr val="black"/>
                </a:solidFill>
                <a:latin typeface="Arial" charset="0"/>
                <a:cs typeface="Arial" charset="0"/>
              </a:rPr>
              <a:t>Katru nākamo projekta iesniegumu var iesniegt pēc tam, kad ir pabeigts iepriekšējais apstiprinātais projekts vai pieņemts lēmums par iepriekšējā projekta iesnieguma noraidīšanu</a:t>
            </a:r>
          </a:p>
          <a:p>
            <a:pPr marL="180975" indent="-180975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lv-LV" sz="1600" dirty="0">
                <a:solidFill>
                  <a:prstClr val="black"/>
                </a:solidFill>
                <a:latin typeface="Arial" charset="0"/>
                <a:cs typeface="Arial" charset="0"/>
              </a:rPr>
              <a:t>Projekta īstenošanu var uzsākt pēc Projekta iesnieguma iesniegšanas dienas </a:t>
            </a:r>
            <a:r>
              <a:rPr lang="lv-LV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LIAA</a:t>
            </a:r>
            <a:endParaRPr lang="lv-LV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820150" cy="4286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altLang="ja-JP" smtClean="0"/>
              <a:t>Atbalsts jaunu tehnoloģiju attīstībai</a:t>
            </a:r>
            <a:br>
              <a:rPr lang="lv-LV" altLang="ja-JP" smtClean="0"/>
            </a:br>
            <a:r>
              <a:rPr lang="lv-LV" altLang="ja-JP" sz="2000" smtClean="0"/>
              <a:t>Projektu iesniedzēji</a:t>
            </a:r>
            <a:r>
              <a:rPr lang="lv-LV" altLang="ja-JP" i="1" smtClean="0">
                <a:solidFill>
                  <a:srgbClr val="C00000"/>
                </a:solidFill>
              </a:rPr>
              <a:t/>
            </a:r>
            <a:br>
              <a:rPr lang="lv-LV" altLang="ja-JP" i="1" smtClean="0">
                <a:solidFill>
                  <a:srgbClr val="C00000"/>
                </a:solidFill>
              </a:rPr>
            </a:br>
            <a:endParaRPr lang="lv-LV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750" y="3068638"/>
          <a:ext cx="7848872" cy="2376263"/>
        </p:xfrm>
        <a:graphic>
          <a:graphicData uri="http://schemas.openxmlformats.org/drawingml/2006/table">
            <a:tbl>
              <a:tblPr/>
              <a:tblGrid>
                <a:gridCol w="1656184"/>
                <a:gridCol w="1800200"/>
                <a:gridCol w="2232248"/>
                <a:gridCol w="2160240"/>
              </a:tblGrid>
              <a:tr h="676958">
                <a:tc>
                  <a:txBody>
                    <a:bodyPr/>
                    <a:lstStyle/>
                    <a:p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Darbinieku skaits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b="1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Apgrozījums</a:t>
                      </a:r>
                      <a:endParaRPr lang="lv-LV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Bilance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lv-LV" sz="2000" b="1" dirty="0" err="1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Mikro</a:t>
                      </a:r>
                      <a:r>
                        <a:rPr lang="lv-LV" sz="2000" b="1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 (sīks)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&lt;10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&lt;=2 milj. EUR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&lt;= 2 </a:t>
                      </a:r>
                      <a:r>
                        <a:rPr lang="lv-LV" sz="2000" dirty="0" smtClean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milj</a:t>
                      </a: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. EUR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Mazs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&lt;50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&lt;=10 </a:t>
                      </a:r>
                      <a:r>
                        <a:rPr lang="lv-LV" sz="2000" dirty="0" smtClean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milj. EUR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&lt;= 10 </a:t>
                      </a:r>
                      <a:r>
                        <a:rPr lang="lv-LV" sz="2000" dirty="0" smtClean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milj</a:t>
                      </a: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. EUR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 Vidējs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&lt;250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&lt;=50 </a:t>
                      </a:r>
                      <a:r>
                        <a:rPr lang="lv-LV" sz="2000" dirty="0" smtClean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milj</a:t>
                      </a: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. EUR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&lt;=43 </a:t>
                      </a:r>
                      <a:r>
                        <a:rPr lang="lv-LV" sz="2000" dirty="0" smtClean="0">
                          <a:solidFill>
                            <a:srgbClr val="5D5D5D"/>
                          </a:solidFill>
                          <a:latin typeface="+mj-lt"/>
                          <a:ea typeface="Calibri"/>
                          <a:cs typeface="Times New Roman"/>
                        </a:rPr>
                        <a:t>milj. EUR </a:t>
                      </a:r>
                      <a:endParaRPr lang="lv-LV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8813" name="Rectangle 8"/>
          <p:cNvSpPr>
            <a:spLocks noChangeArrowheads="1"/>
          </p:cNvSpPr>
          <p:nvPr/>
        </p:nvSpPr>
        <p:spPr bwMode="auto">
          <a:xfrm>
            <a:off x="395288" y="1196752"/>
            <a:ext cx="84251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550" algn="just">
              <a:tabLst>
                <a:tab pos="82550" algn="l"/>
              </a:tabLst>
            </a:pPr>
            <a:r>
              <a:rPr lang="lv-LV" sz="1800" dirty="0" smtClean="0">
                <a:solidFill>
                  <a:srgbClr val="000000"/>
                </a:solidFill>
              </a:rPr>
              <a:t>Latvijā </a:t>
            </a:r>
            <a:r>
              <a:rPr lang="lv-LV" sz="1800" dirty="0">
                <a:solidFill>
                  <a:srgbClr val="000000"/>
                </a:solidFill>
              </a:rPr>
              <a:t>reģistrēts komersants, kas atbilst </a:t>
            </a:r>
            <a:r>
              <a:rPr lang="lv-LV" sz="1800" dirty="0" err="1">
                <a:solidFill>
                  <a:srgbClr val="000000"/>
                </a:solidFill>
              </a:rPr>
              <a:t>mikro</a:t>
            </a:r>
            <a:r>
              <a:rPr lang="lv-LV" sz="1800" dirty="0">
                <a:solidFill>
                  <a:srgbClr val="000000"/>
                </a:solidFill>
              </a:rPr>
              <a:t> (sīkā), mazā vai vidējā komersanta </a:t>
            </a:r>
            <a:r>
              <a:rPr lang="lv-LV" sz="1800" dirty="0" smtClean="0">
                <a:solidFill>
                  <a:srgbClr val="000000"/>
                </a:solidFill>
              </a:rPr>
              <a:t>statusam</a:t>
            </a:r>
          </a:p>
          <a:p>
            <a:pPr marL="82550" algn="just">
              <a:tabLst>
                <a:tab pos="82550" algn="l"/>
              </a:tabLst>
            </a:pPr>
            <a:endParaRPr lang="lv-LV" sz="1800" dirty="0">
              <a:solidFill>
                <a:srgbClr val="000000"/>
              </a:solidFill>
            </a:endParaRPr>
          </a:p>
          <a:p>
            <a:pPr marL="82550" algn="just">
              <a:tabLst>
                <a:tab pos="82550" algn="l"/>
              </a:tabLst>
            </a:pPr>
            <a:r>
              <a:rPr lang="lv-LV" sz="1800" dirty="0" err="1">
                <a:solidFill>
                  <a:srgbClr val="000000"/>
                </a:solidFill>
              </a:rPr>
              <a:t>Mikro</a:t>
            </a:r>
            <a:r>
              <a:rPr lang="lv-LV" sz="1800" dirty="0">
                <a:solidFill>
                  <a:srgbClr val="000000"/>
                </a:solidFill>
              </a:rPr>
              <a:t> (sīkie), mazie vai vidējie komersanti ir </a:t>
            </a:r>
            <a:r>
              <a:rPr lang="lv-LV" sz="1800" dirty="0">
                <a:solidFill>
                  <a:prstClr val="black"/>
                </a:solidFill>
              </a:rPr>
              <a:t>komersanti, kuriem ir mazāk kā 250 darbinieki un kuru gada apgrozījums nepārsniedz 50 miljonus EUR, un/vai gada bilance kopumā nepārsniedz 43 miljonus EUR: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750" y="5516563"/>
            <a:ext cx="8054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lv-LV" b="1" dirty="0">
                <a:solidFill>
                  <a:srgbClr val="A50021"/>
                </a:solidFill>
              </a:rPr>
              <a:t>Svarīgi!! </a:t>
            </a:r>
            <a:r>
              <a:rPr lang="sv-SE" sz="1800" dirty="0">
                <a:solidFill>
                  <a:prstClr val="black"/>
                </a:solidFill>
              </a:rPr>
              <a:t>Projekta iesniedz</a:t>
            </a:r>
            <a:r>
              <a:rPr lang="lv-LV" sz="1800" dirty="0">
                <a:solidFill>
                  <a:prstClr val="black"/>
                </a:solidFill>
              </a:rPr>
              <a:t>ē</a:t>
            </a:r>
            <a:r>
              <a:rPr lang="sv-SE" sz="1800" dirty="0">
                <a:solidFill>
                  <a:prstClr val="black"/>
                </a:solidFill>
              </a:rPr>
              <a:t>js n</a:t>
            </a:r>
            <a:r>
              <a:rPr lang="lv-LV" sz="1800" dirty="0">
                <a:solidFill>
                  <a:prstClr val="black"/>
                </a:solidFill>
              </a:rPr>
              <a:t>evar būt</a:t>
            </a:r>
            <a:r>
              <a:rPr lang="sv-SE" sz="1800" dirty="0">
                <a:solidFill>
                  <a:prstClr val="black"/>
                </a:solidFill>
              </a:rPr>
              <a:t> gr</a:t>
            </a:r>
            <a:r>
              <a:rPr lang="lv-LV" sz="1800" dirty="0">
                <a:solidFill>
                  <a:prstClr val="black"/>
                </a:solidFill>
              </a:rPr>
              <a:t>ū</a:t>
            </a:r>
            <a:r>
              <a:rPr lang="sv-SE" sz="1800" dirty="0">
                <a:solidFill>
                  <a:prstClr val="black"/>
                </a:solidFill>
              </a:rPr>
              <a:t>t</a:t>
            </a:r>
            <a:r>
              <a:rPr lang="lv-LV" sz="1800" dirty="0">
                <a:solidFill>
                  <a:prstClr val="black"/>
                </a:solidFill>
              </a:rPr>
              <a:t>ī</a:t>
            </a:r>
            <a:r>
              <a:rPr lang="sv-SE" sz="1800" dirty="0">
                <a:solidFill>
                  <a:prstClr val="black"/>
                </a:solidFill>
              </a:rPr>
              <a:t>b</a:t>
            </a:r>
            <a:r>
              <a:rPr lang="lv-LV" sz="1800" dirty="0">
                <a:solidFill>
                  <a:prstClr val="black"/>
                </a:solidFill>
              </a:rPr>
              <a:t>ā</a:t>
            </a:r>
            <a:r>
              <a:rPr lang="sv-SE" sz="1800" dirty="0">
                <a:solidFill>
                  <a:prstClr val="black"/>
                </a:solidFill>
              </a:rPr>
              <a:t>s non</a:t>
            </a:r>
            <a:r>
              <a:rPr lang="lv-LV" sz="1800" dirty="0">
                <a:solidFill>
                  <a:prstClr val="black"/>
                </a:solidFill>
              </a:rPr>
              <a:t>ā</a:t>
            </a:r>
            <a:r>
              <a:rPr lang="sv-SE" sz="1800" dirty="0">
                <a:solidFill>
                  <a:prstClr val="black"/>
                </a:solidFill>
              </a:rPr>
              <a:t>cis komersants</a:t>
            </a:r>
            <a:r>
              <a:rPr lang="lv-LV" sz="1800" dirty="0">
                <a:solidFill>
                  <a:prstClr val="black"/>
                </a:solidFill>
              </a:rPr>
              <a:t> </a:t>
            </a:r>
            <a:endParaRPr lang="lv-LV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65175"/>
          </a:xfrm>
        </p:spPr>
        <p:txBody>
          <a:bodyPr/>
          <a:lstStyle/>
          <a:p>
            <a:r>
              <a:rPr lang="lv-LV" smtClean="0"/>
              <a:t>Atbalsts jaunu tehnoloģiju attīstībai</a:t>
            </a:r>
            <a:br>
              <a:rPr lang="lv-LV" smtClean="0"/>
            </a:br>
            <a:r>
              <a:rPr lang="lv-LV" sz="2000" smtClean="0"/>
              <a:t>Atbalstāmās darbības un pakalpojumu sniedzēji</a:t>
            </a:r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9" t="9337" r="818" b="6664"/>
          <a:stretch>
            <a:fillRect/>
          </a:stretch>
        </p:blipFill>
        <p:spPr>
          <a:xfrm>
            <a:off x="300621" y="1268760"/>
            <a:ext cx="8951899" cy="468052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9144000" cy="765175"/>
          </a:xfrm>
        </p:spPr>
        <p:txBody>
          <a:bodyPr/>
          <a:lstStyle/>
          <a:p>
            <a:r>
              <a:rPr lang="lv-LV" smtClean="0"/>
              <a:t>LIAA programmas, kurās var iesaistīties projektu īstenošanas laikā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445"/>
            <a:ext cx="8352606" cy="3960787"/>
          </a:xfrm>
        </p:spPr>
        <p:txBody>
          <a:bodyPr/>
          <a:lstStyle/>
          <a:p>
            <a:pPr marL="542925" indent="-457200" algn="just">
              <a:spcBef>
                <a:spcPts val="0"/>
              </a:spcBef>
              <a:buClr>
                <a:srgbClr val="006600"/>
              </a:buClr>
              <a:buSzPct val="150000"/>
              <a:buBlip>
                <a:blip r:embed="rId2"/>
              </a:buBlip>
              <a:defRPr/>
            </a:pPr>
            <a:r>
              <a:rPr lang="lv-LV" dirty="0" smtClean="0"/>
              <a:t>Atbalsts biznesa uzsākšanai</a:t>
            </a:r>
          </a:p>
          <a:p>
            <a:pPr marL="542925" indent="0" algn="just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SzPct val="150000"/>
              <a:buNone/>
              <a:defRPr/>
            </a:pPr>
            <a:r>
              <a:rPr lang="lv-LV" dirty="0" smtClean="0"/>
              <a:t>Programma „Biznesa inkubatori”</a:t>
            </a:r>
          </a:p>
          <a:p>
            <a:pPr marL="542925" indent="-457200" algn="just">
              <a:spcBef>
                <a:spcPts val="0"/>
              </a:spcBef>
              <a:buClr>
                <a:srgbClr val="006600"/>
              </a:buClr>
              <a:buSzPct val="150000"/>
              <a:buBlip>
                <a:blip r:embed="rId2"/>
              </a:buBlip>
              <a:defRPr/>
            </a:pPr>
            <a:r>
              <a:rPr lang="lv-LV" dirty="0" smtClean="0"/>
              <a:t>Atbalsts nodarbināto apmācībām partnerībā  (2. un 3.kārta)</a:t>
            </a:r>
          </a:p>
          <a:p>
            <a:pPr marL="542925" indent="0" algn="just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SzPct val="150000"/>
              <a:buNone/>
              <a:defRPr/>
            </a:pPr>
            <a:r>
              <a:rPr lang="lv-LV" dirty="0" smtClean="0"/>
              <a:t>Programma</a:t>
            </a:r>
            <a:r>
              <a:rPr lang="lv-LV" b="1" dirty="0" smtClean="0"/>
              <a:t> </a:t>
            </a:r>
            <a:r>
              <a:rPr lang="lv-LV" dirty="0" smtClean="0"/>
              <a:t>“Atbalsts nodarbināto apmācībām komersantu konkurētspējas veicināšanai – atbalsts partnerībās organizētām apmācībām”</a:t>
            </a:r>
          </a:p>
          <a:p>
            <a:pPr marL="542925" indent="-457200" algn="just">
              <a:spcBef>
                <a:spcPts val="0"/>
              </a:spcBef>
              <a:buClr>
                <a:srgbClr val="006600"/>
              </a:buClr>
              <a:buSzPct val="150000"/>
              <a:buBlip>
                <a:blip r:embed="rId2"/>
              </a:buBlip>
              <a:defRPr/>
            </a:pPr>
            <a:r>
              <a:rPr lang="lv-LV" dirty="0" smtClean="0"/>
              <a:t>Atbalsts jaunu produktu un tehnoloģiju attīstībai</a:t>
            </a:r>
          </a:p>
          <a:p>
            <a:pPr marL="542925" indent="0" algn="just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SzPct val="150000"/>
              <a:buNone/>
              <a:defRPr/>
            </a:pPr>
            <a:r>
              <a:rPr lang="lv-LV" dirty="0" smtClean="0"/>
              <a:t>Programma „Kompetences centri”</a:t>
            </a:r>
          </a:p>
          <a:p>
            <a:pPr marL="542925" indent="-457200" algn="just">
              <a:spcBef>
                <a:spcPts val="0"/>
              </a:spcBef>
              <a:buClr>
                <a:srgbClr val="006600"/>
              </a:buClr>
              <a:buSzPct val="150000"/>
              <a:buBlip>
                <a:blip r:embed="rId2"/>
              </a:buBlip>
              <a:defRPr/>
            </a:pPr>
            <a:r>
              <a:rPr lang="lv-LV" dirty="0" smtClean="0"/>
              <a:t>Atbalsts LIAA eksporta pakalpojumiem:</a:t>
            </a:r>
          </a:p>
          <a:p>
            <a:pPr marL="542925" indent="0" algn="just">
              <a:spcBef>
                <a:spcPts val="0"/>
              </a:spcBef>
              <a:buClr>
                <a:srgbClr val="006600"/>
              </a:buClr>
              <a:buSzPct val="150000"/>
              <a:buNone/>
              <a:defRPr/>
            </a:pPr>
            <a:r>
              <a:rPr lang="lv-LV" dirty="0" smtClean="0"/>
              <a:t>Programma “Ārējo tirgu apgūšana – nozaru starptautiskās  konkurētspējas stiprināšana</a:t>
            </a:r>
            <a:endParaRPr lang="lv-LV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AA_VELO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oklusētais noformēju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klusētais noformēju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LIAA_VELO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oklusētais noformēju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klusētais noformēju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7_07_03_LIAA_VAP_izstades.labota">
  <a:themeElements>
    <a:clrScheme name="2007_07_03_LIAA_VAP_izstades.lab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7_07_03_LIAA_VAP_izstades.labo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7_07_03_LIAA_VAP_izstades.lab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07_03_LIAA_VAP_izstades.lab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07_03_LIAA_VAP_izstades.lab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07_03_LIAA_VAP_izstades.lab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07_03_LIAA_VAP_izstades.lab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07_03_LIAA_VAP_izstades.lab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07_03_LIAA_VAP_izstades.lab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07_03_LIAA_VAP_izstades.lab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07_03_LIAA_VAP_izstades.lab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07_03_LIAA_VAP_izstades.lab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07_03_LIAA_VAP_izstades.lab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07_03_LIAA_VAP_izstades.lab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LIAA_VELO">
  <a:themeElements>
    <a:clrScheme name="14_LIAA_V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LIAA_VEL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LIAA_V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IAA_V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IAA_V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IAA_V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IAA_V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LIAA_V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IAA_V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IAA_V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IAA_V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IAA_V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IAA_V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LIAA_V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LIAA_VELO">
  <a:themeElements>
    <a:clrScheme name="15_LIAA_V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LIAA_VEL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LIAA_V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IAA_V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IAA_V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IAA_V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IAA_V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LIAA_V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IAA_V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IAA_V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IAA_V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IAA_V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IAA_V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LIAA_V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LIAA_VELO">
  <a:themeElements>
    <a:clrScheme name="16_LIAA_V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LIAA_VEL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LIAA_V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IAA_V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IAA_V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IAA_V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IAA_V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LIAA_V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IAA_V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IAA_V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IAA_V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IAA_V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IAA_V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LIAA_V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LIAA_VELO">
  <a:themeElements>
    <a:clrScheme name="7_LIAA_V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LIAA_VEL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LIAA_V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IAA_VELO">
  <a:themeElements>
    <a:clrScheme name="Noklusētais noformēju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klusētais noformēju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klusētais noformēju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LIAA_VELO">
  <a:themeElements>
    <a:clrScheme name="Noklusētais noformēju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klusētais noformēju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klusētais noformēju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IAA_VELO">
  <a:themeElements>
    <a:clrScheme name="7_LIAA_V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LIAA_VEL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LIAA_V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IAA_V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IAA_V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LIAA_VELO</Template>
  <TotalTime>27875</TotalTime>
  <Words>755</Words>
  <Application>Microsoft Office PowerPoint</Application>
  <PresentationFormat>On-screen Show (4:3)</PresentationFormat>
  <Paragraphs>145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LIAA_VELO</vt:lpstr>
      <vt:lpstr>2007_07_03_LIAA_VAP_izstades.labota</vt:lpstr>
      <vt:lpstr>14_LIAA_VELO</vt:lpstr>
      <vt:lpstr>15_LIAA_VELO</vt:lpstr>
      <vt:lpstr>16_LIAA_VELO</vt:lpstr>
      <vt:lpstr>7_LIAA_VELO</vt:lpstr>
      <vt:lpstr>1_LIAA_VELO</vt:lpstr>
      <vt:lpstr>2_LIAA_VELO</vt:lpstr>
      <vt:lpstr>8_LIAA_VELO</vt:lpstr>
      <vt:lpstr>3_LIAA_VELO</vt:lpstr>
      <vt:lpstr>Slide 1</vt:lpstr>
      <vt:lpstr>Slide 2</vt:lpstr>
      <vt:lpstr>LIAA programmas  (kurās var iesniegt jaunus projektus) </vt:lpstr>
      <vt:lpstr>LIAA programmas  (plānotās) </vt:lpstr>
      <vt:lpstr>Ārējo tirgu apgūšana – ārējais mārketings </vt:lpstr>
      <vt:lpstr>Atbalsts jaunu tehnoloģiju attīstībai Programma ” Mikro, mazo un vidējo komersantu jaunu produktu un tehnoloģiju attīstības programma” </vt:lpstr>
      <vt:lpstr>Atbalsts jaunu tehnoloģiju attīstībai Projektu iesniedzēji </vt:lpstr>
      <vt:lpstr>Atbalsts jaunu tehnoloģiju attīstībai Atbalstāmās darbības un pakalpojumu sniedzēji</vt:lpstr>
      <vt:lpstr>LIAA programmas, kurās var iesaistīties projektu īstenošanas laikā </vt:lpstr>
      <vt:lpstr>Plānotā programma „Inovācijas  „zaļās” ražošanas jomā” I</vt:lpstr>
      <vt:lpstr>Slide 11</vt:lpstr>
      <vt:lpstr>Plānotā programma „Inovācijas  „zaļās” ražošanas jomā” III </vt:lpstr>
      <vt:lpstr>Atbalsta instrumenti uzņēmējiem</vt:lpstr>
      <vt:lpstr>www.liaa.gov.lv</vt:lpstr>
      <vt:lpstr>Slide 15</vt:lpstr>
    </vt:vector>
  </TitlesOfParts>
  <Company>LIAA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Ieva Pavlovska</dc:creator>
  <cp:lastModifiedBy>edvins.bogdanovs</cp:lastModifiedBy>
  <cp:revision>2089</cp:revision>
  <dcterms:created xsi:type="dcterms:W3CDTF">2008-08-26T06:18:41Z</dcterms:created>
  <dcterms:modified xsi:type="dcterms:W3CDTF">2013-06-04T12:08:44Z</dcterms:modified>
</cp:coreProperties>
</file>