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25" r:id="rId4"/>
  </p:sldMasterIdLst>
  <p:notesMasterIdLst>
    <p:notesMasterId r:id="rId16"/>
  </p:notesMasterIdLst>
  <p:sldIdLst>
    <p:sldId id="272" r:id="rId5"/>
    <p:sldId id="304" r:id="rId6"/>
    <p:sldId id="295" r:id="rId7"/>
    <p:sldId id="414" r:id="rId8"/>
    <p:sldId id="415" r:id="rId9"/>
    <p:sldId id="263" r:id="rId10"/>
    <p:sldId id="259" r:id="rId11"/>
    <p:sldId id="416" r:id="rId12"/>
    <p:sldId id="265" r:id="rId13"/>
    <p:sldId id="266" r:id="rId14"/>
    <p:sldId id="291" r:id="rId15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s Kudurs" initials="EK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6" autoAdjust="0"/>
    <p:restoredTop sz="96349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9A19-64DA-46A9-B3F0-68B340992DE7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432D-7EF0-44A3-9746-C85CEAC3F9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699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39D93AF-1B79-4DEC-BE78-B5836ECC2D18}" type="slidenum">
              <a:rPr lang="lv-LV" altLang="lv-LV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Paldies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03A0-31D7-40D3-BA76-E29569E65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lv-LV" sz="1200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3487-57B9-4902-B1F9-B4250AAE72B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823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32D-7EF0-44A3-9746-C85CEAC3F94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323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32D-7EF0-44A3-9746-C85CEAC3F94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068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/>
          </a:p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32D-7EF0-44A3-9746-C85CEAC3F94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502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95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ela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80992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1219170" rtl="0" eaLnBrk="1" fontAlgn="t" latinLnBrk="0" hangingPunct="1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1219170" rtl="0" eaLnBrk="1" fontAlgn="t" latinLnBrk="0" hangingPunct="1">
              <a:lnSpc>
                <a:spcPct val="120000"/>
              </a:lnSpc>
              <a:spcBef>
                <a:spcPts val="2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t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5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1068388"/>
            <a:ext cx="9602549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360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2" y="4504460"/>
            <a:ext cx="5491793" cy="4154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3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754204"/>
            <a:ext cx="9602549" cy="70173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80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3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735731"/>
            <a:ext cx="9602549" cy="5539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00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4727" y="1359987"/>
            <a:ext cx="9602549" cy="64017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8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735731"/>
            <a:ext cx="9602549" cy="5539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000" baseline="0">
                <a:solidFill>
                  <a:srgbClr val="005A92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4727" y="1359987"/>
            <a:ext cx="9602549" cy="64017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3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838200" y="1769533"/>
            <a:ext cx="10515600" cy="4801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600" baseline="0">
                <a:solidFill>
                  <a:schemeClr val="bg1"/>
                </a:solidFill>
                <a:latin typeface="Century Gothic Bold" charset="0"/>
              </a:defRPr>
            </a:lvl1pPr>
            <a:lvl2pPr marL="359991" indent="0">
              <a:lnSpc>
                <a:spcPct val="120000"/>
              </a:lnSpc>
              <a:spcBef>
                <a:spcPts val="0"/>
              </a:spcBef>
              <a:buFontTx/>
              <a:buNone/>
              <a:defRPr sz="2600" baseline="0">
                <a:solidFill>
                  <a:srgbClr val="005A92"/>
                </a:solidFill>
              </a:defRPr>
            </a:lvl2pPr>
            <a:lvl3pPr marL="539987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005A9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005A9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005A9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2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_sle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0" i="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4"/>
            <a:ext cx="105156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fontAlgn="t">
              <a:lnSpc>
                <a:spcPct val="120000"/>
              </a:lnSpc>
              <a:spcBef>
                <a:spcPts val="1600"/>
              </a:spcBef>
              <a:buFontTx/>
              <a:buNone/>
              <a:defRPr sz="2000" baseline="0">
                <a:solidFill>
                  <a:srgbClr val="005A9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8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_slej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0" i="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3"/>
            <a:ext cx="10515600" cy="4529667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ar paraks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0" i="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4"/>
            <a:ext cx="10515600" cy="4212036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2" y="6027735"/>
            <a:ext cx="10515601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6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la Bilde ar paraks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8215"/>
            <a:ext cx="12192000" cy="5313355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2" y="6027735"/>
            <a:ext cx="10515601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6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8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la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80992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3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līmeņi 1_sle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8200" y="1769533"/>
            <a:ext cx="10515600" cy="3683000"/>
          </a:xfrm>
          <a:prstGeom prst="rect">
            <a:avLst/>
          </a:prstGeom>
        </p:spPr>
        <p:txBody>
          <a:bodyPr lIns="0" tIns="0" rIns="0" bIns="0"/>
          <a:lstStyle>
            <a:lvl1pPr marL="0" indent="0" fontAlgn="t">
              <a:lnSpc>
                <a:spcPct val="120000"/>
              </a:lnSpc>
              <a:spcBef>
                <a:spcPts val="1600"/>
              </a:spcBef>
              <a:buFontTx/>
              <a:buNone/>
              <a:defRPr sz="2600" baseline="0">
                <a:solidFill>
                  <a:srgbClr val="005A92"/>
                </a:solidFill>
                <a:latin typeface="Century Gothic Bold" charset="0"/>
              </a:defRPr>
            </a:lvl1pPr>
            <a:lvl2pPr marL="359991" indent="-359991" fontAlgn="t">
              <a:lnSpc>
                <a:spcPct val="120000"/>
              </a:lnSpc>
              <a:spcBef>
                <a:spcPts val="0"/>
              </a:spcBef>
              <a:buClr>
                <a:srgbClr val="005A92"/>
              </a:buClr>
              <a:buFont typeface="Arial" charset="0"/>
              <a:buChar char="•"/>
              <a:defRPr sz="2600" baseline="0">
                <a:solidFill>
                  <a:srgbClr val="005A92"/>
                </a:solidFill>
              </a:defRPr>
            </a:lvl2pPr>
            <a:lvl3pPr marL="719982" indent="-359991" fontAlgn="t">
              <a:lnSpc>
                <a:spcPct val="120000"/>
              </a:lnSpc>
              <a:spcBef>
                <a:spcPts val="0"/>
              </a:spcBef>
              <a:buClr>
                <a:srgbClr val="005A92"/>
              </a:buClr>
              <a:buFont typeface="Wingdings" charset="2"/>
              <a:buChar char="§"/>
              <a:defRPr baseline="0">
                <a:solidFill>
                  <a:srgbClr val="005A92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005A92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005A92"/>
                </a:solidFill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0" i="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skaitījums 1_sle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1" i="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4"/>
            <a:ext cx="105156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9991" indent="-359991" defTabSz="359991" fontAlgn="t">
              <a:lnSpc>
                <a:spcPct val="120000"/>
              </a:lnSpc>
              <a:spcBef>
                <a:spcPts val="1600"/>
              </a:spcBef>
              <a:buClr>
                <a:srgbClr val="005A92"/>
              </a:buClr>
              <a:buSzPct val="150000"/>
              <a:buFont typeface="Wingdings" charset="2"/>
              <a:buChar char="§"/>
              <a:defRPr sz="2000" baseline="0">
                <a:solidFill>
                  <a:srgbClr val="005A9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_sleja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1" i="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2" y="2413349"/>
            <a:ext cx="10515601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0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2" y="1731343"/>
            <a:ext cx="10515601" cy="6001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600" baseline="0">
                <a:solidFill>
                  <a:srgbClr val="005A92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4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_sleja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1" i="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2" y="2413349"/>
            <a:ext cx="4882663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0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1" y="1731343"/>
            <a:ext cx="4882661" cy="6001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600" baseline="0">
                <a:solidFill>
                  <a:srgbClr val="005A92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24599" y="2413349"/>
            <a:ext cx="4882663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000" baseline="0">
                <a:solidFill>
                  <a:srgbClr val="005A92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24599" y="1731343"/>
            <a:ext cx="4882661" cy="6001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2600" baseline="0">
                <a:solidFill>
                  <a:srgbClr val="005A92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1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dies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52802" y="4504460"/>
            <a:ext cx="5491793" cy="4154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753326" y="3244333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fontAlgn="base">
              <a:spcBef>
                <a:spcPct val="0"/>
              </a:spcBef>
            </a:pPr>
            <a:r>
              <a:rPr lang="lv-LV" altLang="lv-LV" sz="3000" dirty="0" err="1">
                <a:solidFill>
                  <a:prstClr val="white"/>
                </a:solidFill>
                <a:latin typeface="Century Gothic Bold" charset="0"/>
                <a:ea typeface="ヒラギノ角ゴ Pro W3" pitchFamily="122" charset="-128"/>
              </a:rPr>
              <a:t>www.altum.lv</a:t>
            </a:r>
            <a:endParaRPr lang="lv-LV" altLang="lv-LV" sz="3000" dirty="0">
              <a:solidFill>
                <a:prstClr val="white"/>
              </a:solidFill>
              <a:latin typeface="Century Gothic Bold" charset="0"/>
              <a:ea typeface="ヒラギノ角ゴ Pro W3" pitchFamily="122" charset="-128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1068389"/>
            <a:ext cx="9602549" cy="553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300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saukums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754204"/>
            <a:ext cx="9602549" cy="70173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80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zskaitījums 1_sle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1" i="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4"/>
            <a:ext cx="105156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9991" indent="-359991" defTabSz="359991" fontAlgn="t">
              <a:lnSpc>
                <a:spcPct val="120000"/>
              </a:lnSpc>
              <a:spcBef>
                <a:spcPts val="1600"/>
              </a:spcBef>
              <a:buClr>
                <a:srgbClr val="005A92"/>
              </a:buClr>
              <a:buSzPct val="150000"/>
              <a:buFont typeface="Wingdings" charset="2"/>
              <a:buChar char="§"/>
              <a:defRPr sz="2000" baseline="0">
                <a:solidFill>
                  <a:srgbClr val="005A9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3"/>
            <a:ext cx="2844795" cy="365129"/>
          </a:xfrm>
          <a:prstGeom prst="rect">
            <a:avLst/>
          </a:prstGeom>
        </p:spPr>
        <p:txBody>
          <a:bodyPr/>
          <a:lstStyle/>
          <a:p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6" y="6356353"/>
            <a:ext cx="3860804" cy="365129"/>
          </a:xfrm>
          <a:prstGeom prst="rect">
            <a:avLst/>
          </a:prstGeom>
        </p:spPr>
        <p:txBody>
          <a:bodyPr/>
          <a:lstStyle/>
          <a:p>
            <a:endParaRPr lang="lv-LV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604" y="6356353"/>
            <a:ext cx="2844795" cy="365129"/>
          </a:xfrm>
          <a:prstGeom prst="rect">
            <a:avLst/>
          </a:prstGeom>
        </p:spPr>
        <p:txBody>
          <a:bodyPr/>
          <a:lstStyle/>
          <a:p>
            <a:fld id="{876622B7-E37E-4604-8246-EF504BADBAA4}" type="slidenum">
              <a:rPr lang="lv-LV" smtClean="0">
                <a:solidFill>
                  <a:srgbClr val="000000"/>
                </a:solidFill>
              </a:rPr>
              <a:pPr/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0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saukums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4727" y="754204"/>
            <a:ext cx="9602549" cy="70173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800" baseline="0">
                <a:solidFill>
                  <a:schemeClr val="bg1"/>
                </a:solidFill>
                <a:latin typeface="Century Gothic Bold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ela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80992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marR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5A92"/>
                </a:solidFill>
              </a:defRPr>
            </a:lvl1pPr>
          </a:lstStyle>
          <a:p>
            <a:pPr marL="0" marR="0" lvl="0" indent="0" algn="l" defTabSz="914377" rtl="0" eaLnBrk="1" fontAlgn="t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1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zskaitījums 1_sle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471" y="186118"/>
            <a:ext cx="11523059" cy="4936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2600" b="1" i="0" baseline="0">
                <a:solidFill>
                  <a:schemeClr val="bg1"/>
                </a:solidFill>
                <a:latin typeface="Century Gothic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534"/>
            <a:ext cx="105156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9991" indent="-359991" defTabSz="359991" fontAlgn="t">
              <a:lnSpc>
                <a:spcPct val="120000"/>
              </a:lnSpc>
              <a:spcBef>
                <a:spcPts val="1600"/>
              </a:spcBef>
              <a:buClr>
                <a:srgbClr val="005A92"/>
              </a:buClr>
              <a:buSzPct val="150000"/>
              <a:buFont typeface="Wingdings" charset="2"/>
              <a:buChar char="§"/>
              <a:defRPr sz="2000" baseline="0">
                <a:solidFill>
                  <a:srgbClr val="005A9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1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624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9612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263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776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36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604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111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6918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1916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1045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54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658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973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7779" y="853096"/>
            <a:ext cx="10669408" cy="6910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57119" y="1670097"/>
            <a:ext cx="10669408" cy="565037"/>
          </a:xfrm>
          <a:prstGeom prst="rect">
            <a:avLst/>
          </a:prstGeom>
        </p:spPr>
        <p:txBody>
          <a:bodyPr/>
          <a:lstStyle>
            <a:lvl1pPr marL="11199" fontAlgn="auto">
              <a:lnSpc>
                <a:spcPts val="1287"/>
              </a:lnSpc>
              <a:spcBef>
                <a:spcPts val="35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200" b="1" dirty="0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200" b="1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100" spc="-8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100" spc="-4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100" dirty="0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100" spc="-4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100" spc="-88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100" dirty="0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1891848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6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1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4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38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9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7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7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81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6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D582-0848-4EB2-A00D-6149DF928F22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DE99-129A-47A5-8C89-948F9ACD2D4E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6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724" r:id="rId2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D582-0848-4EB2-A00D-6149DF928F22}" type="datetimeFigureOut">
              <a:rPr lang="lv-LV" smtClean="0"/>
              <a:t>03.12.2020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DE99-129A-47A5-8C89-948F9ACD2D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20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60F3-6661-4876-8032-EAE21D2F3361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9D9F-04AD-4883-8055-CDEFF8C2D1A4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1654134" y="1929526"/>
            <a:ext cx="8883732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ts val="800"/>
              </a:spcBef>
              <a:buNone/>
              <a:defRPr/>
            </a:pPr>
            <a:r>
              <a:rPr lang="lv-LV" sz="5400" b="1" dirty="0">
                <a:solidFill>
                  <a:prstClr val="white"/>
                </a:solidFill>
              </a:rPr>
              <a:t>ENERGOEFEKTIVITĀTE ATMAKSĀJAS</a:t>
            </a:r>
          </a:p>
          <a:p>
            <a:pPr>
              <a:spcBef>
                <a:spcPts val="800"/>
              </a:spcBef>
              <a:buNone/>
              <a:defRPr/>
            </a:pPr>
            <a:endParaRPr lang="lv-LV" sz="2000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59563" y="3332990"/>
            <a:ext cx="8928992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sz="2133" dirty="0">
              <a:solidFill>
                <a:prstClr val="white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31" y="5058764"/>
            <a:ext cx="2246025" cy="1496415"/>
          </a:xfrm>
          <a:prstGeom prst="rect">
            <a:avLst/>
          </a:prstGeom>
        </p:spPr>
      </p:pic>
      <p:sp>
        <p:nvSpPr>
          <p:cNvPr id="6" name="object 13"/>
          <p:cNvSpPr txBox="1"/>
          <p:nvPr/>
        </p:nvSpPr>
        <p:spPr>
          <a:xfrm>
            <a:off x="807560" y="5497685"/>
            <a:ext cx="3322494" cy="1129301"/>
          </a:xfrm>
          <a:prstGeom prst="rect">
            <a:avLst/>
          </a:prstGeom>
        </p:spPr>
        <p:txBody>
          <a:bodyPr wrap="square" lIns="0" tIns="839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6"/>
              </a:spcBef>
            </a:pPr>
            <a:r>
              <a:rPr lang="lv-LV" b="1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Edgars Kudurs</a:t>
            </a:r>
          </a:p>
          <a:p>
            <a:pPr>
              <a:spcBef>
                <a:spcPts val="66"/>
              </a:spcBef>
            </a:pPr>
            <a:r>
              <a:rPr lang="lv-LV" dirty="0">
                <a:solidFill>
                  <a:schemeClr val="bg1"/>
                </a:solidFill>
                <a:latin typeface="Century Gothic" pitchFamily="34" charset="0"/>
                <a:ea typeface="Mark" pitchFamily="50" charset="0"/>
                <a:cs typeface="Mark" pitchFamily="50" charset="0"/>
              </a:rPr>
              <a:t>ALTUM uzņēmumu energoefektivitātes daļas vadītājs</a:t>
            </a:r>
            <a:endParaRPr lang="en-US" dirty="0">
              <a:solidFill>
                <a:schemeClr val="bg1"/>
              </a:solidFill>
              <a:latin typeface="Century Gothic" pitchFamily="34" charset="0"/>
              <a:ea typeface="Mark" pitchFamily="50" charset="0"/>
              <a:cs typeface="Mar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5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9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57119" y="2673160"/>
            <a:ext cx="10669408" cy="2772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lv-LV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lv-LV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lv-LV" dirty="0">
                <a:latin typeface="Century Gothic" panose="020B0502020202020204" pitchFamily="34" charset="0"/>
              </a:rPr>
              <a:t>altum.lv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18" y="5488553"/>
            <a:ext cx="1695836" cy="717539"/>
          </a:xfrm>
          <a:prstGeom prst="rect">
            <a:avLst/>
          </a:prstGeom>
        </p:spPr>
      </p:pic>
      <p:pic>
        <p:nvPicPr>
          <p:cNvPr id="1047" name="Picture 23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6" y="5458694"/>
            <a:ext cx="542970" cy="5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13" y="5447505"/>
            <a:ext cx="554350" cy="5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87" y="5423902"/>
            <a:ext cx="578355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C2FC4B4-6AE1-43AF-9B50-7A79FD75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4" y="1971090"/>
            <a:ext cx="8883732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ts val="800"/>
              </a:spcBef>
              <a:buNone/>
              <a:defRPr/>
            </a:pPr>
            <a:r>
              <a:rPr lang="lv-LV" sz="5400" b="1" dirty="0">
                <a:solidFill>
                  <a:prstClr val="white"/>
                </a:solidFill>
              </a:rPr>
              <a:t>ENERGOEFEKTIVITĀTE ATMAKSĀJAS</a:t>
            </a:r>
          </a:p>
          <a:p>
            <a:pPr>
              <a:spcBef>
                <a:spcPts val="800"/>
              </a:spcBef>
              <a:buNone/>
              <a:defRPr/>
            </a:pPr>
            <a:endParaRPr lang="lv-LV" sz="20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054E2-1F58-4551-AF8F-B192E533BFB2}"/>
              </a:ext>
            </a:extLst>
          </p:cNvPr>
          <p:cNvSpPr/>
          <p:nvPr/>
        </p:nvSpPr>
        <p:spPr>
          <a:xfrm>
            <a:off x="4248823" y="4731404"/>
            <a:ext cx="42386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v-LV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lv-LV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Edgars.kudurs@altum.lv</a:t>
            </a:r>
          </a:p>
          <a:p>
            <a:r>
              <a:rPr lang="lv-LV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20204664</a:t>
            </a:r>
          </a:p>
        </p:txBody>
      </p:sp>
    </p:spTree>
    <p:extLst>
      <p:ext uri="{BB962C8B-B14F-4D97-AF65-F5344CB8AC3E}">
        <p14:creationId xmlns:p14="http://schemas.microsoft.com/office/powerpoint/2010/main" val="36022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6" y="808453"/>
            <a:ext cx="10345143" cy="739792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00ACC9"/>
                </a:solidFill>
                <a:latin typeface="Century Gothic" panose="020B0502020202020204" pitchFamily="34" charset="0"/>
              </a:rPr>
              <a:t>KAM TAS IR AKTUĀLI?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3445" y="2348433"/>
            <a:ext cx="1023922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7200" b="1" dirty="0"/>
              <a:t>€</a:t>
            </a:r>
            <a:r>
              <a:rPr lang="lv-LV" sz="11500" b="1" dirty="0"/>
              <a:t> 2 000 / </a:t>
            </a:r>
            <a:r>
              <a:rPr lang="lv-LV" sz="7200" b="1" dirty="0"/>
              <a:t>MĒNESĪ</a:t>
            </a:r>
          </a:p>
          <a:p>
            <a:pPr algn="ctr">
              <a:spcAft>
                <a:spcPts val="2400"/>
              </a:spcAft>
            </a:pPr>
            <a:r>
              <a:rPr lang="lv-LV" sz="4000" b="1" dirty="0">
                <a:solidFill>
                  <a:srgbClr val="00ACC9"/>
                </a:solidFill>
                <a:latin typeface="Century Gothic" panose="020B0502020202020204" pitchFamily="34" charset="0"/>
                <a:ea typeface="+mj-ea"/>
                <a:cs typeface="+mj-cs"/>
              </a:rPr>
              <a:t>par enerģiju</a:t>
            </a:r>
          </a:p>
        </p:txBody>
      </p:sp>
    </p:spTree>
    <p:extLst>
      <p:ext uri="{BB962C8B-B14F-4D97-AF65-F5344CB8AC3E}">
        <p14:creationId xmlns:p14="http://schemas.microsoft.com/office/powerpoint/2010/main" val="429490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452E8-1A20-42FE-9A50-0E620BA4139F}"/>
              </a:ext>
            </a:extLst>
          </p:cNvPr>
          <p:cNvSpPr txBox="1"/>
          <p:nvPr/>
        </p:nvSpPr>
        <p:spPr>
          <a:xfrm>
            <a:off x="539082" y="661773"/>
            <a:ext cx="70087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0000"/>
              </a:lnSpc>
              <a:spcBef>
                <a:spcPts val="2133"/>
              </a:spcBef>
            </a:pPr>
            <a:r>
              <a:rPr lang="lv-LV" sz="3600" b="1" dirty="0">
                <a:solidFill>
                  <a:srgbClr val="00ACC9"/>
                </a:solidFill>
                <a:latin typeface="Century Gothic" panose="020B0502020202020204" pitchFamily="34" charset="0"/>
              </a:rPr>
              <a:t>APKURES KATLA NOMAIŅA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D6FC7-8A81-42FD-B09E-ECF9793A4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" r="19715"/>
          <a:stretch/>
        </p:blipFill>
        <p:spPr>
          <a:xfrm>
            <a:off x="8154098" y="0"/>
            <a:ext cx="4037903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85752"/>
              </p:ext>
            </p:extLst>
          </p:nvPr>
        </p:nvGraphicFramePr>
        <p:xfrm>
          <a:off x="291994" y="1772097"/>
          <a:ext cx="7480406" cy="4424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0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95">
                <a:tc>
                  <a:txBody>
                    <a:bodyPr/>
                    <a:lstStyle/>
                    <a:p>
                      <a:pPr algn="l" rtl="0" fontAlgn="ctr"/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Pirms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Pēc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Šķeldas katls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Mehānisks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Automātisks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Efektivitāte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64%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86%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021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Izmaksas par šķeldu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80 000 € </a:t>
                      </a:r>
                    </a:p>
                    <a:p>
                      <a:pPr algn="l" rtl="0" fontAlgn="ctr"/>
                      <a:r>
                        <a:rPr lang="lv-LV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gadā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60 000 €</a:t>
                      </a:r>
                    </a:p>
                    <a:p>
                      <a:pPr algn="l" rtl="0" fontAlgn="ctr"/>
                      <a:r>
                        <a:rPr lang="lv-LV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gadā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Darba izmaksas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50 000 € </a:t>
                      </a:r>
                    </a:p>
                    <a:p>
                      <a:pPr algn="l" rtl="0" fontAlgn="ctr"/>
                      <a:r>
                        <a:rPr lang="lv-LV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gadā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15 000 €</a:t>
                      </a:r>
                    </a:p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lv-LV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gadā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Remontu izmaksas</a:t>
                      </a:r>
                      <a:endParaRPr lang="lv-LV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5 000 €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1 000 €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Ietaupījums</a:t>
                      </a:r>
                      <a:endParaRPr lang="lv-LV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59 000 €/gadā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Atmaksājas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4.3 gados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8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2C6216-354F-47BB-AC40-A14016153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7329" r="10827" b="2424"/>
          <a:stretch/>
        </p:blipFill>
        <p:spPr>
          <a:xfrm>
            <a:off x="8182404" y="0"/>
            <a:ext cx="400959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6452E8-1A20-42FE-9A50-0E620BA4139F}"/>
              </a:ext>
            </a:extLst>
          </p:cNvPr>
          <p:cNvSpPr txBox="1"/>
          <p:nvPr/>
        </p:nvSpPr>
        <p:spPr>
          <a:xfrm>
            <a:off x="517598" y="351530"/>
            <a:ext cx="700877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0000"/>
              </a:lnSpc>
              <a:spcBef>
                <a:spcPts val="2133"/>
              </a:spcBef>
            </a:pPr>
            <a:r>
              <a:rPr lang="lv-LV" sz="3600" b="1" dirty="0">
                <a:solidFill>
                  <a:srgbClr val="00ACC9"/>
                </a:solidFill>
                <a:latin typeface="Century Gothic" panose="020B0502020202020204" pitchFamily="34" charset="0"/>
              </a:rPr>
              <a:t>KOKAPSTRĀDES IEKĀRTAS NOMAIŅA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61978"/>
              </p:ext>
            </p:extLst>
          </p:nvPr>
        </p:nvGraphicFramePr>
        <p:xfrm>
          <a:off x="517598" y="2097845"/>
          <a:ext cx="7421057" cy="4298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78">
                <a:tc>
                  <a:txBody>
                    <a:bodyPr/>
                    <a:lstStyle/>
                    <a:p>
                      <a:pPr algn="l" rtl="0" fontAlgn="ctr"/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Pirms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Pēc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Darba spēks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Roku darbs </a:t>
                      </a:r>
                    </a:p>
                    <a:p>
                      <a:pPr algn="l" rtl="0" fontAlgn="ctr"/>
                      <a:r>
                        <a:rPr lang="lv-LV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 darbinieki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Automātika</a:t>
                      </a:r>
                    </a:p>
                    <a:p>
                      <a:pPr algn="l" rtl="0" fontAlgn="ctr"/>
                      <a:r>
                        <a:rPr lang="lv-LV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 darbinieki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Darba spēka izmaksas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323 000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181 000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25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Elektrības patēriņš gadā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47 000 €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36 000 €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Degvielas patēriņš g</a:t>
                      </a:r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adā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50 000 €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15 000 €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Remontu izmaksas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35 700 €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10 000 €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Ietaupījums</a:t>
                      </a:r>
                      <a:endParaRPr lang="lv-LV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195 000 €/gadā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Atmaksājas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gados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AutoShape 2" descr="Attēlu rezultāti vaicājumam “wood processing automation”">
            <a:extLst>
              <a:ext uri="{FF2B5EF4-FFF2-40B4-BE49-F238E27FC236}">
                <a16:creationId xmlns:a16="http://schemas.microsoft.com/office/drawing/2014/main" id="{84D0AD85-8237-452B-8AA8-887A73D35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808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452E8-1A20-42FE-9A50-0E620BA4139F}"/>
              </a:ext>
            </a:extLst>
          </p:cNvPr>
          <p:cNvSpPr txBox="1"/>
          <p:nvPr/>
        </p:nvSpPr>
        <p:spPr>
          <a:xfrm>
            <a:off x="394696" y="248787"/>
            <a:ext cx="757621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0000"/>
              </a:lnSpc>
              <a:spcBef>
                <a:spcPts val="2133"/>
              </a:spcBef>
            </a:pPr>
            <a:r>
              <a:rPr lang="lv-LV" sz="3200" b="1" dirty="0">
                <a:solidFill>
                  <a:srgbClr val="00ACC9"/>
                </a:solidFill>
                <a:latin typeface="Century Gothic" panose="020B0502020202020204" pitchFamily="34" charset="0"/>
              </a:rPr>
              <a:t>PLĒVES NOMAIŅA DĀRZEŅU SILTUMNĪCĀ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38628"/>
              </p:ext>
            </p:extLst>
          </p:nvPr>
        </p:nvGraphicFramePr>
        <p:xfrm>
          <a:off x="517597" y="1583233"/>
          <a:ext cx="7453316" cy="175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78">
                <a:tc>
                  <a:txBody>
                    <a:bodyPr/>
                    <a:lstStyle/>
                    <a:p>
                      <a:pPr algn="l" rtl="0" fontAlgn="ctr"/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Pirms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Pēc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17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Šķeldas izmaksas, gadā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95 000 </a:t>
                      </a:r>
                      <a:r>
                        <a:rPr lang="lv-LV" sz="1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€ 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75 000 </a:t>
                      </a:r>
                      <a:r>
                        <a:rPr lang="lv-LV" sz="1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€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Ietaupījums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20 000 €/gadā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Atmaksājas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gados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AutoShape 2" descr="Attēlu rezultāti vaicājumam “wood processing automation”">
            <a:extLst>
              <a:ext uri="{FF2B5EF4-FFF2-40B4-BE49-F238E27FC236}">
                <a16:creationId xmlns:a16="http://schemas.microsoft.com/office/drawing/2014/main" id="{84D0AD85-8237-452B-8AA8-887A73D35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698BD3-952A-42C4-9B0B-968D202EC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6268"/>
              </p:ext>
            </p:extLst>
          </p:nvPr>
        </p:nvGraphicFramePr>
        <p:xfrm>
          <a:off x="517598" y="4763823"/>
          <a:ext cx="7453316" cy="175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578">
                <a:tc>
                  <a:txBody>
                    <a:bodyPr/>
                    <a:lstStyle/>
                    <a:p>
                      <a:pPr algn="l" rtl="0" fontAlgn="ctr"/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Pirms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Pēc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17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Elektrības izmaksas, gadā</a:t>
                      </a: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40 500 </a:t>
                      </a:r>
                      <a:r>
                        <a:rPr lang="lv-LV" sz="1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€ 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29 200 </a:t>
                      </a:r>
                      <a:r>
                        <a:rPr lang="lv-LV" sz="1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€</a:t>
                      </a:r>
                      <a:endParaRPr lang="lv-LV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Ietaupījums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11 300 €/gadā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Atmaksājas</a:t>
                      </a:r>
                      <a:endParaRPr lang="lv-LV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v-LV" sz="20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gados</a:t>
                      </a:r>
                      <a:endParaRPr lang="lv-LV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lv-LV" sz="1870" b="0" i="0" u="none" strike="noStrike" dirty="0">
                        <a:solidFill>
                          <a:srgbClr val="00467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86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8947C1-0C18-40AE-8E02-AEF96C8B2011}"/>
              </a:ext>
            </a:extLst>
          </p:cNvPr>
          <p:cNvSpPr txBox="1"/>
          <p:nvPr/>
        </p:nvSpPr>
        <p:spPr>
          <a:xfrm>
            <a:off x="394696" y="3516859"/>
            <a:ext cx="757621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0000"/>
              </a:lnSpc>
              <a:spcBef>
                <a:spcPts val="2133"/>
              </a:spcBef>
            </a:pPr>
            <a:r>
              <a:rPr lang="lv-LV" sz="3200" b="1" dirty="0">
                <a:solidFill>
                  <a:srgbClr val="00ACC9"/>
                </a:solidFill>
                <a:latin typeface="Century Gothic" panose="020B0502020202020204" pitchFamily="34" charset="0"/>
              </a:rPr>
              <a:t>LED MODUĻU NOMAIŅA DĀRZEŅU SILTUMNĪCĀ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F4697-69CB-45F0-8158-9E851185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83" y="-10258"/>
            <a:ext cx="387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9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altum_ppt_slaids2.jpg" descr="altum_ppt_slaid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4" y="-9526"/>
            <a:ext cx="12225867" cy="6877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869AAE-E348-4FC2-81C7-5E15BE015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145" y="2839571"/>
            <a:ext cx="1790700" cy="64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5C9F5E-6DB7-4FAA-BCA4-48E51DE0D3D1}"/>
              </a:ext>
            </a:extLst>
          </p:cNvPr>
          <p:cNvSpPr txBox="1"/>
          <p:nvPr/>
        </p:nvSpPr>
        <p:spPr>
          <a:xfrm>
            <a:off x="6221505" y="2609423"/>
            <a:ext cx="2698377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lv-LV" sz="64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10%</a:t>
            </a:r>
            <a:endParaRPr lang="en-GB" sz="6400" b="1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9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Altu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" id="{4EDACB81-862E-7B42-9DB8-875BAD2B1B85}" vid="{22DB8243-D304-E441-9158-8C44B4D896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205</Words>
  <Application>Microsoft Office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Century Gothic Bold</vt:lpstr>
      <vt:lpstr>Wingdings</vt:lpstr>
      <vt:lpstr>1_Office Theme</vt:lpstr>
      <vt:lpstr>2_Custom Design</vt:lpstr>
      <vt:lpstr>Office Theme</vt:lpstr>
      <vt:lpstr>2_Office Theme</vt:lpstr>
      <vt:lpstr>PowerPoint Presentation</vt:lpstr>
      <vt:lpstr>KAM TAS IR AKTUĀLI?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Programmas kopsavilkums</dc:title>
  <dc:creator>Jekaterina Linberga</dc:creator>
  <cp:lastModifiedBy>Edgars Kudurs</cp:lastModifiedBy>
  <cp:revision>164</cp:revision>
  <cp:lastPrinted>2019-10-03T10:22:59Z</cp:lastPrinted>
  <dcterms:created xsi:type="dcterms:W3CDTF">2018-01-09T08:16:26Z</dcterms:created>
  <dcterms:modified xsi:type="dcterms:W3CDTF">2020-12-03T11:28:52Z</dcterms:modified>
</cp:coreProperties>
</file>